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ED031B-81DA-4FB2-A9D1-F76AA2ACE4D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D4BA61-7489-4CF1-868F-3C36045499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412776"/>
            <a:ext cx="5723468" cy="2210249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Тема:</a:t>
            </a:r>
            <a:r>
              <a:rPr lang="ru-RU" dirty="0" smtClean="0"/>
              <a:t> «</a:t>
            </a:r>
            <a:r>
              <a:rPr lang="ru-RU" sz="2800" dirty="0" smtClean="0"/>
              <a:t>Формирование компетентного пользования школьной библиотекой  путем привлечения   к различным видам читательской деятельности»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omp\Desktop\3638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1"/>
            <a:ext cx="5976664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Внеклассная деятельность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Праздник «Посвящение в читатели»</a:t>
            </a:r>
          </a:p>
          <a:p>
            <a:r>
              <a:rPr lang="ru-RU" dirty="0" smtClean="0"/>
              <a:t>Библиотечные уроки с учителями начальных классов</a:t>
            </a:r>
          </a:p>
          <a:p>
            <a:r>
              <a:rPr lang="ru-RU" dirty="0" smtClean="0"/>
              <a:t>Бинарные уроки вместе с учителем </a:t>
            </a:r>
          </a:p>
          <a:p>
            <a:r>
              <a:rPr lang="ru-RU" dirty="0" smtClean="0"/>
              <a:t>Встречи , конкурсы , викторины , </a:t>
            </a:r>
            <a:r>
              <a:rPr lang="ru-RU" dirty="0" err="1" smtClean="0"/>
              <a:t>крос</a:t>
            </a:r>
            <a:r>
              <a:rPr lang="ru-RU" dirty="0" smtClean="0"/>
              <a:t> –</a:t>
            </a:r>
            <a:r>
              <a:rPr lang="ru-RU" dirty="0" err="1"/>
              <a:t>с</a:t>
            </a:r>
            <a:r>
              <a:rPr lang="ru-RU" dirty="0" err="1" smtClean="0"/>
              <a:t>форды</a:t>
            </a:r>
            <a:r>
              <a:rPr lang="ru-RU" dirty="0" smtClean="0"/>
              <a:t> , праздники , акции.</a:t>
            </a:r>
          </a:p>
          <a:p>
            <a:r>
              <a:rPr lang="ru-RU" dirty="0" smtClean="0"/>
              <a:t>Выявление интересов и групповые чтения на классном часе</a:t>
            </a:r>
          </a:p>
          <a:p>
            <a:r>
              <a:rPr lang="ru-RU" dirty="0" smtClean="0"/>
              <a:t>Привлечение к творческой ,театральной деятельности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51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ВИКТОРИНЫ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omp\Desktop\1 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5813"/>
            <a:ext cx="7560839" cy="41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6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9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omp\Desktop\bezyimyannyi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287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Чтение-это окошко , через которое дети видят и познают мир и самих себя…..  </a:t>
            </a:r>
            <a:r>
              <a:rPr lang="ru-RU" sz="2000" dirty="0" err="1" smtClean="0"/>
              <a:t>В.А.Сухомлинский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000" dirty="0" smtClean="0"/>
              <a:t>                         Актуальность</a:t>
            </a:r>
          </a:p>
          <a:p>
            <a:r>
              <a:rPr lang="ru-RU" sz="2000" dirty="0" smtClean="0"/>
              <a:t>-</a:t>
            </a:r>
            <a:r>
              <a:rPr lang="ru-RU" sz="1600" dirty="0" smtClean="0"/>
              <a:t>Целью образования в современной школе становится развитие личности , готовой к правильному взаимодействию с окружающим миром ,к  самообразованию и к саморазвитию.</a:t>
            </a:r>
          </a:p>
          <a:p>
            <a:r>
              <a:rPr lang="ru-RU" sz="1600" dirty="0" smtClean="0"/>
              <a:t>-Одним из условий успешного самообразования  является </a:t>
            </a:r>
            <a:r>
              <a:rPr lang="ru-RU" sz="1600" dirty="0" err="1" smtClean="0"/>
              <a:t>сформированность</a:t>
            </a:r>
            <a:r>
              <a:rPr lang="ru-RU" sz="1600" dirty="0" smtClean="0"/>
              <a:t>  ключевых компетентностей , о чем сказано в концепции модернизации российского </a:t>
            </a:r>
            <a:r>
              <a:rPr lang="ru-RU" sz="1600" dirty="0" err="1" smtClean="0"/>
              <a:t>образо</a:t>
            </a:r>
            <a:r>
              <a:rPr lang="ru-RU" sz="1600" dirty="0" smtClean="0"/>
              <a:t>- </a:t>
            </a:r>
            <a:r>
              <a:rPr lang="ru-RU" sz="1600" dirty="0" err="1" smtClean="0"/>
              <a:t>вания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-Ключевыми являются те компетентности  , которые </a:t>
            </a:r>
            <a:r>
              <a:rPr lang="ru-RU" sz="1600" dirty="0" err="1" smtClean="0"/>
              <a:t>обеспе</a:t>
            </a:r>
            <a:r>
              <a:rPr lang="ru-RU" sz="1600" dirty="0" smtClean="0"/>
              <a:t>  </a:t>
            </a:r>
            <a:r>
              <a:rPr lang="ru-RU" sz="1600" dirty="0" err="1" smtClean="0"/>
              <a:t>чивают</a:t>
            </a:r>
            <a:r>
              <a:rPr lang="ru-RU" sz="1600" dirty="0" smtClean="0"/>
              <a:t> развивающее обучение ребенка на уроке и в социуме.</a:t>
            </a:r>
          </a:p>
          <a:p>
            <a:r>
              <a:rPr lang="ru-RU" sz="1600" dirty="0" smtClean="0"/>
              <a:t>-Центральное место  в перечне ключевых компетентностей занимает читательская компетентность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14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Основу читательской компетентности составляют 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sz="3200" dirty="0" smtClean="0"/>
              <a:t>Ценностно-смысловая</a:t>
            </a:r>
          </a:p>
          <a:p>
            <a:r>
              <a:rPr lang="ru-RU" sz="3200" dirty="0" smtClean="0"/>
              <a:t>- коммуникативная</a:t>
            </a:r>
          </a:p>
          <a:p>
            <a:r>
              <a:rPr lang="ru-RU" sz="3200" dirty="0" smtClean="0"/>
              <a:t>-  </a:t>
            </a:r>
            <a:r>
              <a:rPr lang="ru-RU" sz="3200" dirty="0" err="1" smtClean="0"/>
              <a:t>позновательная</a:t>
            </a:r>
            <a:endParaRPr lang="ru-RU" sz="3200" dirty="0"/>
          </a:p>
        </p:txBody>
      </p:sp>
      <p:pic>
        <p:nvPicPr>
          <p:cNvPr id="1026" name="Picture 2" descr="C:\Users\comp\Desktop\592_8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691632" cy="36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2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861353" cy="14592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Неграмотным человеком завтрашнего дня будет не тот , кто не умеет читать , а тот кто не научился при этом учиться</a:t>
            </a:r>
            <a:br>
              <a:rPr lang="ru-RU" sz="2400" dirty="0" smtClean="0"/>
            </a:br>
            <a:r>
              <a:rPr lang="ru-RU" sz="2400" dirty="0" smtClean="0"/>
              <a:t>Э . </a:t>
            </a:r>
            <a:r>
              <a:rPr lang="ru-RU" sz="2400" dirty="0" err="1" smtClean="0"/>
              <a:t>Теффлер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276871"/>
            <a:ext cx="6196405" cy="3600401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/>
              <a:t>Ценностно-смысловая </a:t>
            </a:r>
            <a:r>
              <a:rPr lang="ru-RU" u="sng" dirty="0" smtClean="0"/>
              <a:t>компетентность </a:t>
            </a:r>
            <a:r>
              <a:rPr lang="ru-RU" dirty="0" smtClean="0"/>
              <a:t>определяется наличием читательского кругозора. Какие читательские умения формируются</a:t>
            </a:r>
            <a:r>
              <a:rPr lang="ru-RU" dirty="0"/>
              <a:t> </a:t>
            </a:r>
            <a:r>
              <a:rPr lang="ru-RU" dirty="0" smtClean="0"/>
              <a:t>здесь? </a:t>
            </a:r>
          </a:p>
          <a:p>
            <a:r>
              <a:rPr lang="ru-RU" dirty="0" smtClean="0"/>
              <a:t>-знание отечественных и зарубежных авторов,</a:t>
            </a:r>
          </a:p>
          <a:p>
            <a:r>
              <a:rPr lang="ru-RU" dirty="0" smtClean="0"/>
              <a:t>Жанров произведений</a:t>
            </a:r>
          </a:p>
          <a:p>
            <a:r>
              <a:rPr lang="ru-RU" dirty="0" smtClean="0"/>
              <a:t>Умение отвечать на вопрос « о чем произведение?»</a:t>
            </a:r>
            <a:endParaRPr lang="ru-RU" dirty="0"/>
          </a:p>
          <a:p>
            <a:r>
              <a:rPr lang="ru-RU" dirty="0" err="1" smtClean="0"/>
              <a:t>Передовать</a:t>
            </a:r>
            <a:r>
              <a:rPr lang="ru-RU" dirty="0" smtClean="0"/>
              <a:t> сюжет и характеризовать героя</a:t>
            </a:r>
          </a:p>
          <a:p>
            <a:r>
              <a:rPr lang="ru-RU" dirty="0" smtClean="0"/>
              <a:t>Выделять главную мысль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15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Коммуникативная компетентность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Определяется наличием продуктивных способов чтения и качественного навыка , направленного на овладение различными основными способами чтения и качеством навыка чтения:</a:t>
            </a:r>
          </a:p>
          <a:p>
            <a:r>
              <a:rPr lang="ru-RU" dirty="0" smtClean="0"/>
              <a:t>Правильностью</a:t>
            </a:r>
          </a:p>
          <a:p>
            <a:r>
              <a:rPr lang="ru-RU" dirty="0" smtClean="0"/>
              <a:t>Беглостью</a:t>
            </a:r>
          </a:p>
          <a:p>
            <a:r>
              <a:rPr lang="ru-RU" dirty="0" smtClean="0"/>
              <a:t>Осознанностью</a:t>
            </a:r>
          </a:p>
          <a:p>
            <a:r>
              <a:rPr lang="ru-RU" dirty="0" smtClean="0"/>
              <a:t>Выразительностью</a:t>
            </a:r>
            <a:endParaRPr lang="ru-RU" dirty="0"/>
          </a:p>
        </p:txBody>
      </p:sp>
      <p:pic>
        <p:nvPicPr>
          <p:cNvPr id="2050" name="Picture 2" descr="C:\Users\comp\Desktop\734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3004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1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Познавательная компетентность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Определяется читательской самостоятельностью в работе с книгой и </a:t>
            </a:r>
            <a:r>
              <a:rPr lang="ru-RU" dirty="0" err="1" smtClean="0"/>
              <a:t>сформированностью</a:t>
            </a:r>
            <a:r>
              <a:rPr lang="ru-RU" dirty="0" smtClean="0"/>
              <a:t> читательских умений работать с текстом художественного произведения , а также научно-познавательных текстов.</a:t>
            </a:r>
            <a:endParaRPr lang="ru-RU" dirty="0"/>
          </a:p>
        </p:txBody>
      </p:sp>
      <p:pic>
        <p:nvPicPr>
          <p:cNvPr id="3074" name="Picture 2" descr="C:\Users\comp\Desktop\592_8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304256" cy="19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5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comp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6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Читательская компетентность начальной школы нацелена на совместную деятельность школьной </a:t>
            </a:r>
            <a:r>
              <a:rPr lang="ru-RU" sz="2400" dirty="0" err="1" smtClean="0"/>
              <a:t>библиотеки,учителя,ребенка</a:t>
            </a:r>
            <a:r>
              <a:rPr lang="ru-RU" sz="2400" dirty="0" smtClean="0"/>
              <a:t> и родителей.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Одна из составных частей образовательного процесса  -это формирование компетентности пользования библиотекой -узнать:</a:t>
            </a:r>
          </a:p>
          <a:p>
            <a:r>
              <a:rPr lang="ru-RU" dirty="0" smtClean="0"/>
              <a:t>Правила поведения в библиотеке</a:t>
            </a:r>
          </a:p>
          <a:p>
            <a:r>
              <a:rPr lang="ru-RU" dirty="0" smtClean="0"/>
              <a:t>Правила работы с книгой</a:t>
            </a:r>
          </a:p>
          <a:p>
            <a:r>
              <a:rPr lang="ru-RU" dirty="0" smtClean="0"/>
              <a:t>Процедура получения библиотечной книги.</a:t>
            </a:r>
          </a:p>
          <a:p>
            <a:r>
              <a:rPr lang="ru-RU" dirty="0" smtClean="0"/>
              <a:t>Ответственность за сохранность книги</a:t>
            </a:r>
          </a:p>
          <a:p>
            <a:r>
              <a:rPr lang="ru-RU" dirty="0" smtClean="0"/>
              <a:t>Секреты строения книги</a:t>
            </a:r>
          </a:p>
          <a:p>
            <a:r>
              <a:rPr lang="ru-RU" dirty="0" smtClean="0"/>
              <a:t>Читательский формуляр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343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333</TotalTime>
  <Words>326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Тема: «Формирование компетентного пользования школьной библиотекой  путем привлечения   к различным видам читательской деятельности»</vt:lpstr>
      <vt:lpstr>Презентация PowerPoint</vt:lpstr>
      <vt:lpstr>Чтение-это окошко , через которое дети видят и познают мир и самих себя…..  В.А.Сухомлинский</vt:lpstr>
      <vt:lpstr>Основу читательской компетентности составляют :</vt:lpstr>
      <vt:lpstr>Неграмотным человеком завтрашнего дня будет не тот , кто не умеет читать , а тот кто не научился при этом учиться Э . Теффлер</vt:lpstr>
      <vt:lpstr>Коммуникативная компетентность</vt:lpstr>
      <vt:lpstr>Познавательная компетентность</vt:lpstr>
      <vt:lpstr>Презентация PowerPoint</vt:lpstr>
      <vt:lpstr>Читательская компетентность начальной школы нацелена на совместную деятельность школьной библиотеки,учителя,ребенка и родителей.</vt:lpstr>
      <vt:lpstr>Внеклассная деятельность</vt:lpstr>
      <vt:lpstr>ВИКТОРИНЫ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16</cp:revision>
  <dcterms:created xsi:type="dcterms:W3CDTF">2015-11-30T04:46:22Z</dcterms:created>
  <dcterms:modified xsi:type="dcterms:W3CDTF">2015-12-07T05:33:19Z</dcterms:modified>
</cp:coreProperties>
</file>