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9" r:id="rId4"/>
    <p:sldId id="272" r:id="rId5"/>
    <p:sldId id="273" r:id="rId6"/>
    <p:sldId id="261" r:id="rId7"/>
    <p:sldId id="265" r:id="rId8"/>
    <p:sldId id="274" r:id="rId9"/>
    <p:sldId id="262" r:id="rId10"/>
    <p:sldId id="260" r:id="rId11"/>
    <p:sldId id="263" r:id="rId12"/>
    <p:sldId id="264" r:id="rId13"/>
    <p:sldId id="266" r:id="rId14"/>
    <p:sldId id="267" r:id="rId15"/>
    <p:sldId id="268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517"/>
    <a:srgbClr val="F36A3F"/>
    <a:srgbClr val="F0502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26" autoAdjust="0"/>
    <p:restoredTop sz="92998" autoAdjust="0"/>
  </p:normalViewPr>
  <p:slideViewPr>
    <p:cSldViewPr>
      <p:cViewPr varScale="1">
        <p:scale>
          <a:sx n="101" d="100"/>
          <a:sy n="101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532E-59CA-44C5-A11C-914819320D9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DD52-ACAE-461B-8A19-C2DB28082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661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532E-59CA-44C5-A11C-914819320D9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DD52-ACAE-461B-8A19-C2DB28082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53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532E-59CA-44C5-A11C-914819320D9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DD52-ACAE-461B-8A19-C2DB28082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611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532E-59CA-44C5-A11C-914819320D9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DD52-ACAE-461B-8A19-C2DB28082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345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532E-59CA-44C5-A11C-914819320D9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DD52-ACAE-461B-8A19-C2DB28082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779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532E-59CA-44C5-A11C-914819320D9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DD52-ACAE-461B-8A19-C2DB28082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417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532E-59CA-44C5-A11C-914819320D9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DD52-ACAE-461B-8A19-C2DB28082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065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532E-59CA-44C5-A11C-914819320D9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DD52-ACAE-461B-8A19-C2DB28082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814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532E-59CA-44C5-A11C-914819320D9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DD52-ACAE-461B-8A19-C2DB28082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264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532E-59CA-44C5-A11C-914819320D9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DD52-ACAE-461B-8A19-C2DB28082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16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532E-59CA-44C5-A11C-914819320D9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DD52-ACAE-461B-8A19-C2DB28082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945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7532E-59CA-44C5-A11C-914819320D9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EDD52-ACAE-461B-8A19-C2DB28082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124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.fizkult-ura.ru/sci/legkay_atletika/11" TargetMode="External"/><Relationship Id="rId7" Type="http://schemas.openxmlformats.org/officeDocument/2006/relationships/hyperlink" Target="http://www.willemwever.nl/data/files/ZqrcpuwHkD.jpeg" TargetMode="External"/><Relationship Id="rId2" Type="http://schemas.openxmlformats.org/officeDocument/2006/relationships/hyperlink" Target="http://msuathletics.ru/books/sprint/estafeta_techniqu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wacropol.ru/pub/Perls/History/Greece/greek-phylosophy.jpg" TargetMode="External"/><Relationship Id="rId5" Type="http://schemas.openxmlformats.org/officeDocument/2006/relationships/hyperlink" Target="http://nsportal.ru/ap/library/drugoe/2014/01/22/referat-po-fizkulture-legkaya-atletika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sport-health.com.ua/health/a-estafeta.html" TargetMode="Externa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rint-express.spb.ru/wp-content/uploads/2009/05/school_r46.gif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i.telegraph.co.uk/multimedia/archive/02305/mitchellruning_2305539b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3.gstatic.com/images?q=tbn:ANd9GcTUyxSmo1nGWFwee_ag42gEIB9m_y4EfOaY63PHrmJsZktxm8P8Ww" TargetMode="External"/><Relationship Id="rId11" Type="http://schemas.openxmlformats.org/officeDocument/2006/relationships/hyperlink" Target="http://nashaucheba.ru/docs/13/12819/conv_1/file1_html_7c2f39a1.png" TargetMode="External"/><Relationship Id="rId5" Type="http://schemas.openxmlformats.org/officeDocument/2006/relationships/hyperlink" Target="http://bmsi.ru/_uf/image/5_6.jpg" TargetMode="External"/><Relationship Id="rId10" Type="http://schemas.openxmlformats.org/officeDocument/2006/relationships/hyperlink" Target="http://t0.gstatic.com/images?q=tbn:ANd9GcSatVLScs92_-7mDn0D8RiWkFj_9WMcOsGh20V1TWzWQna1jtq4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msuathletics.ru/books/sprint/sprint_school_r47.gif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im3-tub-ru.yandex.net/i?id=366740ec2e2ef1a2a229f9520dcb03af&amp;n=24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kpsamara.ru/wp-content/uploads/2013/08/JerxN0X5oM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ynamo.by/media/sak_news/2969e7c6c778a500a3bcea3496d76fbe.jpg" TargetMode="External"/><Relationship Id="rId5" Type="http://schemas.openxmlformats.org/officeDocument/2006/relationships/hyperlink" Target="https://im2-tub-ru.yandex.net/i?id=b3ff71411d4d99ebabbc1ba50c2d39d2&amp;n=33&amp;h=190&amp;w=286" TargetMode="External"/><Relationship Id="rId10" Type="http://schemas.openxmlformats.org/officeDocument/2006/relationships/hyperlink" Target="https://im2-tub-ru.yandex.net/i?id=ecabe05c14c4862cf1df4b39c84961bd&amp;n=16" TargetMode="External"/><Relationship Id="rId4" Type="http://schemas.openxmlformats.org/officeDocument/2006/relationships/hyperlink" Target="http://inform.miass.ru/news/2014/06/02/34850/35.jpg" TargetMode="External"/><Relationship Id="rId9" Type="http://schemas.openxmlformats.org/officeDocument/2006/relationships/hyperlink" Target="https://im1-tub-ru.yandex.net/i?id=7cd0ad6378d4f84293860ef997b9b247&amp;n=2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1556792"/>
            <a:ext cx="6000792" cy="2133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ПРЕЗЕНТАЦИЯ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 к уроку </a:t>
            </a:r>
            <a:r>
              <a:rPr lang="ru-RU" sz="2800" b="1" dirty="0"/>
              <a:t>физической </a:t>
            </a:r>
            <a:r>
              <a:rPr lang="ru-RU" sz="2800" b="1" dirty="0" smtClean="0"/>
              <a:t>культуры по </a:t>
            </a:r>
            <a:r>
              <a:rPr lang="ru-RU" sz="2800" b="1" dirty="0"/>
              <a:t>теме: «Спринтерский бег. Техника передачи эстафетной палочки</a:t>
            </a:r>
            <a:r>
              <a:rPr lang="ru-RU" sz="2800" b="1" dirty="0" smtClean="0"/>
              <a:t>»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10 класс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4139950" y="5229200"/>
            <a:ext cx="4075387" cy="105732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2900" dirty="0" err="1" smtClean="0">
                <a:solidFill>
                  <a:schemeClr val="tx1"/>
                </a:solidFill>
              </a:rPr>
              <a:t>Квач</a:t>
            </a:r>
            <a:r>
              <a:rPr lang="ru-RU" sz="2900" dirty="0" smtClean="0">
                <a:solidFill>
                  <a:schemeClr val="tx1"/>
                </a:solidFill>
              </a:rPr>
              <a:t> Т.Н.</a:t>
            </a:r>
            <a:endParaRPr lang="ru-RU" sz="2900" dirty="0" smtClean="0">
              <a:solidFill>
                <a:schemeClr val="tx1"/>
              </a:solidFill>
            </a:endParaRPr>
          </a:p>
          <a:p>
            <a:pPr algn="r"/>
            <a:r>
              <a:rPr lang="ru-RU" sz="2900" dirty="0" smtClean="0">
                <a:solidFill>
                  <a:schemeClr val="tx1"/>
                </a:solidFill>
              </a:rPr>
              <a:t>учитель физической</a:t>
            </a:r>
          </a:p>
          <a:p>
            <a:pPr algn="r"/>
            <a:r>
              <a:rPr lang="ru-RU" sz="2900" dirty="0" smtClean="0">
                <a:solidFill>
                  <a:schemeClr val="tx1"/>
                </a:solidFill>
              </a:rPr>
              <a:t> культуры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339753" y="6363079"/>
            <a:ext cx="2664296" cy="360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643042" y="116632"/>
            <a:ext cx="7215238" cy="669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МБОУ СОШ </a:t>
            </a:r>
            <a:r>
              <a:rPr lang="ru-RU" sz="2400" dirty="0" smtClean="0">
                <a:solidFill>
                  <a:schemeClr val="tx1"/>
                </a:solidFill>
              </a:rPr>
              <a:t>№ 3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7043"/>
            <a:ext cx="2429758" cy="7345043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7100663" y="6845399"/>
            <a:ext cx="188404" cy="0"/>
            <a:chOff x="727381" y="188640"/>
            <a:chExt cx="188404" cy="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727381" y="188640"/>
              <a:ext cx="72008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843777" y="188640"/>
              <a:ext cx="72008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5657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96025"/>
            <a:ext cx="9144000" cy="56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762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0" y="0"/>
            <a:ext cx="9144001" cy="260647"/>
            <a:chOff x="0" y="0"/>
            <a:chExt cx="9144001" cy="260647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9143999" cy="260647"/>
            </a:xfrm>
            <a:prstGeom prst="rect">
              <a:avLst/>
            </a:prstGeom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0" y="233955"/>
              <a:ext cx="9144000" cy="0"/>
            </a:xfrm>
            <a:prstGeom prst="line">
              <a:avLst/>
            </a:prstGeom>
            <a:ln w="76200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Техника спринтерского бега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5" y="1674076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Техника спринтерского бега условно подразделяется на этапы:</a:t>
            </a:r>
            <a:r>
              <a:rPr lang="ru-RU" sz="2400" dirty="0" smtClean="0"/>
              <a:t> </a:t>
            </a:r>
          </a:p>
        </p:txBody>
      </p:sp>
      <p:pic>
        <p:nvPicPr>
          <p:cNvPr id="11" name="Рисунок 10" descr="http://spo.1september.ru/2009/18/5.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1740" y="4005064"/>
            <a:ext cx="4680520" cy="195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22768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7675" indent="-180975">
              <a:buFont typeface="Arial" pitchFamily="34" charset="0"/>
              <a:buChar char="•"/>
            </a:pPr>
            <a:r>
              <a:rPr lang="ru-RU" sz="2400" dirty="0"/>
              <a:t>старт </a:t>
            </a:r>
          </a:p>
          <a:p>
            <a:pPr marL="447675" indent="-180975">
              <a:buFont typeface="Arial" pitchFamily="34" charset="0"/>
              <a:buChar char="•"/>
            </a:pPr>
            <a:r>
              <a:rPr lang="ru-RU" sz="2400" dirty="0"/>
              <a:t>стартовый разгон</a:t>
            </a:r>
          </a:p>
          <a:p>
            <a:pPr marL="447675" indent="-180975">
              <a:buFont typeface="Arial" pitchFamily="34" charset="0"/>
              <a:buChar char="•"/>
            </a:pPr>
            <a:r>
              <a:rPr lang="ru-RU" sz="2400" dirty="0"/>
              <a:t>бег по дистанции</a:t>
            </a:r>
          </a:p>
          <a:p>
            <a:pPr marL="447675" indent="-180975">
              <a:buFont typeface="Arial" pitchFamily="34" charset="0"/>
              <a:buChar char="•"/>
            </a:pPr>
            <a:r>
              <a:rPr lang="ru-RU" sz="2400" dirty="0"/>
              <a:t>финиширование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727381" y="188640"/>
            <a:ext cx="188404" cy="0"/>
            <a:chOff x="727381" y="188640"/>
            <a:chExt cx="188404" cy="0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727381" y="188640"/>
              <a:ext cx="72008" cy="0"/>
            </a:xfrm>
            <a:prstGeom prst="line">
              <a:avLst/>
            </a:prstGeom>
            <a:ln>
              <a:solidFill>
                <a:srgbClr val="F36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843777" y="188640"/>
              <a:ext cx="72008" cy="0"/>
            </a:xfrm>
            <a:prstGeom prst="line">
              <a:avLst/>
            </a:prstGeom>
            <a:ln>
              <a:solidFill>
                <a:srgbClr val="F36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3110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96025"/>
            <a:ext cx="9144000" cy="56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762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0" y="0"/>
            <a:ext cx="9144001" cy="260647"/>
            <a:chOff x="0" y="0"/>
            <a:chExt cx="9144001" cy="260647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9143999" cy="260647"/>
            </a:xfrm>
            <a:prstGeom prst="rect">
              <a:avLst/>
            </a:prstGeom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0" y="233955"/>
              <a:ext cx="9144000" cy="0"/>
            </a:xfrm>
            <a:prstGeom prst="line">
              <a:avLst/>
            </a:prstGeom>
            <a:ln w="76200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49683"/>
            <a:ext cx="9143999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Техника передачи эстафетной палочки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3129" y="1124744"/>
            <a:ext cx="53285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2400" dirty="0"/>
              <a:t>Участник первого этапа начинает бег с низкого старта</a:t>
            </a:r>
            <a:r>
              <a:rPr lang="ru-RU" sz="2400" dirty="0" smtClean="0"/>
              <a:t>.    </a:t>
            </a:r>
            <a:r>
              <a:rPr lang="ru-RU" sz="2400" dirty="0"/>
              <a:t>Он держит эстафетную палочку в правой руке, сжимая её конец тремя пальцами, а большим и указательным опирается на дорожку у стартовой линии. </a:t>
            </a:r>
          </a:p>
          <a:p>
            <a:pPr indent="266700" algn="just"/>
            <a:r>
              <a:rPr lang="ru-RU" sz="2400" dirty="0" smtClean="0"/>
              <a:t>Стартующий </a:t>
            </a:r>
            <a:r>
              <a:rPr lang="ru-RU" sz="2400" dirty="0"/>
              <a:t>бежит у внутреннего края дорожки.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41613" y="4294152"/>
            <a:ext cx="46512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2400" dirty="0" smtClean="0"/>
              <a:t>Бегун </a:t>
            </a:r>
            <a:r>
              <a:rPr lang="ru-RU" sz="2400" dirty="0"/>
              <a:t>второго этапа принимает эстафету левой рукой и бежит ближе к наружной </a:t>
            </a:r>
            <a:r>
              <a:rPr lang="ru-RU" sz="2400" dirty="0" smtClean="0"/>
              <a:t>стороне дорожки</a:t>
            </a:r>
            <a:r>
              <a:rPr lang="ru-RU" sz="2400" dirty="0"/>
              <a:t>.</a:t>
            </a:r>
          </a:p>
        </p:txBody>
      </p:sp>
      <p:pic>
        <p:nvPicPr>
          <p:cNvPr id="15" name="Рисунок 14" descr="http://msuathletics.ru/books/sprint/sprint_school_r46.gif"/>
          <p:cNvPicPr/>
          <p:nvPr/>
        </p:nvPicPr>
        <p:blipFill>
          <a:blip r:embed="rId4"/>
          <a:srcRect b="16531"/>
          <a:stretch>
            <a:fillRect/>
          </a:stretch>
        </p:blipFill>
        <p:spPr bwMode="auto">
          <a:xfrm>
            <a:off x="5663182" y="1586264"/>
            <a:ext cx="3180484" cy="1914744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http://msuathletics.ru/books/sprint/sprint_school_r47.gif"/>
          <p:cNvPicPr/>
          <p:nvPr/>
        </p:nvPicPr>
        <p:blipFill>
          <a:blip r:embed="rId5"/>
          <a:srcRect l="48485" b="16325"/>
          <a:stretch>
            <a:fillRect/>
          </a:stretch>
        </p:blipFill>
        <p:spPr bwMode="auto">
          <a:xfrm>
            <a:off x="927132" y="4171732"/>
            <a:ext cx="2596927" cy="18145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2" name="Группа 11"/>
          <p:cNvGrpSpPr/>
          <p:nvPr/>
        </p:nvGrpSpPr>
        <p:grpSpPr>
          <a:xfrm>
            <a:off x="727381" y="188640"/>
            <a:ext cx="188404" cy="0"/>
            <a:chOff x="727381" y="188640"/>
            <a:chExt cx="188404" cy="0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727381" y="188640"/>
              <a:ext cx="72008" cy="0"/>
            </a:xfrm>
            <a:prstGeom prst="line">
              <a:avLst/>
            </a:prstGeom>
            <a:ln>
              <a:solidFill>
                <a:srgbClr val="F36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843777" y="188640"/>
              <a:ext cx="72008" cy="0"/>
            </a:xfrm>
            <a:prstGeom prst="line">
              <a:avLst/>
            </a:prstGeom>
            <a:ln>
              <a:solidFill>
                <a:srgbClr val="F36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08917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96025"/>
            <a:ext cx="9144000" cy="56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762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0" y="0"/>
            <a:ext cx="9144001" cy="260647"/>
            <a:chOff x="0" y="0"/>
            <a:chExt cx="9144001" cy="260647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9143999" cy="260647"/>
            </a:xfrm>
            <a:prstGeom prst="rect">
              <a:avLst/>
            </a:prstGeom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0" y="233955"/>
              <a:ext cx="9144000" cy="0"/>
            </a:xfrm>
            <a:prstGeom prst="line">
              <a:avLst/>
            </a:prstGeom>
            <a:ln w="76200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274638"/>
            <a:ext cx="914399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Техника передачи эстафетной палочки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528763"/>
            <a:ext cx="3168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2400" dirty="0"/>
              <a:t>Бегун третьего этапа принимает эстафету правой рукой и бежит ближе к внутреннему краю дорожки.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97589" y="3861048"/>
            <a:ext cx="3275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2400" dirty="0"/>
              <a:t>На четвертом этапе бегун бежит по наружной стороне дорожки и принимает эстафету левой рукой.</a:t>
            </a:r>
          </a:p>
        </p:txBody>
      </p:sp>
      <p:pic>
        <p:nvPicPr>
          <p:cNvPr id="10" name="Рисунок 9" descr="http://nashaucheba.ru/docs/46/45351/conv_1/file1_html_59dd194f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9952" y="1556792"/>
            <a:ext cx="4627587" cy="1914652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18" name="Picture 2" descr="http://nashaucheba.ru/docs/13/12819/conv_1/file1_html_7c2f39a1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95" y="3861048"/>
            <a:ext cx="4802621" cy="1837954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727381" y="188640"/>
            <a:ext cx="188404" cy="0"/>
            <a:chOff x="727381" y="188640"/>
            <a:chExt cx="188404" cy="0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727381" y="188640"/>
              <a:ext cx="72008" cy="0"/>
            </a:xfrm>
            <a:prstGeom prst="line">
              <a:avLst/>
            </a:prstGeom>
            <a:ln>
              <a:solidFill>
                <a:srgbClr val="F36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843777" y="188640"/>
              <a:ext cx="72008" cy="0"/>
            </a:xfrm>
            <a:prstGeom prst="line">
              <a:avLst/>
            </a:prstGeom>
            <a:ln>
              <a:solidFill>
                <a:srgbClr val="F36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6717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96025"/>
            <a:ext cx="9144000" cy="56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762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0" y="0"/>
            <a:ext cx="9144001" cy="260647"/>
            <a:chOff x="0" y="0"/>
            <a:chExt cx="9144001" cy="260647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9143999" cy="260647"/>
            </a:xfrm>
            <a:prstGeom prst="rect">
              <a:avLst/>
            </a:prstGeom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0" y="233955"/>
              <a:ext cx="9144000" cy="0"/>
            </a:xfrm>
            <a:prstGeom prst="line">
              <a:avLst/>
            </a:prstGeom>
            <a:ln w="76200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Рефлексия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551484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Оцените  результаты своей деятельности и выбранных способов деятельности через отношение, эмоции, чувства.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Соотнесите </a:t>
            </a:r>
            <a:r>
              <a:rPr lang="ru-RU" sz="2400" dirty="0"/>
              <a:t>собственную цель урока с полученным результатом (проведите самоконтроль). </a:t>
            </a:r>
          </a:p>
        </p:txBody>
      </p:sp>
      <p:pic>
        <p:nvPicPr>
          <p:cNvPr id="7170" name="Picture 2" descr="http://inform.miass.ru/news/2014/06/02/34850/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07" r="2814" b="6741"/>
          <a:stretch/>
        </p:blipFill>
        <p:spPr bwMode="auto">
          <a:xfrm>
            <a:off x="311028" y="3933056"/>
            <a:ext cx="2715318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xn---70-5cdf9dpu.xn--p1ai/file_handler.php?image=63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9792" y="3661166"/>
            <a:ext cx="3524780" cy="2343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age.wallpaper777.com/Sports%20Wallpapers/1430_1280x80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84" b="5100"/>
          <a:stretch/>
        </p:blipFill>
        <p:spPr bwMode="auto">
          <a:xfrm>
            <a:off x="5792270" y="3888810"/>
            <a:ext cx="3046508" cy="1944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727381" y="188640"/>
            <a:ext cx="188404" cy="0"/>
            <a:chOff x="727381" y="188640"/>
            <a:chExt cx="188404" cy="0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727381" y="188640"/>
              <a:ext cx="72008" cy="0"/>
            </a:xfrm>
            <a:prstGeom prst="line">
              <a:avLst/>
            </a:prstGeom>
            <a:ln>
              <a:solidFill>
                <a:srgbClr val="F36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843777" y="188640"/>
              <a:ext cx="72008" cy="0"/>
            </a:xfrm>
            <a:prstGeom prst="line">
              <a:avLst/>
            </a:prstGeom>
            <a:ln>
              <a:solidFill>
                <a:srgbClr val="F36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6717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http://www.gorodfm.net/netcat_files/2551_3409.jpg"/>
          <p:cNvPicPr/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4221088"/>
            <a:ext cx="914400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96025"/>
            <a:ext cx="9144000" cy="56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762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0" y="0"/>
            <a:ext cx="9144001" cy="260647"/>
            <a:chOff x="0" y="0"/>
            <a:chExt cx="9144001" cy="260647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9143999" cy="260647"/>
            </a:xfrm>
            <a:prstGeom prst="rect">
              <a:avLst/>
            </a:prstGeom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0" y="233955"/>
              <a:ext cx="9144000" cy="0"/>
            </a:xfrm>
            <a:prstGeom prst="line">
              <a:avLst/>
            </a:prstGeom>
            <a:ln w="76200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8377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Проблема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76" y="1658417"/>
            <a:ext cx="91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Важнейшие факторы</a:t>
            </a:r>
            <a:r>
              <a:rPr lang="ru-RU" sz="2400" dirty="0" smtClean="0"/>
              <a:t> </a:t>
            </a:r>
            <a:r>
              <a:rPr lang="ru-RU" sz="2400" b="1" dirty="0" smtClean="0"/>
              <a:t>результативности </a:t>
            </a:r>
            <a:r>
              <a:rPr lang="ru-RU" sz="2400" b="1" dirty="0"/>
              <a:t>эстафетной </a:t>
            </a:r>
            <a:r>
              <a:rPr lang="ru-RU" sz="2400" b="1" dirty="0" smtClean="0"/>
              <a:t>команды: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" y="2120082"/>
            <a:ext cx="9144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0" indent="-285750">
              <a:buFont typeface="Arial" pitchFamily="34" charset="0"/>
              <a:buChar char="•"/>
            </a:pPr>
            <a:r>
              <a:rPr lang="ru-RU" sz="2400" dirty="0"/>
              <a:t>показатели индивидуальных результатов спортсменов на </a:t>
            </a:r>
            <a:endParaRPr lang="ru-RU" sz="2400" dirty="0" smtClean="0"/>
          </a:p>
          <a:p>
            <a:pPr marL="1257300" lvl="0" indent="-285750"/>
            <a:r>
              <a:rPr lang="ru-RU" sz="2400" dirty="0"/>
              <a:t> </a:t>
            </a:r>
            <a:r>
              <a:rPr lang="ru-RU" sz="2400" dirty="0" smtClean="0"/>
              <a:t>    соответствующих </a:t>
            </a:r>
            <a:r>
              <a:rPr lang="ru-RU" sz="2400" dirty="0"/>
              <a:t>дистанциях;</a:t>
            </a:r>
          </a:p>
          <a:p>
            <a:pPr marL="1257300" lvl="0" indent="-285750">
              <a:buFont typeface="Arial" pitchFamily="34" charset="0"/>
              <a:buChar char="•"/>
            </a:pPr>
            <a:r>
              <a:rPr lang="ru-RU" sz="2400" dirty="0"/>
              <a:t>надежность передачи эстафетной палочки;</a:t>
            </a:r>
          </a:p>
          <a:p>
            <a:pPr marL="1257300" lvl="0" indent="-285750">
              <a:buFont typeface="Arial" pitchFamily="34" charset="0"/>
              <a:buChar char="•"/>
            </a:pPr>
            <a:r>
              <a:rPr lang="ru-RU" sz="2400" dirty="0"/>
              <a:t>согласованность действий партнеров команды;</a:t>
            </a:r>
          </a:p>
          <a:p>
            <a:pPr marL="1257300" lvl="0" indent="-285750">
              <a:buFont typeface="Arial" pitchFamily="34" charset="0"/>
              <a:buChar char="•"/>
            </a:pPr>
            <a:r>
              <a:rPr lang="ru-RU" sz="2400" dirty="0"/>
              <a:t>целостность единого коллектива.</a:t>
            </a:r>
          </a:p>
        </p:txBody>
      </p:sp>
      <p:pic>
        <p:nvPicPr>
          <p:cNvPr id="15" name="Рисунок 14" descr="http://www.gorodfm.net/netcat_files/2551_340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5815" y="4225454"/>
            <a:ext cx="3312368" cy="1867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887580" y="1196752"/>
            <a:ext cx="5284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Что влияет ли  на результат эстафеты?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727381" y="188640"/>
            <a:ext cx="188404" cy="0"/>
            <a:chOff x="727381" y="188640"/>
            <a:chExt cx="188404" cy="0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727381" y="188640"/>
              <a:ext cx="72008" cy="0"/>
            </a:xfrm>
            <a:prstGeom prst="line">
              <a:avLst/>
            </a:prstGeom>
            <a:ln>
              <a:solidFill>
                <a:srgbClr val="F36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843777" y="188640"/>
              <a:ext cx="72008" cy="0"/>
            </a:xfrm>
            <a:prstGeom prst="line">
              <a:avLst/>
            </a:prstGeom>
            <a:ln>
              <a:solidFill>
                <a:srgbClr val="F36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32637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412776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Звёзды «королевы»: Альбом/Авт.-сост. Р.В. Орлов; </a:t>
            </a:r>
            <a:r>
              <a:rPr lang="ru-RU" dirty="0" err="1"/>
              <a:t>худож</a:t>
            </a:r>
            <a:r>
              <a:rPr lang="ru-RU" dirty="0"/>
              <a:t>. А.Б. </a:t>
            </a:r>
            <a:r>
              <a:rPr lang="ru-RU" dirty="0" err="1"/>
              <a:t>Буркатовский</a:t>
            </a:r>
            <a:r>
              <a:rPr lang="ru-RU" dirty="0"/>
              <a:t>; фото М.Н. </a:t>
            </a:r>
            <a:r>
              <a:rPr lang="ru-RU" dirty="0" err="1"/>
              <a:t>Боташева</a:t>
            </a:r>
            <a:r>
              <a:rPr lang="ru-RU" dirty="0"/>
              <a:t> и др. – М.: </a:t>
            </a:r>
            <a:r>
              <a:rPr lang="ru-RU" dirty="0" err="1"/>
              <a:t>Физкульура</a:t>
            </a:r>
            <a:r>
              <a:rPr lang="ru-RU" dirty="0"/>
              <a:t> и спорт, 1998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Физическая культура 10-11 </a:t>
            </a:r>
            <a:r>
              <a:rPr lang="ru-RU" dirty="0" smtClean="0"/>
              <a:t>классы: </a:t>
            </a:r>
            <a:r>
              <a:rPr lang="ru-RU" dirty="0" err="1"/>
              <a:t>учебн</a:t>
            </a:r>
            <a:r>
              <a:rPr lang="ru-RU" dirty="0"/>
              <a:t>. для </a:t>
            </a:r>
            <a:r>
              <a:rPr lang="ru-RU" dirty="0" err="1"/>
              <a:t>общеобразоват</a:t>
            </a:r>
            <a:r>
              <a:rPr lang="ru-RU" dirty="0"/>
              <a:t>. учреждений/Лях В.И. </a:t>
            </a:r>
            <a:r>
              <a:rPr lang="ru-RU" dirty="0" err="1"/>
              <a:t>Зданевич</a:t>
            </a:r>
            <a:r>
              <a:rPr lang="ru-RU" dirty="0"/>
              <a:t>. А.А.; под общ. </a:t>
            </a:r>
            <a:r>
              <a:rPr lang="ru-RU" dirty="0" err="1"/>
              <a:t>ред</a:t>
            </a:r>
            <a:r>
              <a:rPr lang="ru-RU" dirty="0"/>
              <a:t> Ляха В.И. – 5-е изд. – М.: </a:t>
            </a:r>
            <a:r>
              <a:rPr lang="ru-RU" dirty="0" smtClean="0"/>
              <a:t>Просвещение,2012</a:t>
            </a:r>
            <a:endParaRPr lang="ru-RU" dirty="0" smtClean="0">
              <a:hlinkClick r:id="rId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Статья «Техника </a:t>
            </a:r>
            <a:r>
              <a:rPr lang="ru-RU" dirty="0"/>
              <a:t>эстафетного </a:t>
            </a:r>
            <a:r>
              <a:rPr lang="ru-RU" dirty="0" smtClean="0"/>
              <a:t>бега»</a:t>
            </a:r>
            <a:endParaRPr lang="ru-RU" dirty="0" smtClean="0">
              <a:hlinkClick r:id="rId2"/>
            </a:endParaRPr>
          </a:p>
          <a:p>
            <a:pPr indent="269875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msuathletics.ru/books/sprint/estafeta_technique.html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Статья «</a:t>
            </a:r>
            <a:r>
              <a:rPr lang="ru-RU" dirty="0"/>
              <a:t>Техника эстафетного бега</a:t>
            </a:r>
            <a:r>
              <a:rPr lang="ru-RU" dirty="0" smtClean="0"/>
              <a:t>»</a:t>
            </a:r>
            <a:endParaRPr lang="ru-RU" dirty="0" smtClean="0">
              <a:hlinkClick r:id="rId3"/>
            </a:endParaRPr>
          </a:p>
          <a:p>
            <a:pPr indent="269875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www.fizkult-ura.ru/sci/legkay_atletika/11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Статья «Эстафета»</a:t>
            </a:r>
          </a:p>
          <a:p>
            <a:pPr indent="269875"/>
            <a:r>
              <a:rPr lang="ru-RU" dirty="0" smtClean="0">
                <a:hlinkClick r:id="rId4"/>
              </a:rPr>
              <a:t>http</a:t>
            </a:r>
            <a:r>
              <a:rPr lang="ru-RU" dirty="0">
                <a:hlinkClick r:id="rId4"/>
              </a:rPr>
              <a:t>://</a:t>
            </a:r>
            <a:r>
              <a:rPr lang="ru-RU" dirty="0" smtClean="0">
                <a:hlinkClick r:id="rId4"/>
              </a:rPr>
              <a:t>sport-health.com.ua/health/a-estafeta.html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Реферат на тему «Легкая атлетика»</a:t>
            </a:r>
          </a:p>
          <a:p>
            <a:pPr marL="261938"/>
            <a:r>
              <a:rPr lang="ru-RU" dirty="0" smtClean="0">
                <a:hlinkClick r:id="rId5"/>
              </a:rPr>
              <a:t>http</a:t>
            </a:r>
            <a:r>
              <a:rPr lang="ru-RU" dirty="0">
                <a:hlinkClick r:id="rId5"/>
              </a:rPr>
              <a:t>://</a:t>
            </a:r>
            <a:r>
              <a:rPr lang="ru-RU" dirty="0" smtClean="0">
                <a:hlinkClick r:id="rId5"/>
              </a:rPr>
              <a:t>nsportal.ru/ap/library/drugoe/2014/01/22/referat-po-fizkulture-legkaya-atletika</a:t>
            </a:r>
            <a:endParaRPr lang="ru-RU" dirty="0" smtClean="0"/>
          </a:p>
          <a:p>
            <a:pPr marL="288925" indent="-285750">
              <a:buFont typeface="Arial" pitchFamily="34" charset="0"/>
              <a:buChar char="•"/>
            </a:pPr>
            <a:r>
              <a:rPr lang="ru-RU" dirty="0" smtClean="0"/>
              <a:t>Изображение философов</a:t>
            </a:r>
          </a:p>
          <a:p>
            <a:pPr marL="3175" indent="263525"/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www.newacropol.ru/pub/Perls/History/Greece/greek-phylosophy.jpg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Изображение олимпийцев</a:t>
            </a:r>
          </a:p>
          <a:p>
            <a:pPr indent="266700"/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www.willemwever.nl/data/files/ZqrcpuwHkD.jpeg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12290" name="Picture 2" descr="http://www.swietochlowice.pl/files/news/z_miasta/2013/07/ksiazki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35" t="21931" r="8558" b="11982"/>
          <a:stretch/>
        </p:blipFill>
        <p:spPr bwMode="auto">
          <a:xfrm>
            <a:off x="7530860" y="5294106"/>
            <a:ext cx="1613140" cy="1032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96025"/>
            <a:ext cx="9144000" cy="56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762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0" y="0"/>
            <a:ext cx="9144001" cy="260647"/>
            <a:chOff x="0" y="0"/>
            <a:chExt cx="9144001" cy="260647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9143999" cy="260647"/>
            </a:xfrm>
            <a:prstGeom prst="rect">
              <a:avLst/>
            </a:prstGeom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0" y="233955"/>
              <a:ext cx="9144000" cy="0"/>
            </a:xfrm>
            <a:prstGeom prst="line">
              <a:avLst/>
            </a:prstGeom>
            <a:ln w="76200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Литература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727381" y="188640"/>
            <a:ext cx="188404" cy="0"/>
            <a:chOff x="727381" y="188640"/>
            <a:chExt cx="188404" cy="0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727381" y="188640"/>
              <a:ext cx="72008" cy="0"/>
            </a:xfrm>
            <a:prstGeom prst="line">
              <a:avLst/>
            </a:prstGeom>
            <a:ln>
              <a:solidFill>
                <a:srgbClr val="F36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843777" y="188640"/>
              <a:ext cx="72008" cy="0"/>
            </a:xfrm>
            <a:prstGeom prst="line">
              <a:avLst/>
            </a:prstGeom>
            <a:ln>
              <a:solidFill>
                <a:srgbClr val="F36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52676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ww.swietochlowice.pl/files/news/z_miasta/2013/07/ksiazki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35" t="21931" r="8558" b="11982"/>
          <a:stretch/>
        </p:blipFill>
        <p:spPr bwMode="auto">
          <a:xfrm>
            <a:off x="7530860" y="5294106"/>
            <a:ext cx="1613140" cy="1032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96025"/>
            <a:ext cx="9144000" cy="56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762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0" y="0"/>
            <a:ext cx="9144001" cy="260647"/>
            <a:chOff x="0" y="0"/>
            <a:chExt cx="9144001" cy="260647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9143999" cy="260647"/>
            </a:xfrm>
            <a:prstGeom prst="rect">
              <a:avLst/>
            </a:prstGeom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0" y="233955"/>
              <a:ext cx="9144000" cy="0"/>
            </a:xfrm>
            <a:prstGeom prst="line">
              <a:avLst/>
            </a:prstGeom>
            <a:ln w="76200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Литература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12776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Изображение техники спринтерского бега</a:t>
            </a:r>
          </a:p>
          <a:p>
            <a:pPr indent="266700"/>
            <a:r>
              <a:rPr lang="en-US" dirty="0">
                <a:hlinkClick r:id="rId5"/>
              </a:rPr>
              <a:t>http://bmsi.ru/_</a:t>
            </a:r>
            <a:r>
              <a:rPr lang="en-US" dirty="0" smtClean="0">
                <a:hlinkClick r:id="rId5"/>
              </a:rPr>
              <a:t>uf/image/5_6.jpg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Изображение эстафеты</a:t>
            </a:r>
          </a:p>
          <a:p>
            <a:pPr marL="266700"/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t3.gstatic.com/images?q=tbn:ANd9GcTUyxSmo1nGWFwee_ag42gEIB9m_y4EfOaY63PHrmJsZktxm8P8Ww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Изображение эстафеты</a:t>
            </a:r>
          </a:p>
          <a:p>
            <a:pPr indent="266700"/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i.telegraph.co.uk/multimedia/archive/02305/mitchellruning_2305539b.jpg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Изображения положения эстафетной палочки при старте</a:t>
            </a:r>
          </a:p>
          <a:p>
            <a:pPr indent="266700"/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www.sprint-express.spb.ru/wp-content/uploads/2009/05/school_r46.gif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Изображение способов передачи эстафетной палочки</a:t>
            </a:r>
          </a:p>
          <a:p>
            <a:pPr indent="266700"/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msuathletics.ru/books/sprint/sprint_school_r47.gif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Изображение передачи эстафетной палочки</a:t>
            </a:r>
            <a:endParaRPr lang="ru-RU" dirty="0"/>
          </a:p>
          <a:p>
            <a:pPr marL="266700"/>
            <a:r>
              <a:rPr lang="en-US" dirty="0">
                <a:hlinkClick r:id="rId10"/>
              </a:rPr>
              <a:t>http://t0.gstatic.com/images?q=tbn:ANd9GcSatVLScs92_-</a:t>
            </a:r>
            <a:r>
              <a:rPr lang="en-US" dirty="0" smtClean="0">
                <a:hlinkClick r:id="rId10"/>
              </a:rPr>
              <a:t>7mDn0D8RiWkFj_9WMcOsGh20V1TWzWQna1jtq4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Изображение передачи эстафетной палочки</a:t>
            </a:r>
          </a:p>
          <a:p>
            <a:pPr indent="266700"/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nashaucheba.ru/docs/13/12819/conv_1/file1_html_7c2f39a1.png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</p:txBody>
      </p:sp>
      <p:grpSp>
        <p:nvGrpSpPr>
          <p:cNvPr id="10" name="Группа 9"/>
          <p:cNvGrpSpPr/>
          <p:nvPr/>
        </p:nvGrpSpPr>
        <p:grpSpPr>
          <a:xfrm>
            <a:off x="727381" y="188640"/>
            <a:ext cx="188404" cy="0"/>
            <a:chOff x="727381" y="188640"/>
            <a:chExt cx="188404" cy="0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727381" y="188640"/>
              <a:ext cx="72008" cy="0"/>
            </a:xfrm>
            <a:prstGeom prst="line">
              <a:avLst/>
            </a:prstGeom>
            <a:ln>
              <a:solidFill>
                <a:srgbClr val="F36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843777" y="188640"/>
              <a:ext cx="72008" cy="0"/>
            </a:xfrm>
            <a:prstGeom prst="line">
              <a:avLst/>
            </a:prstGeom>
            <a:ln>
              <a:solidFill>
                <a:srgbClr val="F36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10730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96025"/>
            <a:ext cx="9144000" cy="56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762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0" y="0"/>
            <a:ext cx="9144001" cy="260647"/>
            <a:chOff x="0" y="0"/>
            <a:chExt cx="9144001" cy="260647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9143999" cy="260647"/>
            </a:xfrm>
            <a:prstGeom prst="rect">
              <a:avLst/>
            </a:prstGeom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0" y="233955"/>
              <a:ext cx="9144000" cy="0"/>
            </a:xfrm>
            <a:prstGeom prst="line">
              <a:avLst/>
            </a:prstGeom>
            <a:ln w="76200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Литература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727381" y="188640"/>
            <a:ext cx="188404" cy="0"/>
            <a:chOff x="727381" y="188640"/>
            <a:chExt cx="188404" cy="0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727381" y="188640"/>
              <a:ext cx="72008" cy="0"/>
            </a:xfrm>
            <a:prstGeom prst="line">
              <a:avLst/>
            </a:prstGeom>
            <a:ln>
              <a:solidFill>
                <a:srgbClr val="F36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843777" y="188640"/>
              <a:ext cx="72008" cy="0"/>
            </a:xfrm>
            <a:prstGeom prst="line">
              <a:avLst/>
            </a:prstGeom>
            <a:ln>
              <a:solidFill>
                <a:srgbClr val="F36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15"/>
          <p:cNvSpPr/>
          <p:nvPr/>
        </p:nvSpPr>
        <p:spPr>
          <a:xfrm>
            <a:off x="251520" y="1412776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Изображение эстафеты</a:t>
            </a:r>
          </a:p>
          <a:p>
            <a:pPr indent="269875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inform.miass.ru/news/2014/06/02/34850/35.jpg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Изображение </a:t>
            </a:r>
            <a:r>
              <a:rPr lang="ru-RU" dirty="0" smtClean="0"/>
              <a:t>эстафеты</a:t>
            </a:r>
          </a:p>
          <a:p>
            <a:pPr marL="269875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im2-tub-ru.yandex.net/i?id=b3ff71411d4d99ebabbc1ba50c2d39d2&amp;n=33&amp;h=190&amp;w=286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Изображение передачи эстафетной палочки</a:t>
            </a:r>
          </a:p>
          <a:p>
            <a:pPr indent="269875"/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dynamo.by/media/sak_news/2969e7c6c778a500a3bcea3496d76fbe.jpg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Изображение финиша в эстафете</a:t>
            </a:r>
            <a:endParaRPr lang="ru-RU" dirty="0"/>
          </a:p>
          <a:p>
            <a:pPr indent="269875"/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kpsamara.ru/wp-content/uploads/2013/08/JerxN0X5oM.jpg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Изображение книг</a:t>
            </a:r>
          </a:p>
          <a:p>
            <a:pPr indent="269875"/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im3-tub-ru.yandex.net/i?id=366740ec2e2ef1a2a229f9520dcb03af&amp;n=24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Изображение человечка с вопросом</a:t>
            </a:r>
          </a:p>
          <a:p>
            <a:pPr indent="269875"/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im1-tub-ru.yandex.net/i?id=7cd0ad6378d4f84293860ef997b9b247&amp;n=24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Изображение человечка с восклицательным знаком</a:t>
            </a:r>
          </a:p>
          <a:p>
            <a:pPr indent="269875"/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im2-tub-ru.yandex.net/i?id=ecabe05c14c4862cf1df4b39c84961bd&amp;n=16</a:t>
            </a: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06268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96025"/>
            <a:ext cx="9144000" cy="56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762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0" y="0"/>
            <a:ext cx="9144001" cy="260647"/>
            <a:chOff x="0" y="0"/>
            <a:chExt cx="9144001" cy="260647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9143999" cy="260647"/>
            </a:xfrm>
            <a:prstGeom prst="rect">
              <a:avLst/>
            </a:prstGeom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0" y="233955"/>
              <a:ext cx="9144000" cy="0"/>
            </a:xfrm>
            <a:prstGeom prst="line">
              <a:avLst/>
            </a:prstGeom>
            <a:ln w="76200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Прямоугольник 14"/>
          <p:cNvSpPr/>
          <p:nvPr/>
        </p:nvSpPr>
        <p:spPr>
          <a:xfrm>
            <a:off x="571472" y="714356"/>
            <a:ext cx="82832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/>
              <a:t>Цель:</a:t>
            </a:r>
            <a:r>
              <a:rPr lang="ru-RU" sz="2400" dirty="0"/>
              <a:t> </a:t>
            </a:r>
            <a:r>
              <a:rPr lang="ru-RU" sz="2400" dirty="0" smtClean="0"/>
              <a:t> организовать работу учащихся по совершенствованию     </a:t>
            </a:r>
          </a:p>
          <a:p>
            <a:pPr lvl="0"/>
            <a:r>
              <a:rPr lang="ru-RU" sz="2400" dirty="0" smtClean="0"/>
              <a:t>             техники спринтерского </a:t>
            </a:r>
            <a:r>
              <a:rPr lang="ru-RU" sz="2400" dirty="0"/>
              <a:t>и эстафетного бега </a:t>
            </a:r>
            <a:r>
              <a:rPr lang="ru-RU" sz="2400" dirty="0" smtClean="0"/>
              <a:t>с целью     </a:t>
            </a:r>
          </a:p>
          <a:p>
            <a:pPr lvl="0"/>
            <a:r>
              <a:rPr lang="ru-RU" sz="2400" dirty="0" smtClean="0"/>
              <a:t>             активизации </a:t>
            </a:r>
            <a:r>
              <a:rPr lang="ru-RU" sz="2400" dirty="0"/>
              <a:t>познавательной </a:t>
            </a:r>
            <a:r>
              <a:rPr lang="ru-RU" sz="2400" dirty="0" smtClean="0"/>
              <a:t> деятельности</a:t>
            </a:r>
          </a:p>
          <a:p>
            <a:pPr lvl="0"/>
            <a:endParaRPr lang="ru-RU" sz="2400" dirty="0"/>
          </a:p>
          <a:p>
            <a:r>
              <a:rPr lang="ru-RU" sz="2400" b="1" dirty="0"/>
              <a:t>Задачи</a:t>
            </a:r>
            <a:r>
              <a:rPr lang="ru-RU" sz="2400" b="1" dirty="0" smtClean="0"/>
              <a:t>: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7554" y="2902893"/>
            <a:ext cx="80288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76225">
              <a:buFont typeface="Arial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</a:rPr>
              <a:t>учебные - </a:t>
            </a:r>
            <a:r>
              <a:rPr lang="ru-RU" sz="2400" dirty="0">
                <a:solidFill>
                  <a:prstClr val="black"/>
                </a:solidFill>
              </a:rPr>
              <a:t>совершенствовать технику спринтерского бега, изучить технические приёмы передачи эстафетной палочки партнёру по команде; </a:t>
            </a:r>
          </a:p>
          <a:p>
            <a:pPr marL="457200" lvl="0" indent="-276225">
              <a:buFont typeface="Arial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</a:rPr>
              <a:t>развивающие - </a:t>
            </a:r>
            <a:r>
              <a:rPr lang="ru-RU" sz="2400" dirty="0">
                <a:solidFill>
                  <a:prstClr val="black"/>
                </a:solidFill>
              </a:rPr>
              <a:t>развивать творческое преобразование знаний, способствовать развитию физических качеств;</a:t>
            </a:r>
          </a:p>
          <a:p>
            <a:pPr marL="457200" lvl="0" indent="-276225">
              <a:buFont typeface="Arial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</a:rPr>
              <a:t>воспитательные - </a:t>
            </a:r>
            <a:r>
              <a:rPr lang="ru-RU" sz="2400" dirty="0">
                <a:solidFill>
                  <a:prstClr val="black"/>
                </a:solidFill>
              </a:rPr>
              <a:t>воспитывать инициативность и самостоятельность, психологическую устойчивость, умение работать в паре и команде.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727381" y="188640"/>
            <a:ext cx="188404" cy="0"/>
            <a:chOff x="727381" y="188640"/>
            <a:chExt cx="188404" cy="0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727381" y="188640"/>
              <a:ext cx="72008" cy="0"/>
            </a:xfrm>
            <a:prstGeom prst="line">
              <a:avLst/>
            </a:prstGeom>
            <a:ln>
              <a:solidFill>
                <a:srgbClr val="F36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843777" y="188640"/>
              <a:ext cx="72008" cy="0"/>
            </a:xfrm>
            <a:prstGeom prst="line">
              <a:avLst/>
            </a:prstGeom>
            <a:ln>
              <a:solidFill>
                <a:srgbClr val="F36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69911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96025"/>
            <a:ext cx="9144000" cy="56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762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0" y="0"/>
            <a:ext cx="9144001" cy="260647"/>
            <a:chOff x="0" y="0"/>
            <a:chExt cx="9144001" cy="260647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9143999" cy="260647"/>
            </a:xfrm>
            <a:prstGeom prst="rect">
              <a:avLst/>
            </a:prstGeom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0" y="233955"/>
              <a:ext cx="9144000" cy="0"/>
            </a:xfrm>
            <a:prstGeom prst="line">
              <a:avLst/>
            </a:prstGeom>
            <a:ln w="76200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611560" y="134076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«Если </a:t>
            </a:r>
            <a:r>
              <a:rPr lang="ru-RU" sz="2400" b="1" dirty="0"/>
              <a:t>хочешь быть сильным – бегай, хочешь быть красивым – бегай, хочешь быть умным – </a:t>
            </a:r>
            <a:r>
              <a:rPr lang="ru-RU" sz="2400" b="1" dirty="0" smtClean="0"/>
              <a:t>бегай»</a:t>
            </a:r>
          </a:p>
          <a:p>
            <a:pPr lvl="0"/>
            <a:endParaRPr lang="ru-RU" sz="2400" dirty="0"/>
          </a:p>
          <a:p>
            <a:pPr algn="r"/>
            <a:r>
              <a:rPr lang="ru-RU" sz="2400" b="1" i="1" dirty="0"/>
              <a:t>Мыслители Древней Греции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501008"/>
            <a:ext cx="916349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27381" y="188640"/>
            <a:ext cx="188404" cy="0"/>
            <a:chOff x="727381" y="188640"/>
            <a:chExt cx="188404" cy="0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727381" y="188640"/>
              <a:ext cx="72008" cy="0"/>
            </a:xfrm>
            <a:prstGeom prst="line">
              <a:avLst/>
            </a:prstGeom>
            <a:ln>
              <a:solidFill>
                <a:srgbClr val="F36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843777" y="188640"/>
              <a:ext cx="72008" cy="0"/>
            </a:xfrm>
            <a:prstGeom prst="line">
              <a:avLst/>
            </a:prstGeom>
            <a:ln>
              <a:solidFill>
                <a:srgbClr val="F36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50298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96025"/>
            <a:ext cx="9144000" cy="56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762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3"/>
          <p:cNvGrpSpPr/>
          <p:nvPr/>
        </p:nvGrpSpPr>
        <p:grpSpPr>
          <a:xfrm>
            <a:off x="0" y="0"/>
            <a:ext cx="9144001" cy="260647"/>
            <a:chOff x="0" y="0"/>
            <a:chExt cx="9144001" cy="260647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9143999" cy="260647"/>
            </a:xfrm>
            <a:prstGeom prst="rect">
              <a:avLst/>
            </a:prstGeom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0" y="233955"/>
              <a:ext cx="9144000" cy="0"/>
            </a:xfrm>
            <a:prstGeom prst="line">
              <a:avLst/>
            </a:prstGeom>
            <a:ln w="76200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Из истории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596177"/>
            <a:ext cx="47909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История </a:t>
            </a:r>
            <a:r>
              <a:rPr lang="ru-RU" sz="2400" dirty="0"/>
              <a:t>бега на короткие дистанции начинается с Олимпийских игр древности. Бег на стадий (192,27 м) и два стадия пользовался большой популярностью у греков.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9560" y="4077072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400" dirty="0" smtClean="0"/>
              <a:t>Спринтерский </a:t>
            </a:r>
            <a:r>
              <a:rPr lang="ru-RU" sz="2400" dirty="0"/>
              <a:t>бег в России получил распространение позже, чем в западных странах. В первых официальных соревнованиях по легкой атлетике в России (1897 г.) в программу был включен бег на 300 футов (91,5 м) и на 188,5 сажени (401,5 м).</a:t>
            </a:r>
          </a:p>
          <a:p>
            <a:pPr indent="361950" algn="just"/>
            <a:endParaRPr lang="ru-RU" sz="2400" dirty="0"/>
          </a:p>
        </p:txBody>
      </p:sp>
      <p:pic>
        <p:nvPicPr>
          <p:cNvPr id="11" name="Рисунок 10" descr="http://konspekta.net/studopediaorg/baza4/747865060710.files/image02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714488"/>
            <a:ext cx="3429024" cy="2071702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6" name="Группа 11"/>
          <p:cNvGrpSpPr/>
          <p:nvPr/>
        </p:nvGrpSpPr>
        <p:grpSpPr>
          <a:xfrm>
            <a:off x="727381" y="188640"/>
            <a:ext cx="188404" cy="0"/>
            <a:chOff x="727381" y="188640"/>
            <a:chExt cx="188404" cy="0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727381" y="188640"/>
              <a:ext cx="72008" cy="0"/>
            </a:xfrm>
            <a:prstGeom prst="line">
              <a:avLst/>
            </a:prstGeom>
            <a:ln>
              <a:solidFill>
                <a:srgbClr val="F36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843777" y="188640"/>
              <a:ext cx="72008" cy="0"/>
            </a:xfrm>
            <a:prstGeom prst="line">
              <a:avLst/>
            </a:prstGeom>
            <a:ln>
              <a:solidFill>
                <a:srgbClr val="F36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03235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96025"/>
            <a:ext cx="9144000" cy="56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762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3"/>
          <p:cNvGrpSpPr/>
          <p:nvPr/>
        </p:nvGrpSpPr>
        <p:grpSpPr>
          <a:xfrm>
            <a:off x="0" y="0"/>
            <a:ext cx="9144001" cy="260647"/>
            <a:chOff x="0" y="0"/>
            <a:chExt cx="9144001" cy="260647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9143999" cy="260647"/>
            </a:xfrm>
            <a:prstGeom prst="rect">
              <a:avLst/>
            </a:prstGeom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0" y="233955"/>
              <a:ext cx="9144000" cy="0"/>
            </a:xfrm>
            <a:prstGeom prst="line">
              <a:avLst/>
            </a:prstGeom>
            <a:ln w="76200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Из истории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1643050"/>
            <a:ext cx="5072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400" dirty="0" smtClean="0"/>
              <a:t>Бег </a:t>
            </a:r>
            <a:r>
              <a:rPr lang="ru-RU" sz="2400" dirty="0"/>
              <a:t>на короткие дистанции раньше других видов легкой атлетики был признан доступным для женщин и включен в программу Олимпийских игр 1928 г.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1" r="10446"/>
          <a:stretch/>
        </p:blipFill>
        <p:spPr bwMode="auto">
          <a:xfrm>
            <a:off x="357158" y="1500174"/>
            <a:ext cx="3286126" cy="2426394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" name="Группа 11"/>
          <p:cNvGrpSpPr/>
          <p:nvPr/>
        </p:nvGrpSpPr>
        <p:grpSpPr>
          <a:xfrm>
            <a:off x="727381" y="188640"/>
            <a:ext cx="188404" cy="0"/>
            <a:chOff x="727381" y="188640"/>
            <a:chExt cx="188404" cy="0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727381" y="188640"/>
              <a:ext cx="72008" cy="0"/>
            </a:xfrm>
            <a:prstGeom prst="line">
              <a:avLst/>
            </a:prstGeom>
            <a:ln>
              <a:solidFill>
                <a:srgbClr val="F36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843777" y="188640"/>
              <a:ext cx="72008" cy="0"/>
            </a:xfrm>
            <a:prstGeom prst="line">
              <a:avLst/>
            </a:prstGeom>
            <a:ln>
              <a:solidFill>
                <a:srgbClr val="F36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15"/>
          <p:cNvSpPr/>
          <p:nvPr/>
        </p:nvSpPr>
        <p:spPr>
          <a:xfrm>
            <a:off x="285720" y="4286256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Бег на короткие дистанции, или спринт, включает: бег на 60, 100, 200 и 400 м. </a:t>
            </a:r>
          </a:p>
          <a:p>
            <a:pPr algn="just"/>
            <a:r>
              <a:rPr lang="ru-RU" sz="2400" dirty="0" smtClean="0"/>
              <a:t>     В Англии, США, Австралии и некоторых других странах  дистанции составляют 60, 100, 220, 440 ярдов. 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9169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96025"/>
            <a:ext cx="9144000" cy="56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762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0" y="0"/>
            <a:ext cx="9144001" cy="260647"/>
            <a:chOff x="0" y="0"/>
            <a:chExt cx="9144001" cy="260647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9143999" cy="260647"/>
            </a:xfrm>
            <a:prstGeom prst="rect">
              <a:avLst/>
            </a:prstGeom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0" y="233955"/>
              <a:ext cx="9144000" cy="0"/>
            </a:xfrm>
            <a:prstGeom prst="line">
              <a:avLst/>
            </a:prstGeom>
            <a:ln w="76200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3955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/>
              <a:t>Эстафетный бег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96752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эстафетный бег, проводимый на стадионе: 4х100 м, 4x400 м;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эстафеты на любые дистанции и с любым количеством этапов: 800 + 400 + 200 + 100 (или в обратном порядке);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эстафеты, проводимые вне стадиона, например на улицах городов. Они отличаются разной длиной и количеством этапов, участниками (мужские, смешанные команды).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3867886"/>
            <a:ext cx="4536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Особенностью </a:t>
            </a:r>
            <a:r>
              <a:rPr lang="ru-RU" sz="2400" dirty="0"/>
              <a:t>техники эстафетного бега является </a:t>
            </a:r>
            <a:r>
              <a:rPr lang="ru-RU" sz="2400" dirty="0" smtClean="0"/>
              <a:t>техника </a:t>
            </a:r>
            <a:r>
              <a:rPr lang="ru-RU" sz="2400" dirty="0"/>
              <a:t>передачи эстафетной палочки на высокой скорости в соответствии с видом эстафеты.</a:t>
            </a:r>
          </a:p>
        </p:txBody>
      </p:sp>
      <p:pic>
        <p:nvPicPr>
          <p:cNvPr id="5122" name="Picture 2" descr="C:\Users\Константин\Desktop\1\2502481-9049-re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3977684" cy="2237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727381" y="188640"/>
            <a:ext cx="188404" cy="0"/>
            <a:chOff x="727381" y="188640"/>
            <a:chExt cx="188404" cy="0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727381" y="188640"/>
              <a:ext cx="72008" cy="0"/>
            </a:xfrm>
            <a:prstGeom prst="line">
              <a:avLst/>
            </a:prstGeom>
            <a:ln>
              <a:solidFill>
                <a:srgbClr val="F36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843777" y="188640"/>
              <a:ext cx="72008" cy="0"/>
            </a:xfrm>
            <a:prstGeom prst="line">
              <a:avLst/>
            </a:prstGeom>
            <a:ln>
              <a:solidFill>
                <a:srgbClr val="F36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1935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96025"/>
            <a:ext cx="9144000" cy="56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762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0" y="0"/>
            <a:ext cx="9144001" cy="260647"/>
            <a:chOff x="0" y="0"/>
            <a:chExt cx="9144001" cy="260647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9143999" cy="260647"/>
            </a:xfrm>
            <a:prstGeom prst="rect">
              <a:avLst/>
            </a:prstGeom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0" y="233955"/>
              <a:ext cx="9144000" cy="0"/>
            </a:xfrm>
            <a:prstGeom prst="line">
              <a:avLst/>
            </a:prstGeom>
            <a:ln w="76200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Правила эстафетного бега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43841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эстафетная палочка передаётся из рук в руки;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каждый участник может бежать только один этап;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эстафетная палочка передаётся только в 20-метровой зоне передачи;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участник, уронивший эстафетную палочку, должен сам её поднять, не мешая остальным;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при падении палочки в момент передачи поднять её должен передающий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60932" y="4736896"/>
            <a:ext cx="7488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       В спринтерских эстафетах чёткая передача   палочки играет ключевую роль и отрабатывается долгими тренировками.</a:t>
            </a:r>
            <a:endParaRPr lang="ru-RU" sz="2400" b="1" i="1" dirty="0"/>
          </a:p>
        </p:txBody>
      </p:sp>
      <p:pic>
        <p:nvPicPr>
          <p:cNvPr id="8194" name="Picture 2" descr="http://otvet.imgsmail.ru/download/3825806_49ab60aacf6eda8e5f30b6a98ee973b5_8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70" y="4736596"/>
            <a:ext cx="1200629" cy="12006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727381" y="188640"/>
            <a:ext cx="188404" cy="0"/>
            <a:chOff x="727381" y="188640"/>
            <a:chExt cx="188404" cy="0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727381" y="188640"/>
              <a:ext cx="72008" cy="0"/>
            </a:xfrm>
            <a:prstGeom prst="line">
              <a:avLst/>
            </a:prstGeom>
            <a:ln>
              <a:solidFill>
                <a:srgbClr val="F36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843777" y="188640"/>
              <a:ext cx="72008" cy="0"/>
            </a:xfrm>
            <a:prstGeom prst="line">
              <a:avLst/>
            </a:prstGeom>
            <a:ln>
              <a:solidFill>
                <a:srgbClr val="F36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6717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96025"/>
            <a:ext cx="9144000" cy="56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762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3"/>
          <p:cNvGrpSpPr/>
          <p:nvPr/>
        </p:nvGrpSpPr>
        <p:grpSpPr>
          <a:xfrm>
            <a:off x="0" y="0"/>
            <a:ext cx="9144001" cy="260647"/>
            <a:chOff x="0" y="0"/>
            <a:chExt cx="9144001" cy="260647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9143999" cy="260647"/>
            </a:xfrm>
            <a:prstGeom prst="rect">
              <a:avLst/>
            </a:prstGeom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0" y="233955"/>
              <a:ext cx="9144000" cy="0"/>
            </a:xfrm>
            <a:prstGeom prst="line">
              <a:avLst/>
            </a:prstGeom>
            <a:ln w="76200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Прямоугольник 14"/>
          <p:cNvSpPr/>
          <p:nvPr/>
        </p:nvSpPr>
        <p:spPr>
          <a:xfrm>
            <a:off x="571472" y="714356"/>
            <a:ext cx="82832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/>
              <a:t>Цель:</a:t>
            </a:r>
            <a:r>
              <a:rPr lang="ru-RU" sz="2400" dirty="0"/>
              <a:t> </a:t>
            </a:r>
            <a:r>
              <a:rPr lang="ru-RU" sz="2400" dirty="0" smtClean="0"/>
              <a:t> совершенствовать    технику  спринтерского </a:t>
            </a:r>
            <a:r>
              <a:rPr lang="ru-RU" sz="2400" dirty="0"/>
              <a:t>и </a:t>
            </a:r>
            <a:r>
              <a:rPr lang="ru-RU" sz="2400" dirty="0" smtClean="0"/>
              <a:t>   </a:t>
            </a:r>
          </a:p>
          <a:p>
            <a:pPr lvl="0"/>
            <a:r>
              <a:rPr lang="ru-RU" sz="2400" dirty="0" smtClean="0"/>
              <a:t>             эстафетного бега</a:t>
            </a:r>
          </a:p>
          <a:p>
            <a:pPr lvl="0"/>
            <a:r>
              <a:rPr lang="ru-RU" sz="2400" dirty="0" smtClean="0"/>
              <a:t>            </a:t>
            </a:r>
          </a:p>
          <a:p>
            <a:pPr lvl="0"/>
            <a:endParaRPr lang="ru-RU" sz="2400" dirty="0"/>
          </a:p>
          <a:p>
            <a:r>
              <a:rPr lang="ru-RU" sz="2400" b="1" dirty="0"/>
              <a:t>Задачи</a:t>
            </a:r>
            <a:r>
              <a:rPr lang="ru-RU" sz="2400" b="1" dirty="0" smtClean="0"/>
              <a:t>: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7554" y="2902893"/>
            <a:ext cx="80288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76225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изучить </a:t>
            </a:r>
            <a:r>
              <a:rPr lang="ru-RU" sz="2400" dirty="0">
                <a:solidFill>
                  <a:prstClr val="black"/>
                </a:solidFill>
              </a:rPr>
              <a:t>технические приёмы передачи эстафетной палочки партнёру по команде; </a:t>
            </a:r>
          </a:p>
          <a:p>
            <a:pPr marL="457200" lvl="0" indent="-276225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развивать физические качества;</a:t>
            </a:r>
            <a:endParaRPr lang="ru-RU" sz="2400" dirty="0">
              <a:solidFill>
                <a:prstClr val="black"/>
              </a:solidFill>
            </a:endParaRPr>
          </a:p>
          <a:p>
            <a:pPr marL="457200" lvl="0" indent="-276225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воспитывать самостоятельность, умения </a:t>
            </a:r>
            <a:r>
              <a:rPr lang="ru-RU" sz="2400" dirty="0">
                <a:solidFill>
                  <a:prstClr val="black"/>
                </a:solidFill>
              </a:rPr>
              <a:t>работать в паре и команде.</a:t>
            </a:r>
          </a:p>
        </p:txBody>
      </p:sp>
      <p:grpSp>
        <p:nvGrpSpPr>
          <p:cNvPr id="3" name="Группа 5"/>
          <p:cNvGrpSpPr/>
          <p:nvPr/>
        </p:nvGrpSpPr>
        <p:grpSpPr>
          <a:xfrm>
            <a:off x="727381" y="188640"/>
            <a:ext cx="188404" cy="0"/>
            <a:chOff x="727381" y="188640"/>
            <a:chExt cx="188404" cy="0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727381" y="188640"/>
              <a:ext cx="72008" cy="0"/>
            </a:xfrm>
            <a:prstGeom prst="line">
              <a:avLst/>
            </a:prstGeom>
            <a:ln>
              <a:solidFill>
                <a:srgbClr val="F36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843777" y="188640"/>
              <a:ext cx="72008" cy="0"/>
            </a:xfrm>
            <a:prstGeom prst="line">
              <a:avLst/>
            </a:prstGeom>
            <a:ln>
              <a:solidFill>
                <a:srgbClr val="F36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76732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96025"/>
            <a:ext cx="9144000" cy="56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762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0" y="0"/>
            <a:ext cx="9144001" cy="260647"/>
            <a:chOff x="0" y="0"/>
            <a:chExt cx="9144001" cy="260647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9143999" cy="260647"/>
            </a:xfrm>
            <a:prstGeom prst="rect">
              <a:avLst/>
            </a:prstGeom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0" y="233955"/>
              <a:ext cx="9144000" cy="0"/>
            </a:xfrm>
            <a:prstGeom prst="line">
              <a:avLst/>
            </a:prstGeom>
            <a:ln w="76200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Проблема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13639" y="5301208"/>
            <a:ext cx="65167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Что влияет </a:t>
            </a:r>
            <a:r>
              <a:rPr lang="ru-RU" sz="2800" b="1" i="1" dirty="0" smtClean="0"/>
              <a:t>на </a:t>
            </a:r>
            <a:r>
              <a:rPr lang="ru-RU" sz="2800" b="1" i="1" dirty="0"/>
              <a:t>результат эстафеты?</a:t>
            </a:r>
          </a:p>
        </p:txBody>
      </p:sp>
      <p:pic>
        <p:nvPicPr>
          <p:cNvPr id="6147" name="Picture 3" descr="C:\Users\Константин\Desktop\1\000_DV12788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403" y="1772816"/>
            <a:ext cx="4392488" cy="2762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sonet-ek.ru/data/images/Helobu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91" y="1798975"/>
            <a:ext cx="3114883" cy="27363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727381" y="188640"/>
            <a:ext cx="188404" cy="0"/>
            <a:chOff x="727381" y="188640"/>
            <a:chExt cx="188404" cy="0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727381" y="188640"/>
              <a:ext cx="72008" cy="0"/>
            </a:xfrm>
            <a:prstGeom prst="line">
              <a:avLst/>
            </a:prstGeom>
            <a:ln>
              <a:solidFill>
                <a:srgbClr val="F36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843777" y="188640"/>
              <a:ext cx="72008" cy="0"/>
            </a:xfrm>
            <a:prstGeom prst="line">
              <a:avLst/>
            </a:prstGeom>
            <a:ln>
              <a:solidFill>
                <a:srgbClr val="F36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5067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806</Words>
  <Application>Microsoft Office PowerPoint</Application>
  <PresentationFormat>Экран (4:3)</PresentationFormat>
  <Paragraphs>115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 к уроку физической культуры по теме: «Спринтерский бег. Техника передачи эстафетной палочки» 10 класс</vt:lpstr>
      <vt:lpstr>Слайд 2</vt:lpstr>
      <vt:lpstr>Слайд 3</vt:lpstr>
      <vt:lpstr>Из истории</vt:lpstr>
      <vt:lpstr>Из истории</vt:lpstr>
      <vt:lpstr>Эстафетный бег</vt:lpstr>
      <vt:lpstr>Правила эстафетного бега</vt:lpstr>
      <vt:lpstr>Слайд 8</vt:lpstr>
      <vt:lpstr>Проблема</vt:lpstr>
      <vt:lpstr>Техника спринтерского бега</vt:lpstr>
      <vt:lpstr>Техника передачи эстафетной палочки</vt:lpstr>
      <vt:lpstr>Техника передачи эстафетной палочки</vt:lpstr>
      <vt:lpstr>Рефлексия</vt:lpstr>
      <vt:lpstr>Проблема</vt:lpstr>
      <vt:lpstr>Литература</vt:lpstr>
      <vt:lpstr>Литература</vt:lpstr>
      <vt:lpstr>Литература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ПЛАН-КОНСПЕКТ урока по физической культуре по теме: «Спринтерский бег. Техника передачи эстафетной палочки»   10 класс</dc:title>
  <dc:creator>Константин</dc:creator>
  <cp:lastModifiedBy>Kvach D</cp:lastModifiedBy>
  <cp:revision>46</cp:revision>
  <dcterms:created xsi:type="dcterms:W3CDTF">2015-11-04T11:31:23Z</dcterms:created>
  <dcterms:modified xsi:type="dcterms:W3CDTF">2017-02-28T20:19:08Z</dcterms:modified>
</cp:coreProperties>
</file>