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E35B-E8B9-474A-ABB9-902B396CE8D4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0F16-0992-4277-8376-F035E4AAE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20F16-0992-4277-8376-F035E4AAEA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4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20F16-0992-4277-8376-F035E4AAEA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6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4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9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3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0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3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9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0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1D1C-5E9E-475C-BE8D-54295E6E2277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BEE0A-27EE-4845-85C3-FC40EE415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русского языка</a:t>
            </a:r>
            <a:br>
              <a:rPr lang="ru-RU" dirty="0" smtClean="0"/>
            </a:br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455881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МЯГКИЙ ЗНАК НА КОНЦЕ СЛОВ ПОСЛЕ ШИПЯЩИХ.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519218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СОСТАВИЛА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 СОШ № 3</a:t>
            </a:r>
          </a:p>
          <a:p>
            <a:r>
              <a:rPr lang="ru-RU" dirty="0" err="1" smtClean="0"/>
              <a:t>Компаниец</a:t>
            </a:r>
            <a:r>
              <a:rPr lang="ru-RU" dirty="0" smtClean="0"/>
              <a:t> В.И.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8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Донесение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37749"/>
            <a:ext cx="8229600" cy="361944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Без теста пирога не </a:t>
            </a:r>
            <a:r>
              <a:rPr lang="ru-RU" sz="3600" dirty="0" err="1" smtClean="0"/>
              <a:t>испечёш</a:t>
            </a:r>
            <a:r>
              <a:rPr lang="ru-RU" sz="3600" dirty="0" smtClean="0"/>
              <a:t>… .</a:t>
            </a:r>
          </a:p>
          <a:p>
            <a:r>
              <a:rPr lang="ru-RU" sz="3600" dirty="0" smtClean="0"/>
              <a:t>Важно </a:t>
            </a:r>
            <a:r>
              <a:rPr lang="ru-RU" sz="3600" dirty="0" err="1" smtClean="0"/>
              <a:t>береч</a:t>
            </a:r>
            <a:r>
              <a:rPr lang="ru-RU" sz="3600" dirty="0" smtClean="0"/>
              <a:t>… платье </a:t>
            </a:r>
            <a:r>
              <a:rPr lang="ru-RU" sz="3600" dirty="0" err="1" smtClean="0"/>
              <a:t>снову</a:t>
            </a:r>
            <a:r>
              <a:rPr lang="ru-RU" sz="3600" dirty="0" smtClean="0"/>
              <a:t>, а честь смолоду.</a:t>
            </a:r>
          </a:p>
          <a:p>
            <a:r>
              <a:rPr lang="ru-RU" sz="3600" dirty="0" smtClean="0"/>
              <a:t>Тише </a:t>
            </a:r>
            <a:r>
              <a:rPr lang="ru-RU" sz="3600" dirty="0" err="1" smtClean="0"/>
              <a:t>едеш</a:t>
            </a:r>
            <a:r>
              <a:rPr lang="ru-RU" sz="3600" dirty="0" smtClean="0"/>
              <a:t>… - дальше </a:t>
            </a:r>
            <a:r>
              <a:rPr lang="ru-RU" sz="3600" dirty="0" err="1" smtClean="0"/>
              <a:t>будеш</a:t>
            </a:r>
            <a:r>
              <a:rPr lang="ru-RU" sz="3600" dirty="0" smtClean="0"/>
              <a:t>… .</a:t>
            </a:r>
          </a:p>
          <a:p>
            <a:r>
              <a:rPr lang="ru-RU" sz="3600" dirty="0" smtClean="0"/>
              <a:t>Семь раз отмерь, один раз </a:t>
            </a:r>
            <a:r>
              <a:rPr lang="ru-RU" sz="3600" dirty="0" err="1" smtClean="0"/>
              <a:t>отреж</a:t>
            </a:r>
            <a:r>
              <a:rPr lang="ru-RU" sz="3600" dirty="0" smtClean="0"/>
              <a:t>… 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71131" y="152386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1669" y="216556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553" y="3377147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778" y="3377147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4022128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Светлана\Documents\4 А класс\10 правила\ш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36" y="0"/>
            <a:ext cx="2609864" cy="157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7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Глагол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278605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Ь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ocuments\4 А класс\10 правила\ч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357694"/>
            <a:ext cx="6165889" cy="221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757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4 ДОНЕСЕНИЕ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dirty="0" smtClean="0"/>
              <a:t>Я, СМЕРТЕЛЬНО ИСПУГАВШИСЬ, БЕЖАЛ ОТ НИХ ВСКАЧ… , НЕБО БЫЛО СПЛОШ…  ПОКРЫТО ТУЧАМИ, Я ПАДАЛ МНОГО РАЗ НАВЗНИЧ… , И ДОЛГО БЕЖАЛ ОТ НИХ ПРОЧ… 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912137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1912137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899" y="293175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819" y="3364495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НАРЕЧИЯ - ИСКЛЮЧЕНИЯ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УЖ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316452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ЗАМУЖ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508518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НЕВТЕРПЁЖ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664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НАРЕЧИЕ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3717032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Ь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77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МЯГКИЙ ЗНАК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СУЩЕСТВИТЕЛЬНОЕ 3 СКЛ.</a:t>
            </a:r>
          </a:p>
          <a:p>
            <a:r>
              <a:rPr lang="ru-RU" sz="4800" dirty="0" smtClean="0"/>
              <a:t>ГЛАГОЛ</a:t>
            </a:r>
          </a:p>
          <a:p>
            <a:r>
              <a:rPr lang="ru-RU" sz="4800" dirty="0" smtClean="0"/>
              <a:t>НАРЕЧИЕ</a:t>
            </a:r>
            <a:endParaRPr lang="ru-RU" sz="4800" dirty="0"/>
          </a:p>
        </p:txBody>
      </p:sp>
      <p:pic>
        <p:nvPicPr>
          <p:cNvPr id="4" name="Picture 8" descr="ан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23574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4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№ 49. Мягкий знак после шипящих на конце слова.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Пишется «Ь»: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1) У </a:t>
            </a:r>
            <a:r>
              <a:rPr lang="ru-RU" dirty="0" err="1" smtClean="0"/>
              <a:t>сущ-х</a:t>
            </a:r>
            <a:r>
              <a:rPr lang="ru-RU" dirty="0" smtClean="0"/>
              <a:t> 3 склонения:  тишь, ночь, вещь.</a:t>
            </a:r>
          </a:p>
          <a:p>
            <a:pPr>
              <a:buNone/>
            </a:pPr>
            <a:r>
              <a:rPr lang="ru-RU" dirty="0" smtClean="0"/>
              <a:t>2)У глаголов во всех </a:t>
            </a:r>
          </a:p>
          <a:p>
            <a:pPr>
              <a:buNone/>
            </a:pPr>
            <a:r>
              <a:rPr lang="ru-RU" dirty="0" smtClean="0"/>
              <a:t>формах:  беречь (н.ф.),</a:t>
            </a:r>
          </a:p>
          <a:p>
            <a:pPr>
              <a:buNone/>
            </a:pPr>
            <a:r>
              <a:rPr lang="ru-RU" dirty="0" smtClean="0"/>
              <a:t>режешь (2л), </a:t>
            </a:r>
          </a:p>
          <a:p>
            <a:pPr>
              <a:buNone/>
            </a:pPr>
            <a:r>
              <a:rPr lang="ru-RU" dirty="0" smtClean="0"/>
              <a:t>режь ( повелит. накл.) </a:t>
            </a:r>
          </a:p>
          <a:p>
            <a:pPr>
              <a:buNone/>
            </a:pPr>
            <a:r>
              <a:rPr lang="ru-RU" dirty="0" smtClean="0"/>
              <a:t>при этом «Ь» сохраняется</a:t>
            </a:r>
          </a:p>
          <a:p>
            <a:pPr>
              <a:buNone/>
            </a:pPr>
            <a:r>
              <a:rPr lang="ru-RU" dirty="0" smtClean="0"/>
              <a:t>перед -</a:t>
            </a:r>
            <a:r>
              <a:rPr lang="ru-RU" dirty="0" err="1" smtClean="0"/>
              <a:t>ся</a:t>
            </a:r>
            <a:r>
              <a:rPr lang="ru-RU" dirty="0" smtClean="0"/>
              <a:t>, -те: беречь -  беречься   бережёшься  режь – режьте</a:t>
            </a:r>
            <a:endParaRPr lang="ru-RU" dirty="0"/>
          </a:p>
        </p:txBody>
      </p:sp>
      <p:pic>
        <p:nvPicPr>
          <p:cNvPr id="12" name="Рисунок 11" descr="C:\Users\Светлана\Documents\4 А класс\10 правила\шь.jpg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5357818" y="2357430"/>
            <a:ext cx="328614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286280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3) У наречий на </a:t>
            </a:r>
          </a:p>
          <a:p>
            <a:pPr>
              <a:buNone/>
            </a:pPr>
            <a:r>
              <a:rPr lang="ru-RU" b="1" dirty="0" err="1" smtClean="0"/>
              <a:t>ш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smtClean="0"/>
              <a:t>ч</a:t>
            </a:r>
            <a:r>
              <a:rPr lang="ru-RU" dirty="0" smtClean="0"/>
              <a:t> (сплошь,</a:t>
            </a:r>
          </a:p>
          <a:p>
            <a:pPr>
              <a:buNone/>
            </a:pPr>
            <a:r>
              <a:rPr lang="ru-RU" dirty="0" smtClean="0"/>
              <a:t> навзничь) и в </a:t>
            </a:r>
          </a:p>
          <a:p>
            <a:pPr>
              <a:buNone/>
            </a:pPr>
            <a:r>
              <a:rPr lang="ru-RU" dirty="0" smtClean="0"/>
              <a:t>одном слове на </a:t>
            </a:r>
            <a:r>
              <a:rPr lang="ru-RU" b="1" dirty="0" smtClean="0"/>
              <a:t>ж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(настежь).</a:t>
            </a:r>
          </a:p>
          <a:p>
            <a:pPr>
              <a:buNone/>
            </a:pPr>
            <a:r>
              <a:rPr lang="ru-RU" dirty="0" smtClean="0"/>
              <a:t>Исключения:</a:t>
            </a:r>
          </a:p>
          <a:p>
            <a:pPr>
              <a:buNone/>
            </a:pPr>
            <a:r>
              <a:rPr lang="ru-RU" i="1" dirty="0" smtClean="0"/>
              <a:t>уж, замуж, невтерпёж.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dist-tutor.info/file.php/446/kniga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ib.podelise.ru/tw_files2/urls_16/5/d-4027/4027_html_m3c699f34.png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3071802" y="714356"/>
            <a:ext cx="60721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пишется «Ь»: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3186106" cy="61436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1) У </a:t>
            </a:r>
            <a:r>
              <a:rPr lang="ru-RU" dirty="0" err="1" smtClean="0"/>
              <a:t>сущ-х</a:t>
            </a:r>
            <a:r>
              <a:rPr lang="ru-RU" dirty="0" smtClean="0"/>
              <a:t> мн.ч. – Р.п.: </a:t>
            </a:r>
            <a:r>
              <a:rPr lang="ru-RU" b="1" i="1" dirty="0" smtClean="0"/>
              <a:t>много</a:t>
            </a:r>
            <a:r>
              <a:rPr lang="ru-RU" dirty="0" smtClean="0"/>
              <a:t> </a:t>
            </a:r>
            <a:r>
              <a:rPr lang="ru-RU" dirty="0" err="1" smtClean="0"/>
              <a:t>туч_</a:t>
            </a:r>
            <a:r>
              <a:rPr lang="ru-RU" dirty="0" smtClean="0"/>
              <a:t>, </a:t>
            </a:r>
            <a:r>
              <a:rPr lang="ru-RU" dirty="0" err="1" smtClean="0"/>
              <a:t>рощ_</a:t>
            </a:r>
            <a:r>
              <a:rPr lang="ru-RU" dirty="0" smtClean="0"/>
              <a:t>, </a:t>
            </a:r>
            <a:r>
              <a:rPr lang="ru-RU" dirty="0" err="1" smtClean="0"/>
              <a:t>луж_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2) У кратких </a:t>
            </a:r>
            <a:r>
              <a:rPr lang="ru-RU" dirty="0" err="1" smtClean="0"/>
              <a:t>прилаг-х</a:t>
            </a:r>
            <a:r>
              <a:rPr lang="ru-RU" dirty="0" smtClean="0"/>
              <a:t>: </a:t>
            </a:r>
            <a:r>
              <a:rPr lang="ru-RU" i="1" dirty="0" smtClean="0"/>
              <a:t>каков?</a:t>
            </a:r>
            <a:r>
              <a:rPr lang="ru-RU" dirty="0" smtClean="0"/>
              <a:t> </a:t>
            </a:r>
            <a:r>
              <a:rPr lang="ru-RU" dirty="0" err="1" smtClean="0"/>
              <a:t>хорош_</a:t>
            </a:r>
            <a:r>
              <a:rPr lang="ru-RU" dirty="0" smtClean="0"/>
              <a:t>, </a:t>
            </a:r>
            <a:r>
              <a:rPr lang="ru-RU" dirty="0" err="1" smtClean="0"/>
              <a:t>горяч_</a:t>
            </a:r>
            <a:r>
              <a:rPr lang="ru-RU" dirty="0" smtClean="0"/>
              <a:t>, </a:t>
            </a:r>
            <a:r>
              <a:rPr lang="ru-RU" dirty="0" err="1" smtClean="0"/>
              <a:t>свеж_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3) У </a:t>
            </a:r>
            <a:r>
              <a:rPr lang="ru-RU" dirty="0" err="1" smtClean="0"/>
              <a:t>сущ-х</a:t>
            </a:r>
            <a:r>
              <a:rPr lang="ru-RU" dirty="0" smtClean="0"/>
              <a:t> мужского рода в И. п. и В.п. ед. ч.:    </a:t>
            </a:r>
            <a:r>
              <a:rPr lang="ru-RU" b="1" i="1" dirty="0" smtClean="0"/>
              <a:t>мой</a:t>
            </a:r>
            <a:r>
              <a:rPr lang="ru-RU" dirty="0" smtClean="0"/>
              <a:t> </a:t>
            </a:r>
            <a:r>
              <a:rPr lang="ru-RU" dirty="0" err="1" smtClean="0"/>
              <a:t>гараж_</a:t>
            </a:r>
            <a:r>
              <a:rPr lang="ru-RU" dirty="0" smtClean="0"/>
              <a:t>, </a:t>
            </a:r>
            <a:r>
              <a:rPr lang="ru-RU" dirty="0" err="1" smtClean="0"/>
              <a:t>камыш_</a:t>
            </a:r>
            <a:r>
              <a:rPr lang="ru-RU" dirty="0" smtClean="0"/>
              <a:t>, грач, плащ.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Литература.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«Русский язык 4 класс»</a:t>
            </a:r>
          </a:p>
          <a:p>
            <a:pPr marL="0" indent="0">
              <a:buNone/>
            </a:pPr>
            <a:r>
              <a:rPr lang="ru-RU" dirty="0" smtClean="0"/>
              <a:t> Иванов С.В., Евдокимова А.О., Кузнецова М.И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Изд. «</a:t>
            </a:r>
            <a:r>
              <a:rPr lang="ru-RU" dirty="0" err="1" smtClean="0"/>
              <a:t>Вентана</a:t>
            </a:r>
            <a:r>
              <a:rPr lang="ru-RU" dirty="0" smtClean="0"/>
              <a:t> – Граф» 2008г.</a:t>
            </a:r>
          </a:p>
          <a:p>
            <a:r>
              <a:rPr lang="ru-RU" dirty="0" smtClean="0"/>
              <a:t>Тетрадь «Учусь писать без ошибок» 4кл.</a:t>
            </a:r>
          </a:p>
          <a:p>
            <a:pPr marL="0" indent="0">
              <a:buNone/>
            </a:pPr>
            <a:r>
              <a:rPr lang="ru-RU" dirty="0" smtClean="0"/>
              <a:t>Кузнецова М.И. изд. «</a:t>
            </a:r>
            <a:r>
              <a:rPr lang="ru-RU" dirty="0" err="1" smtClean="0"/>
              <a:t>Вентана</a:t>
            </a:r>
            <a:r>
              <a:rPr lang="ru-RU" dirty="0" smtClean="0"/>
              <a:t> – Граф» 2008г.</a:t>
            </a:r>
          </a:p>
        </p:txBody>
      </p:sp>
    </p:spTree>
    <p:extLst>
      <p:ext uri="{BB962C8B-B14F-4D97-AF65-F5344CB8AC3E}">
        <p14:creationId xmlns:p14="http://schemas.microsoft.com/office/powerpoint/2010/main" val="2246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Обобщить  знания  учащихся о правописании  ь знака в различных частях речи после шипящих;</a:t>
            </a:r>
          </a:p>
          <a:p>
            <a:r>
              <a:rPr lang="ru-RU" sz="2400" dirty="0" smtClean="0"/>
              <a:t>Развивать логическое мышление, наблюдательность, орфографическую  зоркость;</a:t>
            </a:r>
          </a:p>
          <a:p>
            <a:r>
              <a:rPr lang="ru-RU" sz="2400" dirty="0" smtClean="0"/>
              <a:t>Прививать интерес к родному языку;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53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628800"/>
            <a:ext cx="3106688" cy="19442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Секретный агент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4968552" cy="6120680"/>
          </a:xfrm>
        </p:spPr>
      </p:pic>
    </p:spTree>
    <p:extLst>
      <p:ext uri="{BB962C8B-B14F-4D97-AF65-F5344CB8AC3E}">
        <p14:creationId xmlns:p14="http://schemas.microsoft.com/office/powerpoint/2010/main" val="25753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 донесение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dirty="0" err="1" smtClean="0"/>
              <a:t>Доч</a:t>
            </a:r>
            <a:r>
              <a:rPr lang="ru-RU" sz="5400" dirty="0" smtClean="0"/>
              <a:t>… , плач… ,  туч… , </a:t>
            </a:r>
            <a:r>
              <a:rPr lang="ru-RU" sz="5400" dirty="0" err="1" smtClean="0"/>
              <a:t>помощ</a:t>
            </a:r>
            <a:r>
              <a:rPr lang="ru-RU" sz="5400" dirty="0" smtClean="0"/>
              <a:t>… , сторож… , задач… , рож… , </a:t>
            </a:r>
            <a:r>
              <a:rPr lang="ru-RU" sz="5400" dirty="0" err="1" smtClean="0"/>
              <a:t>тиш</a:t>
            </a:r>
            <a:r>
              <a:rPr lang="ru-RU" sz="5400" dirty="0" smtClean="0"/>
              <a:t>… , силач… , </a:t>
            </a:r>
            <a:r>
              <a:rPr lang="ru-RU" sz="5400" dirty="0" err="1" smtClean="0"/>
              <a:t>молодёж</a:t>
            </a:r>
            <a:r>
              <a:rPr lang="ru-RU" sz="5400" dirty="0" smtClean="0"/>
              <a:t>… , крыш… .  </a:t>
            </a:r>
            <a:endParaRPr lang="ru-RU" sz="5400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28" y="0"/>
            <a:ext cx="1388672" cy="17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Проверь себя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0904" y="1926690"/>
            <a:ext cx="3538736" cy="34849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Плач                                   Туч                                   Сторож</a:t>
            </a:r>
          </a:p>
          <a:p>
            <a:pPr marL="0" indent="0">
              <a:buNone/>
            </a:pPr>
            <a:r>
              <a:rPr lang="ru-RU" dirty="0" smtClean="0"/>
              <a:t>Задач</a:t>
            </a:r>
          </a:p>
          <a:p>
            <a:pPr marL="0" indent="0">
              <a:buNone/>
            </a:pPr>
            <a:r>
              <a:rPr lang="ru-RU" dirty="0" smtClean="0"/>
              <a:t>Силач</a:t>
            </a:r>
          </a:p>
          <a:p>
            <a:pPr marL="0" indent="0">
              <a:buNone/>
            </a:pPr>
            <a:r>
              <a:rPr lang="ru-RU" dirty="0" smtClean="0"/>
              <a:t>Крыш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Дочь</a:t>
            </a:r>
          </a:p>
          <a:p>
            <a:r>
              <a:rPr lang="ru-RU" sz="3200" dirty="0" smtClean="0"/>
              <a:t>Помощь</a:t>
            </a:r>
          </a:p>
          <a:p>
            <a:r>
              <a:rPr lang="ru-RU" sz="3200" dirty="0" smtClean="0"/>
              <a:t>Рожь</a:t>
            </a:r>
          </a:p>
          <a:p>
            <a:r>
              <a:rPr lang="ru-RU" sz="3200" dirty="0" smtClean="0"/>
              <a:t>Тишь</a:t>
            </a:r>
          </a:p>
          <a:p>
            <a:r>
              <a:rPr lang="ru-RU" sz="3200" dirty="0" smtClean="0"/>
              <a:t>Молодёжь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B0F0"/>
                </a:solidFill>
              </a:rPr>
              <a:t>1 вариант</a:t>
            </a:r>
            <a:endParaRPr lang="ru-RU" b="1" u="sng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B0F0"/>
                </a:solidFill>
              </a:rPr>
              <a:t>2 вариант</a:t>
            </a:r>
            <a:endParaRPr lang="ru-RU" b="1" u="sng" dirty="0">
              <a:solidFill>
                <a:srgbClr val="00B0F0"/>
              </a:solidFill>
            </a:endParaRPr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28" y="0"/>
            <a:ext cx="1388672" cy="17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20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-9634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у существительных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3 склонения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3551700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ь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4429132"/>
            <a:ext cx="1642715" cy="20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 донесение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3528392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Сказочный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20486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силач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216583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м</a:t>
            </a:r>
            <a:r>
              <a:rPr lang="ru-RU" sz="5400" dirty="0" smtClean="0"/>
              <a:t>огуч.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28066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_______________</a:t>
            </a:r>
            <a:endParaRPr lang="ru-RU" sz="2000" dirty="0"/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4406634"/>
            <a:ext cx="1602986" cy="19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0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Краткое прилагательное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46965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ь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6005" y="364615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/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8024" y="155679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Лес дремуч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Вкус хорош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Голос певуч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Хлеб свеж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Волос рыж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608909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Дремучий лес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Хороший вкус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Певучий голос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Свежий хлеб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Рыжий волос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2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397</Words>
  <Application>Microsoft Office PowerPoint</Application>
  <PresentationFormat>Экран (4:3)</PresentationFormat>
  <Paragraphs>104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Урок русского языка 4 класс</vt:lpstr>
      <vt:lpstr>Цели урока</vt:lpstr>
      <vt:lpstr>Секретный агент</vt:lpstr>
      <vt:lpstr>1 донесение</vt:lpstr>
      <vt:lpstr>Проверь себя</vt:lpstr>
      <vt:lpstr>Презентация PowerPoint</vt:lpstr>
      <vt:lpstr>2 донесение</vt:lpstr>
      <vt:lpstr>Презентация PowerPoint</vt:lpstr>
      <vt:lpstr>Презентация PowerPoint</vt:lpstr>
      <vt:lpstr>Донесение 3</vt:lpstr>
      <vt:lpstr>Презентация PowerPoint</vt:lpstr>
      <vt:lpstr>4 ДОНЕСЕНИЕ</vt:lpstr>
      <vt:lpstr>НАРЕЧИЯ - ИСКЛЮЧЕНИЯ</vt:lpstr>
      <vt:lpstr>Презентация PowerPoint</vt:lpstr>
      <vt:lpstr>МЯГКИЙ ЗНАК</vt:lpstr>
      <vt:lpstr>№ 49. Мягкий знак после шипящих на конце слова. Пишется «Ь»: </vt:lpstr>
      <vt:lpstr>Презентация PowerPoint</vt:lpstr>
      <vt:lpstr>Не пишется «Ь»: </vt:lpstr>
      <vt:lpstr>Литература.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4 класс</dc:title>
  <dc:creator>ЕЛЕНА</dc:creator>
  <cp:lastModifiedBy>1</cp:lastModifiedBy>
  <cp:revision>31</cp:revision>
  <dcterms:created xsi:type="dcterms:W3CDTF">2012-08-02T07:58:26Z</dcterms:created>
  <dcterms:modified xsi:type="dcterms:W3CDTF">2022-04-06T05:38:23Z</dcterms:modified>
</cp:coreProperties>
</file>