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298" r:id="rId3"/>
    <p:sldId id="302" r:id="rId4"/>
    <p:sldId id="299" r:id="rId5"/>
    <p:sldId id="301" r:id="rId6"/>
    <p:sldId id="303" r:id="rId7"/>
    <p:sldId id="304" r:id="rId8"/>
    <p:sldId id="305" r:id="rId9"/>
    <p:sldId id="308" r:id="rId10"/>
    <p:sldId id="324" r:id="rId11"/>
    <p:sldId id="325" r:id="rId12"/>
    <p:sldId id="307" r:id="rId13"/>
    <p:sldId id="309" r:id="rId14"/>
    <p:sldId id="310" r:id="rId15"/>
    <p:sldId id="311" r:id="rId16"/>
    <p:sldId id="312" r:id="rId17"/>
    <p:sldId id="326" r:id="rId18"/>
    <p:sldId id="313" r:id="rId19"/>
    <p:sldId id="327" r:id="rId20"/>
    <p:sldId id="315" r:id="rId21"/>
    <p:sldId id="316" r:id="rId22"/>
    <p:sldId id="317" r:id="rId23"/>
    <p:sldId id="318" r:id="rId24"/>
    <p:sldId id="319" r:id="rId25"/>
    <p:sldId id="332" r:id="rId26"/>
    <p:sldId id="320" r:id="rId27"/>
    <p:sldId id="321" r:id="rId28"/>
    <p:sldId id="328" r:id="rId29"/>
    <p:sldId id="329" r:id="rId30"/>
    <p:sldId id="333" r:id="rId31"/>
    <p:sldId id="334" r:id="rId32"/>
    <p:sldId id="330" r:id="rId33"/>
    <p:sldId id="322" r:id="rId34"/>
    <p:sldId id="323" r:id="rId35"/>
    <p:sldId id="331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9900"/>
    <a:srgbClr val="CC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04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B603431-378E-4A8A-84A3-5AA40733C847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FAB1CF-EADD-4D67-8992-5742385CA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BC1598-F843-4D81-A8E9-C80ADB7342AE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F8CE2E-E295-415B-8495-33B868A20225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A3818C-770B-4007-9516-58EA4C389189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F16982-F741-4F73-860A-08EFE9BF5DF3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96A085-22CF-43EE-96C0-DE4CE4CCAAF7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A1B16B-A1D2-4BBB-9CF6-0E619881316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A1B16B-A1D2-4BBB-9CF6-0E6198813168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301FB7-E357-4591-9783-8E202C3C45DC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301FB7-E357-4591-9783-8E202C3C45DC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8FB83C-3DF1-43B0-B9DB-5F574CE95F6E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B03356-E316-4DA0-AD32-59B7AD4D7CF5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885800-9786-47C4-818D-A5B676EBD3FE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D6AE09-71ED-440E-B31D-F2A7150DE8B1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A14D2B-6DAA-4E28-A68B-BD5C9BA19EC1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43E004-4964-49CF-B9C4-13625644E7CC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43E004-4964-49CF-B9C4-13625644E7CC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4A31EB-DF0F-4100-A3AF-547253FDE24A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31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053DA8-F51C-4601-BDBA-0CD074833969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B46CE-965F-4140-9832-66D7324A40B3}" type="slidenum">
              <a:rPr lang="ru-RU" smtClean="0"/>
              <a:pPr/>
              <a:t>32</a:t>
            </a:fld>
            <a:endParaRPr lang="ru-RU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AEAC94-78D7-43E9-B1F8-AB9D0E66B53E}" type="slidenum">
              <a:rPr lang="ru-RU" smtClean="0"/>
              <a:pPr/>
              <a:t>33</a:t>
            </a:fld>
            <a:endParaRPr lang="ru-RU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CF81F3-D2DA-4F04-8263-7A13F3CE1137}" type="slidenum">
              <a:rPr lang="ru-RU" smtClean="0"/>
              <a:pPr/>
              <a:t>34</a:t>
            </a:fld>
            <a:endParaRPr lang="ru-RU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CF81F3-D2DA-4F04-8263-7A13F3CE1137}" type="slidenum">
              <a:rPr lang="ru-RU" smtClean="0"/>
              <a:pPr/>
              <a:t>35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B57FF-BEB9-4FEE-AF23-BBCF483251EE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27D7F5-8A0D-4BCB-94D7-D7FD4B692B28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126DEF-5BD1-4915-B5DE-2BDE9EA01C99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F96AE-0F63-4837-B015-D1981FA30EC6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F96AE-0F63-4837-B015-D1981FA30EC6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F96AE-0F63-4837-B015-D1981FA30EC6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696FB-0F05-4D49-8D75-68D73C07F1FE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769B9-7BD5-4823-B15E-37B5FF832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257DA-32A7-47E0-920E-EC13019CF8F4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5DCC7-9A98-4D52-8295-D773599F6E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99AA6-112C-448E-B715-716C33BB23D3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6C52-8475-43F5-81D0-24F6F35EA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BBD3C-CAEE-4EC5-9F82-A8FA14ACA3D2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A5FF5-DC25-418C-BC65-8C4C961EE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D1267-1B21-46DE-8121-1278ED7F765E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91ED8-CA89-4784-9AE6-7570D22EF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0EB7-83E9-4790-BFA3-5D1D02A3F658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E9B68-590D-4F57-81E3-6B11E92CC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CCC5B-EF41-4871-AADE-C2678AB37DF8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AB2E1-7E72-4925-AC0B-51A8624724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DBBAD-90C7-4BF0-AD43-D86D09D6D121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9BD1F-A010-4D63-B3E1-D636A819B3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3A67C-59BF-4569-B64B-C24EA8A3A1F7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45C76-A323-44E0-A9CB-93524E1F7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5D89A-F3F2-416E-8AB3-1A6685D32270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7D6B2-8475-403D-9CF7-955EFAA6F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D7290-7CB0-4188-91AB-E749F2DC9256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AFE54-E01B-4E29-AF41-8DB139D98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44C7DD9-26CC-42A5-865B-4D1431B81786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D53F8C9-13F3-4D25-877A-8687264EC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40" r:id="rId11"/>
  </p:sldLayoutIdLst>
  <p:transition spd="med">
    <p:wheel spokes="2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Формирование регулятивных универсальных действий на уроке русского языка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1 классе</a:t>
            </a:r>
          </a:p>
        </p:txBody>
      </p:sp>
      <p:sp>
        <p:nvSpPr>
          <p:cNvPr id="1024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0298" y="2863433"/>
            <a:ext cx="4071966" cy="39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-1270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042988" y="476250"/>
            <a:ext cx="7777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600" b="1"/>
              <a:t>Урок русского языка, 1 класс</a:t>
            </a:r>
            <a:endParaRPr lang="ru-RU" sz="360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850" y="1628775"/>
            <a:ext cx="6985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4000" b="1" u="sng" dirty="0"/>
              <a:t>Тема:</a:t>
            </a:r>
            <a:r>
              <a:rPr lang="ru-RU" sz="4000" b="1" dirty="0"/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4000" b="1" i="1" dirty="0" smtClean="0">
                <a:latin typeface="Georgia" pitchFamily="18" charset="0"/>
              </a:rPr>
              <a:t>Перенос </a:t>
            </a:r>
            <a:r>
              <a:rPr lang="ru-RU" sz="4000" b="1" i="1" dirty="0">
                <a:latin typeface="Georgia" pitchFamily="18" charset="0"/>
              </a:rPr>
              <a:t>слов</a:t>
            </a:r>
          </a:p>
        </p:txBody>
      </p:sp>
      <p:sp>
        <p:nvSpPr>
          <p:cNvPr id="10248" name="Прямоугольник 5"/>
          <p:cNvSpPr>
            <a:spLocks noChangeArrowheads="1"/>
          </p:cNvSpPr>
          <p:nvPr/>
        </p:nvSpPr>
        <p:spPr bwMode="auto">
          <a:xfrm>
            <a:off x="827088" y="3244850"/>
            <a:ext cx="27368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00B050"/>
                </a:solidFill>
                <a:latin typeface="Georgia" pitchFamily="18" charset="0"/>
                <a:cs typeface="Times New Roman" pitchFamily="18" charset="0"/>
              </a:rPr>
              <a:t>Модель урока</a:t>
            </a:r>
            <a:endParaRPr lang="ru-RU" sz="2400" b="1"/>
          </a:p>
        </p:txBody>
      </p:sp>
      <p:sp>
        <p:nvSpPr>
          <p:cNvPr id="10249" name="Прямоугольник 6"/>
          <p:cNvSpPr>
            <a:spLocks noChangeArrowheads="1"/>
          </p:cNvSpPr>
          <p:nvPr/>
        </p:nvSpPr>
        <p:spPr bwMode="auto">
          <a:xfrm>
            <a:off x="285720" y="4929198"/>
            <a:ext cx="48910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Составила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Е.И.Ежова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читель начальных классов МБОУ СОШ № 3 ст.Старощербиновская  Краснодарский край</a:t>
            </a:r>
            <a:endParaRPr lang="ru-RU" dirty="0"/>
          </a:p>
        </p:txBody>
      </p:sp>
    </p:spTree>
  </p:cSld>
  <p:clrMapOvr>
    <a:masterClrMapping/>
  </p:clrMapOvr>
  <p:transition spd="slow" advTm="922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94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476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0"/>
            <a:ext cx="7569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dirty="0" smtClean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b="1" i="1" u="sng" dirty="0" smtClean="0">
                <a:solidFill>
                  <a:srgbClr val="002060"/>
                </a:solidFill>
              </a:rPr>
              <a:t>Вывод:</a:t>
            </a:r>
          </a:p>
          <a:p>
            <a:r>
              <a:rPr lang="ru-RU" sz="3200" dirty="0" smtClean="0">
                <a:solidFill>
                  <a:srgbClr val="002060"/>
                </a:solidFill>
              </a:rPr>
              <a:t>мы выполняли одинаковые задания и получили одинаковые ответы, так как знаем что доказывать и как доказывать.</a:t>
            </a: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94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476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0"/>
            <a:ext cx="75692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dirty="0" smtClean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На узких </a:t>
            </a:r>
            <a:r>
              <a:rPr lang="ru-RU" sz="3200" dirty="0" err="1" smtClean="0">
                <a:solidFill>
                  <a:srgbClr val="002060"/>
                </a:solidFill>
              </a:rPr>
              <a:t>полосочках</a:t>
            </a:r>
            <a:r>
              <a:rPr lang="ru-RU" sz="3200" dirty="0" smtClean="0">
                <a:solidFill>
                  <a:srgbClr val="002060"/>
                </a:solidFill>
              </a:rPr>
              <a:t> записать слова.</a:t>
            </a: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--У всех слова поместились на строке?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--Как вы разделили слова?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 smtClean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828836"/>
            <a:ext cx="642940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u="sng" dirty="0" smtClean="0">
              <a:solidFill>
                <a:srgbClr val="002060"/>
              </a:solidFill>
            </a:endParaRPr>
          </a:p>
          <a:p>
            <a:endParaRPr lang="ru-RU" sz="2800" b="1" i="1" u="sng" dirty="0" smtClean="0">
              <a:solidFill>
                <a:srgbClr val="002060"/>
              </a:solidFill>
            </a:endParaRPr>
          </a:p>
          <a:p>
            <a:r>
              <a:rPr lang="ru-RU" sz="2800" b="1" i="1" u="sng" dirty="0" smtClean="0">
                <a:solidFill>
                  <a:srgbClr val="002060"/>
                </a:solidFill>
              </a:rPr>
              <a:t>Вывод: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мы выполняли одинаковые задания</a:t>
            </a:r>
            <a:r>
              <a:rPr lang="ru-RU" sz="2800" dirty="0" smtClean="0">
                <a:solidFill>
                  <a:srgbClr val="002060"/>
                </a:solidFill>
              </a:rPr>
              <a:t>, но </a:t>
            </a:r>
            <a:r>
              <a:rPr lang="ru-RU" sz="2800" dirty="0" smtClean="0">
                <a:solidFill>
                  <a:srgbClr val="002060"/>
                </a:solidFill>
              </a:rPr>
              <a:t>получили разные результаты, так как не знаем как переносить слова.</a:t>
            </a: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048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33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sz="3600" b="1" dirty="0">
                <a:solidFill>
                  <a:srgbClr val="FF0000"/>
                </a:solidFill>
              </a:rPr>
              <a:t>III</a:t>
            </a:r>
            <a:r>
              <a:rPr lang="ru-RU" sz="3600" b="1" dirty="0">
                <a:solidFill>
                  <a:srgbClr val="FF0000"/>
                </a:solidFill>
              </a:rPr>
              <a:t>.Выявление места и причины затруднения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b="1" dirty="0">
                <a:solidFill>
                  <a:srgbClr val="FF0000"/>
                </a:solidFill>
              </a:rPr>
              <a:t> 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b="1" dirty="0"/>
          </a:p>
          <a:p>
            <a:pPr>
              <a:buFont typeface="Arial" charset="0"/>
              <a:buNone/>
            </a:pPr>
            <a:endParaRPr lang="ru-RU" b="1" dirty="0"/>
          </a:p>
          <a:p>
            <a:pPr>
              <a:buFont typeface="Arial" charset="0"/>
              <a:buNone/>
            </a:pPr>
            <a:r>
              <a:rPr lang="ru-RU" b="1" dirty="0"/>
              <a:t>	</a:t>
            </a:r>
          </a:p>
          <a:p>
            <a:pPr>
              <a:buFont typeface="Arial" charset="0"/>
              <a:buNone/>
            </a:pPr>
            <a:r>
              <a:rPr lang="ru-RU" sz="2800" i="1" u="sng" dirty="0">
                <a:solidFill>
                  <a:srgbClr val="002060"/>
                </a:solidFill>
              </a:rPr>
              <a:t>Цель: </a:t>
            </a:r>
          </a:p>
          <a:p>
            <a:r>
              <a:rPr lang="ru-RU" sz="2800" dirty="0" smtClean="0"/>
              <a:t>организовать анализ учащимися возникшей ситуации и на этой основе подвести их к выявлению места и причины затруднения</a:t>
            </a:r>
          </a:p>
          <a:p>
            <a:r>
              <a:rPr lang="ru-RU" sz="2800" dirty="0" smtClean="0"/>
              <a:t> </a:t>
            </a:r>
            <a:endParaRPr lang="ru-RU" sz="28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1508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1510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sz="2800" i="1" dirty="0"/>
          </a:p>
        </p:txBody>
      </p:sp>
      <p:sp>
        <p:nvSpPr>
          <p:cNvPr id="21513" name="Прямоугольник 6"/>
          <p:cNvSpPr>
            <a:spLocks noChangeArrowheads="1"/>
          </p:cNvSpPr>
          <p:nvPr/>
        </p:nvSpPr>
        <p:spPr bwMode="auto">
          <a:xfrm>
            <a:off x="571472" y="1785926"/>
            <a:ext cx="671517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 smtClean="0"/>
              <a:t>-- Так чему мы будем учиться сегодня на уроке?</a:t>
            </a:r>
          </a:p>
          <a:p>
            <a:endParaRPr lang="ru-RU" sz="3200" dirty="0" smtClean="0"/>
          </a:p>
          <a:p>
            <a:r>
              <a:rPr lang="ru-RU" sz="3200" dirty="0" smtClean="0"/>
              <a:t>-- Какая цель нашего урока?</a:t>
            </a:r>
            <a:endParaRPr lang="ru-RU" sz="32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253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2540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2534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827088" y="958850"/>
            <a:ext cx="6624637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 u="sng" dirty="0">
                <a:solidFill>
                  <a:srgbClr val="FF0000"/>
                </a:solidFill>
              </a:rPr>
              <a:t>ФИЗМИНУТКА </a:t>
            </a:r>
            <a:r>
              <a:rPr lang="ru-RU" sz="5400" b="1" dirty="0">
                <a:solidFill>
                  <a:srgbClr val="002060"/>
                </a:solidFill>
              </a:rPr>
              <a:t>(пальчиковая гимнастика)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355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763" y="-30163"/>
            <a:ext cx="9144001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355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60375" y="404813"/>
            <a:ext cx="80645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IV</a:t>
            </a:r>
            <a:r>
              <a:rPr lang="ru-RU" sz="4400" b="1" dirty="0" smtClean="0">
                <a:solidFill>
                  <a:srgbClr val="FF0000"/>
                </a:solidFill>
              </a:rPr>
              <a:t>. Построение проекта выхода из затруднения</a:t>
            </a:r>
            <a:r>
              <a:rPr lang="ru-RU" sz="4400" b="1" dirty="0">
                <a:solidFill>
                  <a:srgbClr val="FF0000"/>
                </a:solidFill>
              </a:rPr>
              <a:t> </a:t>
            </a:r>
            <a:endParaRPr lang="ru-RU" sz="44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3600" i="1" dirty="0">
                <a:solidFill>
                  <a:srgbClr val="002060"/>
                </a:solidFill>
              </a:rPr>
              <a:t>Цель: </a:t>
            </a:r>
          </a:p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--организация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коммуникативного взаимодействия для построения нового способа действия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--построить проект (алгоритм),</a:t>
            </a:r>
          </a:p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--выбрать наиболее эффективные способы решения поставленной задачи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None/>
            </a:pPr>
            <a:endParaRPr lang="ru-RU" sz="3600" i="1" dirty="0" smtClean="0"/>
          </a:p>
          <a:p>
            <a:pPr>
              <a:buFont typeface="Arial" charset="0"/>
              <a:buNone/>
            </a:pPr>
            <a:endParaRPr lang="ru-RU" sz="3600" i="1" dirty="0" smtClean="0"/>
          </a:p>
          <a:p>
            <a:pPr>
              <a:buFont typeface="Arial" charset="0"/>
              <a:buNone/>
            </a:pPr>
            <a:endParaRPr lang="ru-RU" sz="3600" i="1" dirty="0"/>
          </a:p>
          <a:p>
            <a:pPr>
              <a:buFont typeface="Arial" charset="0"/>
              <a:buNone/>
            </a:pPr>
            <a:endParaRPr lang="ru-RU" sz="3600" i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457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6988" y="11113"/>
            <a:ext cx="914400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4582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24583" name="Прямоугольник 2"/>
          <p:cNvSpPr>
            <a:spLocks noChangeArrowheads="1"/>
          </p:cNvSpPr>
          <p:nvPr/>
        </p:nvSpPr>
        <p:spPr bwMode="auto">
          <a:xfrm>
            <a:off x="611188" y="404813"/>
            <a:ext cx="8064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44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sz="3600" i="1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785794"/>
            <a:ext cx="6246812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Calibri" pitchFamily="34" charset="0"/>
              <a:buAutoNum type="arabicPeriod"/>
              <a:defRPr/>
            </a:pPr>
            <a:r>
              <a:rPr lang="ru-RU" sz="3200" dirty="0" smtClean="0"/>
              <a:t>Прочитать слова </a:t>
            </a:r>
          </a:p>
          <a:p>
            <a:pPr marL="457200" indent="-457200">
              <a:defRPr/>
            </a:pPr>
            <a:r>
              <a:rPr lang="ru-RU" sz="3200" dirty="0" smtClean="0">
                <a:solidFill>
                  <a:srgbClr val="0070C0"/>
                </a:solidFill>
              </a:rPr>
              <a:t>каша       </a:t>
            </a:r>
            <a:r>
              <a:rPr lang="ru-RU" sz="3200" dirty="0" smtClean="0">
                <a:solidFill>
                  <a:srgbClr val="0070C0"/>
                </a:solidFill>
              </a:rPr>
              <a:t> зайка         мальки</a:t>
            </a:r>
            <a:endParaRPr lang="ru-RU" sz="3200" dirty="0" smtClean="0">
              <a:solidFill>
                <a:srgbClr val="0070C0"/>
              </a:solidFill>
            </a:endParaRPr>
          </a:p>
          <a:p>
            <a:pPr marL="457200" indent="-457200">
              <a:defRPr/>
            </a:pPr>
            <a:r>
              <a:rPr lang="ru-RU" sz="3200" dirty="0" smtClean="0">
                <a:solidFill>
                  <a:srgbClr val="0070C0"/>
                </a:solidFill>
              </a:rPr>
              <a:t>поле         </a:t>
            </a:r>
            <a:r>
              <a:rPr lang="ru-RU" sz="3200" dirty="0" smtClean="0">
                <a:solidFill>
                  <a:srgbClr val="0070C0"/>
                </a:solidFill>
              </a:rPr>
              <a:t>рейка        пальцы</a:t>
            </a:r>
            <a:endParaRPr lang="ru-RU" sz="3200" dirty="0" smtClean="0">
              <a:solidFill>
                <a:srgbClr val="0070C0"/>
              </a:solidFill>
            </a:endParaRPr>
          </a:p>
          <a:p>
            <a:pPr marL="457200" indent="-457200">
              <a:defRPr/>
            </a:pPr>
            <a:r>
              <a:rPr lang="ru-RU" sz="3200" dirty="0" smtClean="0"/>
              <a:t>2. Какие слова непонятные? </a:t>
            </a:r>
            <a:r>
              <a:rPr lang="ru-RU" sz="3200" dirty="0" smtClean="0"/>
              <a:t>(</a:t>
            </a:r>
            <a:r>
              <a:rPr lang="ru-RU" sz="3200" dirty="0" smtClean="0"/>
              <a:t>работа со словарем)</a:t>
            </a:r>
          </a:p>
          <a:p>
            <a:pPr marL="457200" indent="-457200">
              <a:defRPr/>
            </a:pPr>
            <a:r>
              <a:rPr lang="ru-RU" sz="3200" dirty="0" smtClean="0"/>
              <a:t>3. Поставьте ударение.</a:t>
            </a:r>
          </a:p>
          <a:p>
            <a:pPr marL="457200" indent="-457200">
              <a:defRPr/>
            </a:pPr>
            <a:r>
              <a:rPr lang="ru-RU" sz="3200" dirty="0" smtClean="0"/>
              <a:t>4. Обозначьте гласные буквы.</a:t>
            </a:r>
          </a:p>
          <a:p>
            <a:pPr marL="457200" indent="-457200">
              <a:defRPr/>
            </a:pPr>
            <a:r>
              <a:rPr lang="ru-RU" sz="3200" dirty="0" smtClean="0"/>
              <a:t>5. Для чего нужно обозначать гласные?</a:t>
            </a:r>
          </a:p>
          <a:p>
            <a:pPr marL="457200" indent="-457200">
              <a:defRPr/>
            </a:pPr>
            <a:r>
              <a:rPr lang="ru-RU" sz="3200" dirty="0" smtClean="0"/>
              <a:t>6. Сколько слогов</a:t>
            </a:r>
            <a:r>
              <a:rPr lang="ru-RU" sz="3200" dirty="0" smtClean="0"/>
              <a:t>?</a:t>
            </a:r>
            <a:endParaRPr lang="ru-RU" sz="32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457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26988" y="11113"/>
            <a:ext cx="914400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4582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24583" name="Прямоугольник 2"/>
          <p:cNvSpPr>
            <a:spLocks noChangeArrowheads="1"/>
          </p:cNvSpPr>
          <p:nvPr/>
        </p:nvSpPr>
        <p:spPr bwMode="auto">
          <a:xfrm>
            <a:off x="611188" y="404813"/>
            <a:ext cx="8064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44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sz="3600" i="1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71480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Вывод:</a:t>
            </a:r>
            <a:r>
              <a:rPr lang="ru-RU" sz="3200" dirty="0" smtClean="0"/>
              <a:t> </a:t>
            </a:r>
            <a:endParaRPr lang="ru-RU" sz="3200" dirty="0" smtClean="0"/>
          </a:p>
          <a:p>
            <a:r>
              <a:rPr lang="ru-RU" sz="3200" dirty="0" smtClean="0"/>
              <a:t>Слова </a:t>
            </a:r>
            <a:r>
              <a:rPr lang="ru-RU" sz="3200" dirty="0" smtClean="0"/>
              <a:t>переносим по слогам. Знак переноса «черточка</a:t>
            </a:r>
            <a:r>
              <a:rPr lang="ru-RU" sz="3200" dirty="0" smtClean="0"/>
              <a:t>».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2428868"/>
            <a:ext cx="51435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>
                <a:solidFill>
                  <a:srgbClr val="0070C0"/>
                </a:solidFill>
              </a:rPr>
              <a:t>Ш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>
                <a:solidFill>
                  <a:srgbClr val="0070C0"/>
                </a:solidFill>
              </a:rPr>
              <a:t> – К</a:t>
            </a:r>
            <a:r>
              <a:rPr lang="ru-RU" sz="3200" b="1" dirty="0" smtClean="0">
                <a:solidFill>
                  <a:srgbClr val="FF0000"/>
                </a:solidFill>
              </a:rPr>
              <a:t>А </a:t>
            </a:r>
            <a:r>
              <a:rPr lang="ru-RU" sz="3200" b="1" dirty="0" smtClean="0">
                <a:solidFill>
                  <a:srgbClr val="0070C0"/>
                </a:solidFill>
              </a:rPr>
              <a:t>- Ш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</a:p>
          <a:p>
            <a:endParaRPr lang="ru-RU" sz="3200" b="1" dirty="0" smtClean="0">
              <a:solidFill>
                <a:srgbClr val="0070C0"/>
              </a:solidFill>
            </a:endParaRPr>
          </a:p>
          <a:p>
            <a:r>
              <a:rPr lang="ru-RU" sz="3200" b="1" dirty="0" smtClean="0">
                <a:solidFill>
                  <a:srgbClr val="0070C0"/>
                </a:solidFill>
              </a:rPr>
              <a:t>ЗАЙКА -- ЗА</a:t>
            </a:r>
            <a:r>
              <a:rPr lang="ru-RU" sz="3200" b="1" dirty="0" smtClean="0">
                <a:solidFill>
                  <a:srgbClr val="009900"/>
                </a:solidFill>
              </a:rPr>
              <a:t>Й</a:t>
            </a:r>
            <a:r>
              <a:rPr lang="ru-RU" sz="3200" b="1" dirty="0" smtClean="0">
                <a:solidFill>
                  <a:srgbClr val="0070C0"/>
                </a:solidFill>
              </a:rPr>
              <a:t> – КА</a:t>
            </a:r>
          </a:p>
          <a:p>
            <a:endParaRPr lang="ru-RU" sz="3200" b="1" dirty="0" smtClean="0">
              <a:solidFill>
                <a:srgbClr val="0070C0"/>
              </a:solidFill>
            </a:endParaRPr>
          </a:p>
          <a:p>
            <a:r>
              <a:rPr lang="ru-RU" sz="3200" b="1" dirty="0" smtClean="0">
                <a:solidFill>
                  <a:srgbClr val="0070C0"/>
                </a:solidFill>
              </a:rPr>
              <a:t>МАЛЬКИ -- МАЛ</a:t>
            </a:r>
            <a:r>
              <a:rPr lang="ru-RU" sz="3200" b="1" dirty="0" smtClean="0">
                <a:solidFill>
                  <a:srgbClr val="7030A0"/>
                </a:solidFill>
              </a:rPr>
              <a:t>Ь</a:t>
            </a:r>
            <a:r>
              <a:rPr lang="ru-RU" sz="3200" b="1" dirty="0" smtClean="0">
                <a:solidFill>
                  <a:srgbClr val="0070C0"/>
                </a:solidFill>
              </a:rPr>
              <a:t> -- КИ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endParaRPr lang="ru-RU" sz="3200" b="1" dirty="0" smtClean="0">
              <a:solidFill>
                <a:srgbClr val="FF0000"/>
              </a:solidFill>
            </a:endParaRPr>
          </a:p>
          <a:p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560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38100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5606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527051"/>
            <a:ext cx="590391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200" b="1" u="sng" dirty="0" smtClean="0">
                <a:solidFill>
                  <a:srgbClr val="0070C0"/>
                </a:solidFill>
              </a:rPr>
              <a:t>РАБОТА </a:t>
            </a:r>
            <a:r>
              <a:rPr lang="ru-RU" sz="3200" b="1" u="sng" dirty="0" smtClean="0">
                <a:solidFill>
                  <a:srgbClr val="0070C0"/>
                </a:solidFill>
              </a:rPr>
              <a:t>В</a:t>
            </a:r>
            <a:r>
              <a:rPr lang="ru-RU" sz="3200" b="1" u="sng" dirty="0" smtClean="0">
                <a:solidFill>
                  <a:srgbClr val="0070C0"/>
                </a:solidFill>
              </a:rPr>
              <a:t> ГРУППАХ</a:t>
            </a:r>
          </a:p>
          <a:p>
            <a:pPr algn="ctr">
              <a:buFont typeface="Arial" charset="0"/>
              <a:buNone/>
            </a:pPr>
            <a:endParaRPr lang="ru-RU" sz="3200" b="1" u="sng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3200" b="1" dirty="0" smtClean="0">
                <a:solidFill>
                  <a:srgbClr val="7030A0"/>
                </a:solidFill>
              </a:rPr>
              <a:t>Прочитать слова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b="1" dirty="0" smtClean="0">
                <a:solidFill>
                  <a:srgbClr val="7030A0"/>
                </a:solidFill>
              </a:rPr>
              <a:t> Обратить внимание на выделенные буквы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b="1" dirty="0" smtClean="0">
                <a:solidFill>
                  <a:srgbClr val="7030A0"/>
                </a:solidFill>
              </a:rPr>
              <a:t>Посмотреть, где стоит знак переноса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b="1" dirty="0" smtClean="0">
                <a:solidFill>
                  <a:srgbClr val="7030A0"/>
                </a:solidFill>
              </a:rPr>
              <a:t>Сформулировать правило переноса слов.</a:t>
            </a:r>
          </a:p>
          <a:p>
            <a:pPr algn="ctr">
              <a:buFont typeface="Arial" charset="0"/>
              <a:buNone/>
            </a:pPr>
            <a:endParaRPr lang="ru-RU" sz="4000" b="1" i="1" dirty="0" smtClean="0"/>
          </a:p>
          <a:p>
            <a:pPr algn="ctr">
              <a:buFont typeface="Arial" charset="0"/>
              <a:buNone/>
            </a:pPr>
            <a:endParaRPr lang="ru-RU" sz="4000" b="1" i="1" dirty="0" smtClean="0"/>
          </a:p>
          <a:p>
            <a:pPr algn="ctr">
              <a:buFont typeface="Arial" charset="0"/>
              <a:buNone/>
            </a:pPr>
            <a:endParaRPr lang="ru-RU" sz="4000" b="1" i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560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38100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5606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527050"/>
            <a:ext cx="674848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200" b="1" dirty="0" smtClean="0"/>
              <a:t>Группа </a:t>
            </a:r>
            <a:r>
              <a:rPr lang="ru-RU" sz="3200" b="1" dirty="0" smtClean="0"/>
              <a:t>1</a:t>
            </a:r>
          </a:p>
          <a:p>
            <a:pPr algn="ctr">
              <a:buFont typeface="Arial" charset="0"/>
              <a:buNone/>
            </a:pPr>
            <a:endParaRPr lang="ru-RU" dirty="0"/>
          </a:p>
          <a:p>
            <a:pPr>
              <a:buFont typeface="Arial" charset="0"/>
              <a:buNone/>
            </a:pPr>
            <a:r>
              <a:rPr lang="ru-RU" sz="3200" i="1" dirty="0"/>
              <a:t>Т</a:t>
            </a:r>
            <a:r>
              <a:rPr lang="ru-RU" sz="3200" i="1" dirty="0">
                <a:solidFill>
                  <a:srgbClr val="FF0000"/>
                </a:solidFill>
              </a:rPr>
              <a:t>о</a:t>
            </a:r>
            <a:r>
              <a:rPr lang="ru-RU" sz="3200" i="1" dirty="0"/>
              <a:t> – </a:t>
            </a:r>
            <a:r>
              <a:rPr lang="ru-RU" sz="3200" i="1" dirty="0" smtClean="0"/>
              <a:t>п</a:t>
            </a:r>
            <a:r>
              <a:rPr lang="ru-RU" sz="3200" i="1" dirty="0" smtClean="0">
                <a:solidFill>
                  <a:srgbClr val="FF0000"/>
                </a:solidFill>
              </a:rPr>
              <a:t>о</a:t>
            </a:r>
            <a:r>
              <a:rPr lang="ru-RU" sz="3200" i="1" dirty="0" smtClean="0"/>
              <a:t>р, </a:t>
            </a:r>
            <a:r>
              <a:rPr lang="ru-RU" sz="3200" i="1" dirty="0" err="1" smtClean="0"/>
              <a:t>к</a:t>
            </a:r>
            <a:r>
              <a:rPr lang="ru-RU" sz="3200" i="1" dirty="0" err="1" smtClean="0">
                <a:solidFill>
                  <a:srgbClr val="FF0000"/>
                </a:solidFill>
              </a:rPr>
              <a:t>а</a:t>
            </a:r>
            <a:r>
              <a:rPr lang="ru-RU" sz="3200" i="1" dirty="0" smtClean="0"/>
              <a:t> – р</a:t>
            </a:r>
            <a:r>
              <a:rPr lang="ru-RU" sz="3200" i="1" dirty="0" smtClean="0">
                <a:solidFill>
                  <a:srgbClr val="FF0000"/>
                </a:solidFill>
              </a:rPr>
              <a:t>а</a:t>
            </a:r>
            <a:r>
              <a:rPr lang="ru-RU" sz="3200" i="1" dirty="0" smtClean="0"/>
              <a:t>н – </a:t>
            </a:r>
            <a:r>
              <a:rPr lang="ru-RU" sz="3200" i="1" dirty="0" err="1" smtClean="0"/>
              <a:t>д</a:t>
            </a:r>
            <a:r>
              <a:rPr lang="ru-RU" sz="3200" i="1" dirty="0" err="1" smtClean="0">
                <a:solidFill>
                  <a:srgbClr val="FF0000"/>
                </a:solidFill>
              </a:rPr>
              <a:t>а</a:t>
            </a:r>
            <a:r>
              <a:rPr lang="ru-RU" sz="3200" i="1" dirty="0" err="1" smtClean="0"/>
              <a:t>ш</a:t>
            </a:r>
            <a:r>
              <a:rPr lang="ru-RU" sz="3200" i="1" dirty="0" smtClean="0"/>
              <a:t>, </a:t>
            </a:r>
            <a:r>
              <a:rPr lang="ru-RU" sz="3200" i="1" dirty="0"/>
              <a:t>п</a:t>
            </a:r>
            <a:r>
              <a:rPr lang="ru-RU" sz="3200" i="1" dirty="0">
                <a:solidFill>
                  <a:srgbClr val="FF0000"/>
                </a:solidFill>
              </a:rPr>
              <a:t>и</a:t>
            </a:r>
            <a:r>
              <a:rPr lang="ru-RU" sz="3200" i="1" dirty="0"/>
              <a:t> – </a:t>
            </a:r>
            <a:r>
              <a:rPr lang="ru-RU" sz="3200" i="1" dirty="0" err="1"/>
              <a:t>л</a:t>
            </a:r>
            <a:r>
              <a:rPr lang="ru-RU" sz="3200" i="1" dirty="0" err="1">
                <a:solidFill>
                  <a:srgbClr val="FF0000"/>
                </a:solidFill>
              </a:rPr>
              <a:t>а</a:t>
            </a:r>
            <a:r>
              <a:rPr lang="ru-RU" sz="3200" i="1" dirty="0"/>
              <a:t>, </a:t>
            </a:r>
            <a:r>
              <a:rPr lang="ru-RU" sz="3200" i="1" dirty="0" err="1"/>
              <a:t>м</a:t>
            </a:r>
            <a:r>
              <a:rPr lang="ru-RU" sz="3200" i="1" dirty="0" err="1">
                <a:solidFill>
                  <a:srgbClr val="FF0000"/>
                </a:solidFill>
              </a:rPr>
              <a:t>а</a:t>
            </a:r>
            <a:r>
              <a:rPr lang="ru-RU" sz="3200" i="1" dirty="0"/>
              <a:t> – л</a:t>
            </a:r>
            <a:r>
              <a:rPr lang="ru-RU" sz="3200" i="1" dirty="0">
                <a:solidFill>
                  <a:srgbClr val="FF0000"/>
                </a:solidFill>
              </a:rPr>
              <a:t>и</a:t>
            </a:r>
            <a:r>
              <a:rPr lang="ru-RU" sz="3200" i="1" dirty="0"/>
              <a:t> – н</a:t>
            </a:r>
            <a:r>
              <a:rPr lang="ru-RU" sz="3200" i="1" dirty="0">
                <a:solidFill>
                  <a:srgbClr val="FF0000"/>
                </a:solidFill>
              </a:rPr>
              <a:t>а</a:t>
            </a:r>
            <a:r>
              <a:rPr lang="ru-RU" sz="3200" i="1" dirty="0"/>
              <a:t>, к</a:t>
            </a:r>
            <a:r>
              <a:rPr lang="ru-RU" sz="3200" i="1" dirty="0">
                <a:solidFill>
                  <a:srgbClr val="FF0000"/>
                </a:solidFill>
              </a:rPr>
              <a:t>о</a:t>
            </a:r>
            <a:r>
              <a:rPr lang="ru-RU" sz="3200" i="1" dirty="0"/>
              <a:t> – </a:t>
            </a:r>
            <a:r>
              <a:rPr lang="ru-RU" sz="3200" i="1" dirty="0" err="1"/>
              <a:t>р</a:t>
            </a:r>
            <a:r>
              <a:rPr lang="ru-RU" sz="3200" i="1" dirty="0" err="1">
                <a:solidFill>
                  <a:srgbClr val="FF0000"/>
                </a:solidFill>
              </a:rPr>
              <a:t>о</a:t>
            </a:r>
            <a:r>
              <a:rPr lang="ru-RU" sz="3200" i="1" dirty="0"/>
              <a:t> – </a:t>
            </a:r>
            <a:r>
              <a:rPr lang="ru-RU" sz="3200" i="1" dirty="0" err="1" smtClean="0"/>
              <a:t>в</a:t>
            </a:r>
            <a:r>
              <a:rPr lang="ru-RU" sz="3200" i="1" dirty="0" err="1" smtClean="0">
                <a:solidFill>
                  <a:srgbClr val="FF0000"/>
                </a:solidFill>
              </a:rPr>
              <a:t>а</a:t>
            </a:r>
            <a:r>
              <a:rPr lang="ru-RU" sz="3200" i="1" dirty="0" smtClean="0"/>
              <a:t>. </a:t>
            </a:r>
            <a:r>
              <a:rPr lang="ru-RU" sz="4000" b="1" i="1" dirty="0" smtClean="0"/>
              <a:t>Вывод </a:t>
            </a:r>
            <a:r>
              <a:rPr lang="ru-RU" sz="4000" b="1" i="1" dirty="0"/>
              <a:t>группы</a:t>
            </a:r>
            <a:r>
              <a:rPr lang="ru-RU" sz="4000" b="1" i="1" dirty="0" smtClean="0"/>
              <a:t>:</a:t>
            </a:r>
          </a:p>
          <a:p>
            <a:pPr algn="ctr">
              <a:buFont typeface="Arial" charset="0"/>
              <a:buNone/>
            </a:pPr>
            <a:endParaRPr lang="ru-RU" sz="4000" b="1" i="1" dirty="0" smtClean="0"/>
          </a:p>
          <a:p>
            <a:pPr algn="ctr">
              <a:buFont typeface="Arial" charset="0"/>
              <a:buNone/>
            </a:pPr>
            <a:endParaRPr lang="ru-RU" sz="4000" b="1" i="1" dirty="0" smtClean="0"/>
          </a:p>
          <a:p>
            <a:pPr algn="ctr">
              <a:buFont typeface="Arial" charset="0"/>
              <a:buNone/>
            </a:pPr>
            <a:endParaRPr lang="ru-RU" sz="4000" b="1" i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2928934"/>
            <a:ext cx="221457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57158" y="4286256"/>
            <a:ext cx="62865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Слова</a:t>
            </a:r>
            <a:r>
              <a:rPr lang="ru-RU" sz="2800" b="1" dirty="0" smtClean="0"/>
              <a:t> в русском языке с одной строчки на другую </a:t>
            </a:r>
          </a:p>
          <a:p>
            <a:pPr algn="ctr">
              <a:buFont typeface="Arial" charset="0"/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переносятся по слогам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  <a:endParaRPr lang="ru-RU" sz="24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Формирование регулятивных универсальных действий на уроке русского языка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1 классе</a:t>
            </a:r>
          </a:p>
        </p:txBody>
      </p:sp>
      <p:sp>
        <p:nvSpPr>
          <p:cNvPr id="1126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2863433"/>
            <a:ext cx="4071966" cy="39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7463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23875" y="549275"/>
            <a:ext cx="7504113" cy="4844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b="1" i="1" u="sng" dirty="0">
                <a:latin typeface="Georgia" pitchFamily="18" charset="0"/>
              </a:rPr>
              <a:t>Цель:</a:t>
            </a:r>
            <a:r>
              <a:rPr lang="ru-RU" sz="3200" b="1" dirty="0"/>
              <a:t> </a:t>
            </a:r>
            <a:r>
              <a:rPr lang="ru-RU" sz="3200" b="1" dirty="0" smtClean="0"/>
              <a:t>научить переносить слова типа «рама», «чайка</a:t>
            </a:r>
            <a:r>
              <a:rPr lang="ru-RU" sz="3200" b="1" dirty="0" smtClean="0"/>
              <a:t>», «полька».</a:t>
            </a:r>
            <a:endParaRPr lang="ru-RU" sz="3200" b="1" dirty="0" smtClean="0"/>
          </a:p>
          <a:p>
            <a:pPr marL="342900" indent="-342900">
              <a:spcBef>
                <a:spcPct val="20000"/>
              </a:spcBef>
            </a:pPr>
            <a:r>
              <a:rPr lang="ru-RU" sz="2800" b="1" i="1" u="sng" dirty="0" smtClean="0">
                <a:latin typeface="Georgia" pitchFamily="18" charset="0"/>
              </a:rPr>
              <a:t>Планируемый результат</a:t>
            </a:r>
            <a:r>
              <a:rPr lang="ru-RU" sz="3200" b="1" dirty="0" smtClean="0"/>
              <a:t>: научиться переносить слова типа «рама», «чайка</a:t>
            </a:r>
            <a:r>
              <a:rPr lang="ru-RU" sz="3200" b="1" dirty="0" smtClean="0"/>
              <a:t>», </a:t>
            </a:r>
            <a:r>
              <a:rPr lang="ru-RU" sz="3200" b="1" dirty="0" smtClean="0"/>
              <a:t>«полька</a:t>
            </a:r>
            <a:r>
              <a:rPr lang="ru-RU" sz="3200" b="1" dirty="0" smtClean="0"/>
              <a:t>».</a:t>
            </a:r>
            <a:endParaRPr lang="ru-RU" sz="3200" b="1" dirty="0"/>
          </a:p>
          <a:p>
            <a:pPr marL="342900" indent="-342900">
              <a:spcBef>
                <a:spcPct val="20000"/>
              </a:spcBef>
            </a:pPr>
            <a:r>
              <a:rPr lang="ru-RU" sz="2400" dirty="0"/>
              <a:t>  </a:t>
            </a:r>
            <a:r>
              <a:rPr lang="ru-RU" sz="2800" b="1" i="1" u="sng" dirty="0" smtClean="0">
                <a:latin typeface="Georgia" pitchFamily="18" charset="0"/>
              </a:rPr>
              <a:t>Тип </a:t>
            </a:r>
            <a:r>
              <a:rPr lang="ru-RU" sz="2800" b="1" i="1" u="sng" dirty="0">
                <a:latin typeface="Georgia" pitchFamily="18" charset="0"/>
              </a:rPr>
              <a:t>урока: </a:t>
            </a:r>
            <a:r>
              <a:rPr lang="ru-RU" sz="3200" b="1" dirty="0">
                <a:latin typeface="Georgia" pitchFamily="18" charset="0"/>
              </a:rPr>
              <a:t>о</a:t>
            </a:r>
            <a:r>
              <a:rPr lang="ru-RU" sz="3200" b="1" dirty="0"/>
              <a:t>ткрытие нового знания;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2800" b="1" i="1" u="sng" dirty="0" smtClean="0">
                <a:latin typeface="Georgia" pitchFamily="18" charset="0"/>
              </a:rPr>
              <a:t>Использование </a:t>
            </a:r>
            <a:r>
              <a:rPr lang="ru-RU" sz="2800" b="1" i="1" u="sng" dirty="0">
                <a:latin typeface="Georgia" pitchFamily="18" charset="0"/>
              </a:rPr>
              <a:t>технологий:</a:t>
            </a:r>
            <a:r>
              <a:rPr lang="ru-RU" sz="2800" b="1" dirty="0"/>
              <a:t>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3200" b="1" dirty="0" err="1" smtClean="0"/>
              <a:t>д</a:t>
            </a:r>
            <a:r>
              <a:rPr lang="ru-RU" sz="3200" b="1" dirty="0" err="1" smtClean="0"/>
              <a:t>еятельностный</a:t>
            </a:r>
            <a:r>
              <a:rPr lang="ru-RU" sz="3200" b="1" dirty="0" smtClean="0"/>
              <a:t> метод</a:t>
            </a:r>
            <a:endParaRPr lang="ru-RU" sz="3200" b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76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2540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7654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27655" name="Прямоугольник 6"/>
          <p:cNvSpPr>
            <a:spLocks noChangeArrowheads="1"/>
          </p:cNvSpPr>
          <p:nvPr/>
        </p:nvSpPr>
        <p:spPr bwMode="auto">
          <a:xfrm>
            <a:off x="357158" y="785794"/>
            <a:ext cx="727233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200" b="1" dirty="0"/>
              <a:t>Группа </a:t>
            </a:r>
            <a:r>
              <a:rPr lang="ru-RU" sz="3200" b="1" dirty="0" smtClean="0"/>
              <a:t>2</a:t>
            </a:r>
            <a:endParaRPr lang="ru-RU" sz="3200" b="1" dirty="0"/>
          </a:p>
          <a:p>
            <a:pPr algn="ctr"/>
            <a:r>
              <a:rPr lang="ru-RU" sz="3600" i="1" dirty="0"/>
              <a:t>Кон</a:t>
            </a:r>
            <a:r>
              <a:rPr lang="ru-RU" sz="3600" b="1" i="1" u="sng" dirty="0">
                <a:solidFill>
                  <a:srgbClr val="7030A0"/>
                </a:solidFill>
              </a:rPr>
              <a:t>ь</a:t>
            </a:r>
            <a:r>
              <a:rPr lang="ru-RU" sz="3600" i="1" dirty="0"/>
              <a:t> – </a:t>
            </a:r>
            <a:r>
              <a:rPr lang="ru-RU" sz="3600" i="1" dirty="0" err="1"/>
              <a:t>ки</a:t>
            </a:r>
            <a:r>
              <a:rPr lang="ru-RU" sz="3600" i="1" dirty="0"/>
              <a:t>, </a:t>
            </a:r>
            <a:r>
              <a:rPr lang="ru-RU" sz="3600" i="1" dirty="0" err="1"/>
              <a:t>за</a:t>
            </a:r>
            <a:r>
              <a:rPr lang="ru-RU" sz="3600" b="1" i="1" u="sng" dirty="0" err="1">
                <a:solidFill>
                  <a:srgbClr val="009900"/>
                </a:solidFill>
              </a:rPr>
              <a:t>й</a:t>
            </a:r>
            <a:r>
              <a:rPr lang="ru-RU" sz="3600" i="1" dirty="0"/>
              <a:t> – </a:t>
            </a:r>
            <a:r>
              <a:rPr lang="ru-RU" sz="3600" i="1" dirty="0" err="1"/>
              <a:t>ка</a:t>
            </a:r>
            <a:r>
              <a:rPr lang="ru-RU" sz="3600" i="1" dirty="0"/>
              <a:t>, </a:t>
            </a:r>
            <a:r>
              <a:rPr lang="ru-RU" sz="3600" i="1" dirty="0" err="1"/>
              <a:t>под</a:t>
            </a:r>
            <a:r>
              <a:rPr lang="ru-RU" sz="3600" b="1" i="1" u="sng" dirty="0" err="1">
                <a:solidFill>
                  <a:srgbClr val="7030A0"/>
                </a:solidFill>
              </a:rPr>
              <a:t>ъ</a:t>
            </a:r>
            <a:r>
              <a:rPr lang="ru-RU" sz="3600" i="1" dirty="0"/>
              <a:t> </a:t>
            </a:r>
            <a:r>
              <a:rPr lang="ru-RU" sz="3600" i="1" dirty="0" smtClean="0"/>
              <a:t>– </a:t>
            </a:r>
            <a:r>
              <a:rPr lang="ru-RU" sz="3600" i="1" dirty="0" err="1" smtClean="0"/>
              <a:t>езд</a:t>
            </a:r>
            <a:r>
              <a:rPr lang="ru-RU" sz="3600" i="1" dirty="0" smtClean="0"/>
              <a:t>, ма</a:t>
            </a:r>
            <a:r>
              <a:rPr lang="ru-RU" sz="3600" b="1" i="1" u="sng" dirty="0" smtClean="0">
                <a:solidFill>
                  <a:srgbClr val="009900"/>
                </a:solidFill>
              </a:rPr>
              <a:t>й</a:t>
            </a:r>
            <a:r>
              <a:rPr lang="ru-RU" sz="3600" i="1" u="sng" dirty="0" smtClean="0">
                <a:solidFill>
                  <a:srgbClr val="009900"/>
                </a:solidFill>
              </a:rPr>
              <a:t> </a:t>
            </a:r>
            <a:r>
              <a:rPr lang="ru-RU" sz="3600" i="1" dirty="0" smtClean="0"/>
              <a:t>– </a:t>
            </a:r>
            <a:r>
              <a:rPr lang="ru-RU" sz="3600" i="1" dirty="0" err="1" smtClean="0"/>
              <a:t>ка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пол</a:t>
            </a:r>
            <a:r>
              <a:rPr lang="ru-RU" sz="3600" b="1" i="1" u="sng" dirty="0" err="1" smtClean="0">
                <a:solidFill>
                  <a:srgbClr val="7030A0"/>
                </a:solidFill>
              </a:rPr>
              <a:t>ь</a:t>
            </a:r>
            <a:r>
              <a:rPr lang="ru-RU" sz="3600" i="1" dirty="0" smtClean="0">
                <a:solidFill>
                  <a:srgbClr val="7030A0"/>
                </a:solidFill>
              </a:rPr>
              <a:t> </a:t>
            </a:r>
            <a:r>
              <a:rPr lang="ru-RU" sz="3600" i="1" dirty="0" smtClean="0"/>
              <a:t>-- </a:t>
            </a:r>
            <a:r>
              <a:rPr lang="ru-RU" sz="3600" i="1" dirty="0" err="1" smtClean="0"/>
              <a:t>ка</a:t>
            </a:r>
            <a:endParaRPr lang="ru-RU" sz="3600" i="1" dirty="0"/>
          </a:p>
          <a:p>
            <a:pPr algn="ctr">
              <a:buFont typeface="Arial" charset="0"/>
              <a:buNone/>
            </a:pPr>
            <a:endParaRPr lang="ru-RU" dirty="0"/>
          </a:p>
          <a:p>
            <a:pPr algn="ctr">
              <a:buFont typeface="Arial" charset="0"/>
              <a:buNone/>
            </a:pPr>
            <a:r>
              <a:rPr lang="ru-RU" sz="4000" b="1" i="1" dirty="0"/>
              <a:t>Вывод группы:</a:t>
            </a:r>
          </a:p>
        </p:txBody>
      </p:sp>
      <p:sp>
        <p:nvSpPr>
          <p:cNvPr id="27656" name="Прямоугольник 5"/>
          <p:cNvSpPr>
            <a:spLocks noChangeArrowheads="1"/>
          </p:cNvSpPr>
          <p:nvPr/>
        </p:nvSpPr>
        <p:spPr bwMode="auto">
          <a:xfrm>
            <a:off x="684213" y="3244850"/>
            <a:ext cx="56880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4000" b="1" i="1" dirty="0">
                <a:cs typeface="Times New Roman" pitchFamily="18" charset="0"/>
              </a:rPr>
              <a:t>..</a:t>
            </a:r>
            <a:r>
              <a:rPr lang="ru-RU" sz="4000" b="1" i="1" dirty="0" smtClean="0">
                <a:solidFill>
                  <a:srgbClr val="7030A0"/>
                </a:solidFill>
                <a:cs typeface="Times New Roman" pitchFamily="18" charset="0"/>
              </a:rPr>
              <a:t>Ъ--</a:t>
            </a:r>
            <a:r>
              <a:rPr lang="ru-RU" sz="4000" b="1" i="1" dirty="0" smtClean="0">
                <a:cs typeface="Times New Roman" pitchFamily="18" charset="0"/>
              </a:rPr>
              <a:t>.., </a:t>
            </a:r>
            <a:r>
              <a:rPr lang="ru-RU" sz="4000" b="1" i="1" dirty="0">
                <a:cs typeface="Times New Roman" pitchFamily="18" charset="0"/>
              </a:rPr>
              <a:t>…</a:t>
            </a:r>
            <a:r>
              <a:rPr lang="ru-RU" sz="4000" b="1" i="1" dirty="0" smtClean="0">
                <a:solidFill>
                  <a:srgbClr val="7030A0"/>
                </a:solidFill>
                <a:cs typeface="Times New Roman" pitchFamily="18" charset="0"/>
              </a:rPr>
              <a:t>Ь--</a:t>
            </a:r>
            <a:r>
              <a:rPr lang="ru-RU" sz="4000" b="1" i="1" dirty="0" smtClean="0">
                <a:cs typeface="Times New Roman" pitchFamily="18" charset="0"/>
              </a:rPr>
              <a:t>.., </a:t>
            </a:r>
            <a:r>
              <a:rPr lang="ru-RU" sz="4000" b="1" i="1" dirty="0">
                <a:cs typeface="Times New Roman" pitchFamily="18" charset="0"/>
              </a:rPr>
              <a:t>…</a:t>
            </a:r>
            <a:r>
              <a:rPr lang="ru-RU" sz="4000" b="1" i="1" dirty="0" smtClean="0">
                <a:solidFill>
                  <a:srgbClr val="009900"/>
                </a:solidFill>
                <a:cs typeface="Times New Roman" pitchFamily="18" charset="0"/>
              </a:rPr>
              <a:t>Й--</a:t>
            </a:r>
            <a:r>
              <a:rPr lang="ru-RU" sz="4000" b="1" i="1" dirty="0" smtClean="0">
                <a:cs typeface="Times New Roman" pitchFamily="18" charset="0"/>
              </a:rPr>
              <a:t>….</a:t>
            </a:r>
            <a:endParaRPr lang="ru-RU" sz="4000" b="1" i="1" dirty="0"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4143380"/>
            <a:ext cx="61436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2800" b="1" dirty="0" smtClean="0"/>
              <a:t>При переносе слов с буквами    </a:t>
            </a:r>
            <a:r>
              <a:rPr lang="ru-RU" sz="2800" b="1" dirty="0" err="1" smtClean="0">
                <a:solidFill>
                  <a:srgbClr val="7030A0"/>
                </a:solidFill>
              </a:rPr>
              <a:t>ъ</a:t>
            </a:r>
            <a:r>
              <a:rPr lang="ru-RU" sz="2800" b="1" dirty="0" smtClean="0">
                <a:solidFill>
                  <a:srgbClr val="7030A0"/>
                </a:solidFill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</a:rPr>
              <a:t>ь</a:t>
            </a:r>
            <a:r>
              <a:rPr lang="ru-RU" sz="2800" b="1" dirty="0" smtClean="0">
                <a:solidFill>
                  <a:srgbClr val="7030A0"/>
                </a:solidFill>
              </a:rPr>
              <a:t>,</a:t>
            </a:r>
            <a:r>
              <a:rPr lang="ru-RU" sz="2800" b="1" dirty="0" smtClean="0">
                <a:solidFill>
                  <a:srgbClr val="009900"/>
                </a:solidFill>
              </a:rPr>
              <a:t> </a:t>
            </a:r>
            <a:r>
              <a:rPr lang="ru-RU" sz="2800" b="1" dirty="0" err="1" smtClean="0">
                <a:solidFill>
                  <a:srgbClr val="009900"/>
                </a:solidFill>
              </a:rPr>
              <a:t>й</a:t>
            </a:r>
            <a:r>
              <a:rPr lang="ru-RU" sz="2800" b="1" dirty="0" smtClean="0">
                <a:solidFill>
                  <a:srgbClr val="009900"/>
                </a:solidFill>
              </a:rPr>
              <a:t>  </a:t>
            </a:r>
            <a:r>
              <a:rPr lang="ru-RU" sz="2800" b="1" dirty="0" smtClean="0">
                <a:solidFill>
                  <a:srgbClr val="0070C0"/>
                </a:solidFill>
              </a:rPr>
              <a:t>знак переноса </a:t>
            </a:r>
            <a:r>
              <a:rPr lang="ru-RU" sz="2800" b="1" dirty="0" smtClean="0"/>
              <a:t>(черточка) ставится </a:t>
            </a:r>
            <a:r>
              <a:rPr lang="ru-RU" sz="2800" b="1" dirty="0" smtClean="0">
                <a:solidFill>
                  <a:srgbClr val="0070C0"/>
                </a:solidFill>
              </a:rPr>
              <a:t>после этих букв</a:t>
            </a:r>
            <a:endParaRPr lang="ru-RU" sz="28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86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-2381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867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527050"/>
            <a:ext cx="7272338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200" b="1" dirty="0"/>
              <a:t>Группа </a:t>
            </a:r>
            <a:r>
              <a:rPr lang="ru-RU" sz="3200" b="1" dirty="0" smtClean="0"/>
              <a:t>3</a:t>
            </a:r>
            <a:endParaRPr lang="ru-RU" sz="3200" b="1" dirty="0"/>
          </a:p>
          <a:p>
            <a:pPr algn="ctr"/>
            <a:r>
              <a:rPr lang="ru-RU" sz="4000" i="1" dirty="0">
                <a:solidFill>
                  <a:srgbClr val="FF0000"/>
                </a:solidFill>
              </a:rPr>
              <a:t>О</a:t>
            </a:r>
            <a:r>
              <a:rPr lang="ru-RU" sz="4000" i="1" dirty="0"/>
              <a:t>бед, </a:t>
            </a:r>
            <a:r>
              <a:rPr lang="ru-RU" sz="4000" i="1" dirty="0">
                <a:solidFill>
                  <a:srgbClr val="FF0000"/>
                </a:solidFill>
              </a:rPr>
              <a:t>е</a:t>
            </a:r>
            <a:r>
              <a:rPr lang="ru-RU" sz="4000" i="1" dirty="0"/>
              <a:t>щё, кра</a:t>
            </a:r>
            <a:r>
              <a:rPr lang="ru-RU" sz="4000" i="1" dirty="0">
                <a:solidFill>
                  <a:srgbClr val="FF0000"/>
                </a:solidFill>
              </a:rPr>
              <a:t>я, </a:t>
            </a:r>
            <a:r>
              <a:rPr lang="ru-RU" sz="4000" i="1" dirty="0" smtClean="0">
                <a:solidFill>
                  <a:srgbClr val="FF0000"/>
                </a:solidFill>
              </a:rPr>
              <a:t>у</a:t>
            </a:r>
            <a:r>
              <a:rPr lang="ru-RU" sz="4000" i="1" dirty="0" smtClean="0"/>
              <a:t>хо, </a:t>
            </a:r>
            <a:r>
              <a:rPr lang="ru-RU" sz="4000" i="1" dirty="0" smtClean="0">
                <a:solidFill>
                  <a:srgbClr val="FF0000"/>
                </a:solidFill>
              </a:rPr>
              <a:t>И</a:t>
            </a:r>
            <a:r>
              <a:rPr lang="ru-RU" sz="4000" i="1" dirty="0" smtClean="0"/>
              <a:t>ра</a:t>
            </a:r>
            <a:endParaRPr lang="ru-RU" sz="4000" i="1" dirty="0"/>
          </a:p>
          <a:p>
            <a:pPr algn="ctr">
              <a:buFont typeface="Arial" charset="0"/>
              <a:buNone/>
            </a:pPr>
            <a:endParaRPr lang="ru-RU" dirty="0"/>
          </a:p>
          <a:p>
            <a:pPr algn="ctr">
              <a:buFont typeface="Arial" charset="0"/>
              <a:buNone/>
            </a:pPr>
            <a:r>
              <a:rPr lang="ru-RU" sz="4000" b="1" i="1" dirty="0"/>
              <a:t>Вывод группы: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20" y="2714620"/>
            <a:ext cx="278608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86116" y="2857496"/>
            <a:ext cx="2571768" cy="142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85720" y="4357694"/>
            <a:ext cx="59293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2800" b="1" dirty="0" smtClean="0"/>
              <a:t>При переносе слов </a:t>
            </a:r>
          </a:p>
          <a:p>
            <a:pPr algn="ctr">
              <a:buFont typeface="Arial" charset="0"/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нельзя одну букву переносить или оставлять </a:t>
            </a:r>
            <a:r>
              <a:rPr lang="ru-RU" sz="2800" b="1" dirty="0" smtClean="0"/>
              <a:t>на строке</a:t>
            </a:r>
            <a:endParaRPr lang="ru-RU" sz="2800" b="1" i="1" dirty="0" smtClean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296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2970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-2381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29702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527050"/>
            <a:ext cx="727233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3200" b="1" dirty="0"/>
              <a:t>Группа </a:t>
            </a:r>
            <a:r>
              <a:rPr lang="ru-RU" sz="3200" b="1" dirty="0" smtClean="0"/>
              <a:t>4</a:t>
            </a:r>
            <a:endParaRPr lang="ru-RU" sz="3200" b="1" dirty="0"/>
          </a:p>
          <a:p>
            <a:pPr algn="ctr">
              <a:buFont typeface="Arial" charset="0"/>
              <a:buNone/>
            </a:pPr>
            <a:r>
              <a:rPr lang="ru-RU" sz="3600" i="1" dirty="0"/>
              <a:t>С</a:t>
            </a:r>
            <a:r>
              <a:rPr lang="ru-RU" sz="3600" i="1" dirty="0">
                <a:solidFill>
                  <a:srgbClr val="FF0000"/>
                </a:solidFill>
              </a:rPr>
              <a:t>о</a:t>
            </a:r>
            <a:r>
              <a:rPr lang="ru-RU" sz="3600" i="1" dirty="0"/>
              <a:t>н, т</a:t>
            </a:r>
            <a:r>
              <a:rPr lang="ru-RU" sz="3600" i="1" dirty="0">
                <a:solidFill>
                  <a:srgbClr val="FF0000"/>
                </a:solidFill>
              </a:rPr>
              <a:t>о</a:t>
            </a:r>
            <a:r>
              <a:rPr lang="ru-RU" sz="3600" i="1" dirty="0"/>
              <a:t>к, л</a:t>
            </a:r>
            <a:r>
              <a:rPr lang="ru-RU" sz="3600" i="1" dirty="0">
                <a:solidFill>
                  <a:srgbClr val="FF0000"/>
                </a:solidFill>
              </a:rPr>
              <a:t>у</a:t>
            </a:r>
            <a:r>
              <a:rPr lang="ru-RU" sz="3600" i="1" dirty="0"/>
              <a:t>к, </a:t>
            </a:r>
            <a:r>
              <a:rPr lang="ru-RU" sz="3600" i="1" dirty="0" smtClean="0"/>
              <a:t>стр</a:t>
            </a:r>
            <a:r>
              <a:rPr lang="ru-RU" sz="3600" i="1" dirty="0" smtClean="0">
                <a:solidFill>
                  <a:srgbClr val="FF0000"/>
                </a:solidFill>
              </a:rPr>
              <a:t>а</a:t>
            </a:r>
            <a:r>
              <a:rPr lang="ru-RU" sz="3600" i="1" dirty="0" smtClean="0"/>
              <a:t>х, ст</a:t>
            </a:r>
            <a:r>
              <a:rPr lang="ru-RU" sz="3600" i="1" dirty="0" smtClean="0">
                <a:solidFill>
                  <a:srgbClr val="FF0000"/>
                </a:solidFill>
              </a:rPr>
              <a:t>о</a:t>
            </a:r>
            <a:r>
              <a:rPr lang="ru-RU" sz="3600" i="1" dirty="0" smtClean="0"/>
              <a:t>л.</a:t>
            </a:r>
            <a:endParaRPr lang="ru-RU" sz="3600" i="1" dirty="0"/>
          </a:p>
          <a:p>
            <a:pPr algn="ctr">
              <a:buFont typeface="Arial" charset="0"/>
              <a:buNone/>
            </a:pPr>
            <a:endParaRPr lang="ru-RU" sz="3600" b="1" i="1" dirty="0"/>
          </a:p>
          <a:p>
            <a:pPr>
              <a:buFont typeface="Arial" charset="0"/>
              <a:buNone/>
            </a:pPr>
            <a:r>
              <a:rPr lang="ru-RU" sz="4000" b="1" i="1" dirty="0" smtClean="0"/>
              <a:t>Вывод </a:t>
            </a:r>
            <a:r>
              <a:rPr lang="ru-RU" sz="4000" b="1" i="1" dirty="0"/>
              <a:t>группы: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58" y="2786058"/>
            <a:ext cx="250033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57158" y="4714884"/>
            <a:ext cx="50720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ru-RU" sz="2800" b="1" dirty="0" smtClean="0"/>
              <a:t>Слова, имеющие </a:t>
            </a:r>
            <a:r>
              <a:rPr lang="ru-RU" sz="2800" b="1" dirty="0" smtClean="0">
                <a:solidFill>
                  <a:srgbClr val="0070C0"/>
                </a:solidFill>
              </a:rPr>
              <a:t>один слог, переносить нельзя</a:t>
            </a:r>
            <a:endParaRPr lang="ru-RU" sz="28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07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072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-2381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0726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476250"/>
            <a:ext cx="8434387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ru-RU" sz="3600" b="1" i="1" dirty="0">
                <a:solidFill>
                  <a:srgbClr val="FF0000"/>
                </a:solidFill>
              </a:rPr>
              <a:t>.Реализация построенного проекта. Структурирование полученных знаний. </a:t>
            </a:r>
            <a:endParaRPr lang="ru-RU" sz="3600" i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sz="3600" i="1" dirty="0"/>
          </a:p>
          <a:p>
            <a:pPr>
              <a:buFont typeface="Arial" charset="0"/>
              <a:buNone/>
            </a:pPr>
            <a:r>
              <a:rPr lang="ru-RU" sz="3600" i="1" u="sng" dirty="0">
                <a:solidFill>
                  <a:srgbClr val="002060"/>
                </a:solidFill>
              </a:rPr>
              <a:t>Цель: </a:t>
            </a:r>
          </a:p>
          <a:p>
            <a:pPr>
              <a:buFont typeface="Arial" charset="0"/>
              <a:buNone/>
            </a:pPr>
            <a:r>
              <a:rPr lang="ru-RU" sz="3600" i="1" dirty="0" smtClean="0"/>
              <a:t>-- построение </a:t>
            </a:r>
            <a:r>
              <a:rPr lang="ru-RU" sz="3600" i="1" dirty="0"/>
              <a:t>нового способа </a:t>
            </a:r>
            <a:r>
              <a:rPr lang="ru-RU" sz="3600" i="1" dirty="0" smtClean="0"/>
              <a:t>действия</a:t>
            </a:r>
            <a:r>
              <a:rPr lang="ru-RU" sz="3600" i="1" dirty="0" smtClean="0"/>
              <a:t>,</a:t>
            </a:r>
          </a:p>
          <a:p>
            <a:pPr>
              <a:buFont typeface="Arial" charset="0"/>
              <a:buNone/>
            </a:pPr>
            <a:r>
              <a:rPr lang="ru-RU" sz="3600" i="1" dirty="0" smtClean="0"/>
              <a:t>--</a:t>
            </a:r>
            <a:r>
              <a:rPr lang="ru-RU" sz="3600" dirty="0" smtClean="0"/>
              <a:t> </a:t>
            </a:r>
            <a:r>
              <a:rPr lang="ru-RU" sz="3600" i="1" dirty="0" smtClean="0"/>
              <a:t>реализовать полученные знания в первой самостоятельной работе</a:t>
            </a:r>
            <a:endParaRPr lang="ru-RU" sz="3600" i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17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1748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-2381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1750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31751" name="Прямоугольник 5"/>
          <p:cNvSpPr>
            <a:spLocks noChangeArrowheads="1"/>
          </p:cNvSpPr>
          <p:nvPr/>
        </p:nvSpPr>
        <p:spPr bwMode="auto">
          <a:xfrm>
            <a:off x="385763" y="404813"/>
            <a:ext cx="74263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/>
              <a:t>-Составьте алгоритм: как будете действовать, если надо перенести слово.</a:t>
            </a:r>
          </a:p>
        </p:txBody>
      </p:sp>
      <p:pic>
        <p:nvPicPr>
          <p:cNvPr id="31752" name="Picture 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00B0F0"/>
              </a:clrFrom>
              <a:clrTo>
                <a:srgbClr val="00B0F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000240"/>
            <a:ext cx="5275262" cy="3792537"/>
          </a:xfrm>
          <a:prstGeom prst="rect">
            <a:avLst/>
          </a:prstGeom>
          <a:ln w="38100">
            <a:solidFill>
              <a:srgbClr val="0070C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17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1748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-2381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1750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57158" y="500042"/>
            <a:ext cx="6624637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5400" b="1" u="sng" dirty="0" smtClean="0">
                <a:solidFill>
                  <a:srgbClr val="FF0000"/>
                </a:solidFill>
              </a:rPr>
              <a:t>ФИЗМИНУТКА</a:t>
            </a:r>
          </a:p>
          <a:p>
            <a:r>
              <a:rPr lang="ru-RU" sz="2600" dirty="0" smtClean="0"/>
              <a:t>Скачут зайцы – скок-скок-скок.                                                                                                На зелененький лужок приседают, слушают.                                                                                Не идет ли серый волк.                                                                                                                    Раз – нагнуться, разогнуться.                                                                                                      Два – нагнуться, потянуться.                                                                                                    Три – в ладоши три хлопка, </a:t>
            </a:r>
            <a:endParaRPr lang="ru-RU" sz="2600" dirty="0" smtClean="0"/>
          </a:p>
          <a:p>
            <a:r>
              <a:rPr lang="ru-RU" sz="2600" dirty="0" smtClean="0"/>
              <a:t>головою </a:t>
            </a:r>
            <a:r>
              <a:rPr lang="ru-RU" sz="2600" dirty="0" smtClean="0"/>
              <a:t>три кивка.                                                                            На четыре – руки шире.                                                                                                                       Пять – руками помахать.                                                                                                          Шесть – тихонько, ровно сесть.</a:t>
            </a:r>
          </a:p>
          <a:p>
            <a:r>
              <a:rPr lang="ru-RU" dirty="0" smtClean="0"/>
              <a:t> 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277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2772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2774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32775" name="Прямоугольник 2"/>
          <p:cNvSpPr>
            <a:spLocks noChangeArrowheads="1"/>
          </p:cNvSpPr>
          <p:nvPr/>
        </p:nvSpPr>
        <p:spPr bwMode="auto">
          <a:xfrm>
            <a:off x="458788" y="319088"/>
            <a:ext cx="7929562" cy="724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sz="3600" b="1" dirty="0">
                <a:solidFill>
                  <a:srgbClr val="FF0000"/>
                </a:solidFill>
              </a:rPr>
              <a:t>VI</a:t>
            </a:r>
            <a:r>
              <a:rPr lang="ru-RU" sz="3600" b="1" dirty="0">
                <a:solidFill>
                  <a:srgbClr val="FF0000"/>
                </a:solidFill>
              </a:rPr>
              <a:t>.Первичное закрепление нового способа действия.</a:t>
            </a:r>
            <a:endParaRPr lang="ru-RU" sz="36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sz="900" dirty="0"/>
          </a:p>
          <a:p>
            <a:pPr>
              <a:buFont typeface="Arial" charset="0"/>
              <a:buNone/>
            </a:pPr>
            <a:endParaRPr lang="ru-RU" sz="3200" i="1" u="sng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</a:pPr>
            <a:r>
              <a:rPr lang="ru-RU" sz="3200" i="1" u="sng" dirty="0">
                <a:solidFill>
                  <a:srgbClr val="002060"/>
                </a:solidFill>
              </a:rPr>
              <a:t>Цель:</a:t>
            </a:r>
          </a:p>
          <a:p>
            <a:pPr>
              <a:buFont typeface="Arial" charset="0"/>
              <a:buNone/>
            </a:pPr>
            <a:r>
              <a:rPr lang="ru-RU" sz="3200" i="1" dirty="0"/>
              <a:t> </a:t>
            </a:r>
            <a:r>
              <a:rPr lang="ru-RU" sz="3200" i="1" dirty="0" smtClean="0"/>
              <a:t>-- зафиксировать </a:t>
            </a:r>
            <a:r>
              <a:rPr lang="ru-RU" sz="3200" i="1" dirty="0"/>
              <a:t>во внешней речи новое учебное действий</a:t>
            </a:r>
            <a:r>
              <a:rPr lang="ru-RU" sz="3200" i="1" dirty="0" smtClean="0"/>
              <a:t>.</a:t>
            </a:r>
          </a:p>
          <a:p>
            <a:r>
              <a:rPr lang="ru-RU" sz="3200" i="1" dirty="0" smtClean="0"/>
              <a:t>-- организовать </a:t>
            </a:r>
            <a:r>
              <a:rPr lang="ru-RU" sz="3200" i="1" dirty="0" smtClean="0"/>
              <a:t>усвоение новых знаний при помощи  тренировочных упражнений с проговариванием во внешней речи.</a:t>
            </a:r>
          </a:p>
          <a:p>
            <a:r>
              <a:rPr lang="ru-RU" sz="3200" dirty="0" smtClean="0"/>
              <a:t> </a:t>
            </a:r>
          </a:p>
          <a:p>
            <a:pPr>
              <a:buFont typeface="Arial" charset="0"/>
              <a:buNone/>
            </a:pPr>
            <a:endParaRPr lang="ru-RU" sz="3200" i="1" dirty="0" smtClean="0"/>
          </a:p>
          <a:p>
            <a:pPr>
              <a:buFont typeface="Arial" charset="0"/>
              <a:buNone/>
            </a:pPr>
            <a:endParaRPr lang="ru-RU" sz="3200" i="1" dirty="0" smtClean="0"/>
          </a:p>
          <a:p>
            <a:pPr>
              <a:buFont typeface="Arial" charset="0"/>
              <a:buNone/>
            </a:pPr>
            <a:endParaRPr lang="ru-RU" sz="3200" i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 dirty="0" smtClean="0"/>
              <a:t>.</a:t>
            </a:r>
            <a:endParaRPr lang="ru-RU" sz="28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928670"/>
            <a:ext cx="657229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РАБОТА В ПАРАХ  </a:t>
            </a:r>
            <a:r>
              <a:rPr lang="ru-RU" sz="2800" dirty="0" smtClean="0"/>
              <a:t>ПО УЧЕБНИКУ</a:t>
            </a:r>
          </a:p>
          <a:p>
            <a:pPr marL="457200" indent="-457200">
              <a:defRPr/>
            </a:pPr>
            <a:endParaRPr lang="ru-RU" sz="2800" dirty="0" smtClean="0"/>
          </a:p>
          <a:p>
            <a:pPr marL="457200" indent="-457200">
              <a:defRPr/>
            </a:pPr>
            <a:r>
              <a:rPr lang="ru-RU" sz="2800" dirty="0" smtClean="0"/>
              <a:t>Фронтальная проверка.</a:t>
            </a:r>
          </a:p>
          <a:p>
            <a:pPr marL="457200" indent="-457200">
              <a:defRPr/>
            </a:pPr>
            <a:endParaRPr lang="ru-RU" sz="2800" dirty="0" smtClean="0"/>
          </a:p>
          <a:p>
            <a:pPr marL="457200" indent="-457200">
              <a:defRPr/>
            </a:pPr>
            <a:r>
              <a:rPr lang="ru-RU" sz="2800" b="1" dirty="0" smtClean="0"/>
              <a:t>ВЫВОД:</a:t>
            </a:r>
          </a:p>
          <a:p>
            <a:pPr marL="457200" indent="-457200">
              <a:defRPr/>
            </a:pPr>
            <a:r>
              <a:rPr lang="ru-RU" sz="2800" dirty="0" smtClean="0"/>
              <a:t>мы выполняли </a:t>
            </a:r>
            <a:r>
              <a:rPr lang="ru-RU" sz="2800" dirty="0" smtClean="0">
                <a:solidFill>
                  <a:srgbClr val="0070C0"/>
                </a:solidFill>
              </a:rPr>
              <a:t>одинаковые задания </a:t>
            </a:r>
            <a:r>
              <a:rPr lang="ru-RU" sz="2800" dirty="0" smtClean="0"/>
              <a:t>и получили </a:t>
            </a:r>
            <a:r>
              <a:rPr lang="ru-RU" sz="2800" dirty="0" smtClean="0">
                <a:solidFill>
                  <a:srgbClr val="0070C0"/>
                </a:solidFill>
              </a:rPr>
              <a:t>одинаковые результаты</a:t>
            </a:r>
            <a:r>
              <a:rPr lang="ru-RU" sz="2800" dirty="0" smtClean="0"/>
              <a:t>, так как </a:t>
            </a:r>
            <a:r>
              <a:rPr lang="ru-RU" sz="2800" dirty="0" smtClean="0">
                <a:solidFill>
                  <a:srgbClr val="0070C0"/>
                </a:solidFill>
              </a:rPr>
              <a:t>знаем что делать и как делать.</a:t>
            </a:r>
          </a:p>
          <a:p>
            <a:pPr marL="457200" indent="-457200">
              <a:defRPr/>
            </a:pPr>
            <a:endParaRPr lang="ru-RU" sz="2400" b="1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28604"/>
            <a:ext cx="72152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VII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  <a:r>
              <a:rPr lang="ru-RU" sz="3200" b="1" i="1" dirty="0" smtClean="0"/>
              <a:t> </a:t>
            </a:r>
            <a:r>
              <a:rPr lang="ru-RU" sz="3200" b="1" i="1" dirty="0" smtClean="0">
                <a:solidFill>
                  <a:srgbClr val="FF0000"/>
                </a:solidFill>
              </a:rPr>
              <a:t>Самостоятельная работа с самопроверкой по </a:t>
            </a:r>
            <a:r>
              <a:rPr lang="ru-RU" sz="3200" b="1" i="1" dirty="0" smtClean="0">
                <a:solidFill>
                  <a:srgbClr val="FF0000"/>
                </a:solidFill>
              </a:rPr>
              <a:t>эталону</a:t>
            </a:r>
          </a:p>
          <a:p>
            <a:pPr marL="457200" indent="-457200">
              <a:defRPr/>
            </a:pPr>
            <a:endParaRPr lang="ru-RU" sz="3200" b="1" i="1" dirty="0" smtClean="0">
              <a:solidFill>
                <a:srgbClr val="FF0000"/>
              </a:solidFill>
            </a:endParaRPr>
          </a:p>
          <a:p>
            <a:pPr marL="457200" indent="-457200">
              <a:defRPr/>
            </a:pP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 smtClean="0"/>
              <a:t>Цель</a:t>
            </a:r>
            <a:r>
              <a:rPr lang="ru-RU" sz="3200" i="1" dirty="0" smtClean="0"/>
              <a:t>: организовать самопроверку детьми на основе сопоставления с эталоном своего  умения  применять новые знания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28604"/>
            <a:ext cx="721523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ru-RU" sz="2800" dirty="0" smtClean="0"/>
              <a:t>Из предложенных слов </a:t>
            </a:r>
          </a:p>
          <a:p>
            <a:pPr>
              <a:defRPr/>
            </a:pPr>
            <a:endParaRPr lang="ru-RU" sz="3200" i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3200" b="1" i="1" dirty="0" smtClean="0">
                <a:solidFill>
                  <a:srgbClr val="0070C0"/>
                </a:solidFill>
              </a:rPr>
              <a:t>Осень, подъезд, долька, юла, ветер</a:t>
            </a:r>
            <a:r>
              <a:rPr lang="ru-RU" sz="3200" b="1" i="1" dirty="0" smtClean="0">
                <a:solidFill>
                  <a:srgbClr val="0070C0"/>
                </a:solidFill>
              </a:rPr>
              <a:t>, пень, </a:t>
            </a:r>
            <a:r>
              <a:rPr lang="ru-RU" sz="3200" b="1" i="1" dirty="0" smtClean="0">
                <a:solidFill>
                  <a:srgbClr val="0070C0"/>
                </a:solidFill>
              </a:rPr>
              <a:t>лайка, сорт, ягода, клён</a:t>
            </a:r>
            <a:r>
              <a:rPr lang="ru-RU" sz="3200" b="1" dirty="0" smtClean="0">
                <a:solidFill>
                  <a:srgbClr val="0070C0"/>
                </a:solidFill>
              </a:rPr>
              <a:t>.</a:t>
            </a:r>
          </a:p>
          <a:p>
            <a:pPr>
              <a:defRPr/>
            </a:pPr>
            <a:endParaRPr lang="ru-RU" sz="2400" dirty="0" smtClean="0"/>
          </a:p>
          <a:p>
            <a:pPr>
              <a:defRPr/>
            </a:pPr>
            <a:r>
              <a:rPr lang="ru-RU" sz="2400" i="1" dirty="0" smtClean="0"/>
              <a:t>выписать:</a:t>
            </a:r>
          </a:p>
          <a:p>
            <a:pPr>
              <a:defRPr/>
            </a:pPr>
            <a:endParaRPr lang="ru-RU" sz="2400" u="sng" dirty="0" smtClean="0"/>
          </a:p>
          <a:p>
            <a:pPr>
              <a:defRPr/>
            </a:pPr>
            <a:r>
              <a:rPr lang="ru-RU" sz="2400" u="sng" dirty="0" smtClean="0"/>
              <a:t>Мальчикам </a:t>
            </a:r>
            <a:r>
              <a:rPr lang="ru-RU" sz="2400" dirty="0" smtClean="0"/>
              <a:t>– слова, которые можно перенести, разделить их для переноса.</a:t>
            </a:r>
          </a:p>
          <a:p>
            <a:pPr>
              <a:defRPr/>
            </a:pPr>
            <a:endParaRPr lang="ru-RU" sz="2400" dirty="0" smtClean="0"/>
          </a:p>
          <a:p>
            <a:pPr>
              <a:defRPr/>
            </a:pPr>
            <a:r>
              <a:rPr lang="ru-RU" sz="2400" u="sng" dirty="0" smtClean="0"/>
              <a:t>Девочкам –</a:t>
            </a:r>
            <a:r>
              <a:rPr lang="ru-RU" sz="2400" dirty="0" smtClean="0"/>
              <a:t> слова, которые нельзя переносить.</a:t>
            </a:r>
          </a:p>
          <a:p>
            <a:pPr>
              <a:defRPr/>
            </a:pPr>
            <a:r>
              <a:rPr lang="ru-RU" sz="2400" b="1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Формирование регулятивных универсальных действий на уроке русского языка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1 классе</a:t>
            </a:r>
          </a:p>
        </p:txBody>
      </p:sp>
      <p:sp>
        <p:nvSpPr>
          <p:cNvPr id="122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2863433"/>
            <a:ext cx="4071966" cy="39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36513" y="39688"/>
            <a:ext cx="914400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23875" y="549275"/>
            <a:ext cx="697708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i="1" u="sng" dirty="0">
                <a:latin typeface="Georgia" pitchFamily="18" charset="0"/>
              </a:rPr>
              <a:t>Задачи:</a:t>
            </a:r>
          </a:p>
          <a:p>
            <a:pPr>
              <a:buClr>
                <a:schemeClr val="accent3"/>
              </a:buClr>
              <a:defRPr/>
            </a:pPr>
            <a:r>
              <a:rPr lang="ru-RU" sz="2400" b="1" dirty="0"/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Воспитательная:</a:t>
            </a:r>
          </a:p>
          <a:p>
            <a:pPr>
              <a:buClr>
                <a:schemeClr val="accent3"/>
              </a:buClr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--Уметь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работать по правилам работы в группе, паре;</a:t>
            </a:r>
          </a:p>
          <a:p>
            <a:pPr>
              <a:buClr>
                <a:schemeClr val="accent3"/>
              </a:buClr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--Стремиться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к выполнению ролевых правил;</a:t>
            </a:r>
          </a:p>
          <a:p>
            <a:pPr>
              <a:buClr>
                <a:schemeClr val="accent3"/>
              </a:buClr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--Учиться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адекватно относиться к высказываниям партнера.</a:t>
            </a:r>
          </a:p>
          <a:p>
            <a:pPr>
              <a:defRPr/>
            </a:pPr>
            <a:r>
              <a:rPr lang="ru-RU" sz="2400" b="1" i="1" dirty="0">
                <a:solidFill>
                  <a:srgbClr val="FF0000"/>
                </a:solidFill>
              </a:rPr>
              <a:t>Развивающая</a:t>
            </a:r>
          </a:p>
          <a:p>
            <a:pPr>
              <a:defRPr/>
            </a:pPr>
            <a:r>
              <a:rPr lang="ru-RU" sz="2000" dirty="0" smtClean="0"/>
              <a:t>--формировать </a:t>
            </a:r>
            <a:r>
              <a:rPr lang="ru-RU" sz="2000" dirty="0"/>
              <a:t>новые способы действий;</a:t>
            </a:r>
          </a:p>
          <a:p>
            <a:pPr>
              <a:defRPr/>
            </a:pPr>
            <a:r>
              <a:rPr lang="ru-RU" sz="2000" dirty="0" smtClean="0"/>
              <a:t>--составить алгоритм переноса слов;  </a:t>
            </a:r>
          </a:p>
          <a:p>
            <a:pPr>
              <a:defRPr/>
            </a:pPr>
            <a:r>
              <a:rPr lang="ru-RU" sz="2000" dirty="0" smtClean="0"/>
              <a:t>---</a:t>
            </a:r>
            <a:r>
              <a:rPr lang="ru-RU" sz="2000" dirty="0"/>
              <a:t>развивать эмоциональную сферу, творческое мышление; </a:t>
            </a:r>
          </a:p>
          <a:p>
            <a:pPr>
              <a:defRPr/>
            </a:pPr>
            <a:r>
              <a:rPr lang="ru-RU" sz="2000" dirty="0" smtClean="0"/>
              <a:t>--устанавливать </a:t>
            </a:r>
            <a:r>
              <a:rPr lang="ru-RU" sz="2000" dirty="0"/>
              <a:t>связь с жизненным опытом ребенка. </a:t>
            </a:r>
          </a:p>
          <a:p>
            <a:pPr>
              <a:defRPr/>
            </a:pPr>
            <a:r>
              <a:rPr lang="ru-RU" sz="2400" dirty="0"/>
              <a:t>  </a:t>
            </a:r>
            <a:r>
              <a:rPr lang="ru-RU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Обучающая:</a:t>
            </a:r>
          </a:p>
          <a:p>
            <a:pPr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--уметь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пользоваться составленным алгоритмом.</a:t>
            </a: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28604"/>
            <a:ext cx="7215238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VIII</a:t>
            </a:r>
            <a:r>
              <a:rPr lang="ru-RU" sz="2800" b="1" dirty="0" smtClean="0">
                <a:solidFill>
                  <a:srgbClr val="FF0000"/>
                </a:solidFill>
              </a:rPr>
              <a:t>. Включение в систему знаний и повторение</a:t>
            </a: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Цель: </a:t>
            </a:r>
            <a:r>
              <a:rPr lang="ru-RU" sz="2400" dirty="0" smtClean="0"/>
              <a:t>выявить границы применимости нового знания ;повторить содержание изученного знания.</a:t>
            </a:r>
          </a:p>
          <a:p>
            <a:r>
              <a:rPr lang="ru-RU" sz="2400" dirty="0" smtClean="0"/>
              <a:t> Выполнение </a:t>
            </a:r>
            <a:r>
              <a:rPr lang="ru-RU" sz="2400" dirty="0" err="1" smtClean="0"/>
              <a:t>разноуровневых</a:t>
            </a:r>
            <a:r>
              <a:rPr lang="ru-RU" sz="2400" dirty="0" smtClean="0"/>
              <a:t> заданий</a:t>
            </a:r>
          </a:p>
          <a:p>
            <a:r>
              <a:rPr lang="ru-RU" sz="2400" dirty="0" smtClean="0"/>
              <a:t>---разделить слова для переноса : </a:t>
            </a:r>
          </a:p>
          <a:p>
            <a:r>
              <a:rPr lang="ru-RU" sz="2400" dirty="0" smtClean="0"/>
              <a:t>ветер, кино, ветка, мойка, корка, лайка.</a:t>
            </a:r>
          </a:p>
          <a:p>
            <a:r>
              <a:rPr lang="ru-RU" sz="2400" dirty="0" smtClean="0"/>
              <a:t>---Упражнение «Исправь ошибку»</a:t>
            </a:r>
          </a:p>
          <a:p>
            <a:r>
              <a:rPr lang="ru-RU" sz="2400" dirty="0" err="1" smtClean="0"/>
              <a:t>сад-ы</a:t>
            </a:r>
            <a:r>
              <a:rPr lang="ru-RU" sz="2400" dirty="0" smtClean="0"/>
              <a:t>	</a:t>
            </a:r>
            <a:r>
              <a:rPr lang="ru-RU" sz="2400" dirty="0" err="1" smtClean="0"/>
              <a:t>гай-ка</a:t>
            </a:r>
            <a:endParaRPr lang="ru-RU" sz="2400" dirty="0" smtClean="0"/>
          </a:p>
          <a:p>
            <a:r>
              <a:rPr lang="ru-RU" sz="2400" dirty="0" err="1" smtClean="0"/>
              <a:t>ре-ка</a:t>
            </a:r>
            <a:r>
              <a:rPr lang="ru-RU" sz="2400" dirty="0" smtClean="0"/>
              <a:t>	</a:t>
            </a:r>
            <a:r>
              <a:rPr lang="ru-RU" sz="2400" dirty="0" err="1" smtClean="0"/>
              <a:t>мо-роз</a:t>
            </a:r>
            <a:endParaRPr lang="ru-RU" sz="2400" dirty="0" smtClean="0"/>
          </a:p>
          <a:p>
            <a:r>
              <a:rPr lang="ru-RU" sz="2400" dirty="0" err="1" smtClean="0"/>
              <a:t>ма-йка</a:t>
            </a:r>
            <a:r>
              <a:rPr lang="ru-RU" sz="2400" dirty="0" smtClean="0"/>
              <a:t>                           </a:t>
            </a:r>
            <a:r>
              <a:rPr lang="ru-RU" sz="2400" dirty="0" err="1" smtClean="0"/>
              <a:t>зме-йка</a:t>
            </a:r>
            <a:endParaRPr lang="ru-RU" sz="2400" dirty="0" smtClean="0"/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---Записать слова в два столбика, разделив для переноса:</a:t>
            </a:r>
          </a:p>
          <a:p>
            <a:r>
              <a:rPr lang="ru-RU" sz="2400" dirty="0" smtClean="0"/>
              <a:t>Зима, полка, ручка, нога, стойка, пила.</a:t>
            </a:r>
          </a:p>
          <a:p>
            <a:r>
              <a:rPr lang="ru-RU" sz="2400" dirty="0" smtClean="0"/>
              <a:t>Фронтальная проверка выполненной работы с опорой на эталон. Каждый ученик доказывает свой ответ.</a:t>
            </a:r>
          </a:p>
          <a:p>
            <a:r>
              <a:rPr lang="ru-RU" sz="2400" dirty="0" smtClean="0"/>
              <a:t>- Ребята, кто допустил ошибки?</a:t>
            </a:r>
          </a:p>
          <a:p>
            <a:r>
              <a:rPr lang="ru-RU" sz="2400" dirty="0" smtClean="0"/>
              <a:t>-Давайте вернемся к эталону и хором проговорим.</a:t>
            </a:r>
          </a:p>
          <a:p>
            <a:pPr marL="457200" indent="-457200">
              <a:defRPr/>
            </a:pPr>
            <a:endParaRPr lang="ru-RU" sz="2400" dirty="0" smtClean="0"/>
          </a:p>
          <a:p>
            <a:pPr>
              <a:defRPr/>
            </a:pPr>
            <a:r>
              <a:rPr lang="ru-RU" sz="2400" b="1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28604"/>
            <a:ext cx="721523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Выполнение </a:t>
            </a:r>
            <a:r>
              <a:rPr lang="ru-RU" sz="2400" dirty="0" err="1" smtClean="0"/>
              <a:t>разноуровневых</a:t>
            </a:r>
            <a:r>
              <a:rPr lang="ru-RU" sz="2400" dirty="0" smtClean="0"/>
              <a:t> заданий</a:t>
            </a:r>
          </a:p>
          <a:p>
            <a:r>
              <a:rPr lang="ru-RU" sz="2400" dirty="0" smtClean="0"/>
              <a:t>---разделить слова для переноса : </a:t>
            </a:r>
          </a:p>
          <a:p>
            <a:r>
              <a:rPr lang="ru-RU" sz="2000" b="1" dirty="0" smtClean="0"/>
              <a:t>ветер, кино, ветка, мойка, корка, лайка.</a:t>
            </a:r>
          </a:p>
          <a:p>
            <a:r>
              <a:rPr lang="ru-RU" sz="2400" dirty="0" smtClean="0"/>
              <a:t>---Упражнение «Исправь ошибку»</a:t>
            </a:r>
          </a:p>
          <a:p>
            <a:r>
              <a:rPr lang="ru-RU" sz="2000" b="1" dirty="0" err="1" smtClean="0"/>
              <a:t>сад-ы</a:t>
            </a:r>
            <a:r>
              <a:rPr lang="ru-RU" sz="2000" b="1" dirty="0" smtClean="0"/>
              <a:t>	</a:t>
            </a:r>
            <a:r>
              <a:rPr lang="ru-RU" sz="2000" b="1" dirty="0" smtClean="0"/>
              <a:t>     </a:t>
            </a:r>
            <a:r>
              <a:rPr lang="ru-RU" sz="2000" b="1" dirty="0" err="1" smtClean="0"/>
              <a:t>гай-ка</a:t>
            </a:r>
            <a:r>
              <a:rPr lang="ru-RU" sz="2000" b="1" dirty="0" smtClean="0"/>
              <a:t>                  пальчик</a:t>
            </a:r>
            <a:endParaRPr lang="ru-RU" sz="2000" b="1" dirty="0" smtClean="0"/>
          </a:p>
          <a:p>
            <a:r>
              <a:rPr lang="ru-RU" sz="2000" b="1" dirty="0" err="1" smtClean="0"/>
              <a:t>ре-ка</a:t>
            </a:r>
            <a:r>
              <a:rPr lang="ru-RU" sz="2000" b="1" dirty="0" smtClean="0"/>
              <a:t>	</a:t>
            </a:r>
            <a:r>
              <a:rPr lang="ru-RU" sz="2000" b="1" dirty="0" smtClean="0"/>
              <a:t>     </a:t>
            </a:r>
            <a:r>
              <a:rPr lang="ru-RU" sz="2000" b="1" dirty="0" err="1" smtClean="0"/>
              <a:t>мо-роз</a:t>
            </a:r>
            <a:r>
              <a:rPr lang="ru-RU" sz="2000" b="1" dirty="0" smtClean="0"/>
              <a:t>                 мальчик</a:t>
            </a:r>
            <a:endParaRPr lang="ru-RU" sz="2000" b="1" dirty="0" smtClean="0"/>
          </a:p>
          <a:p>
            <a:r>
              <a:rPr lang="ru-RU" sz="2000" b="1" dirty="0" err="1" smtClean="0"/>
              <a:t>ма-йка</a:t>
            </a:r>
            <a:r>
              <a:rPr lang="ru-RU" sz="2000" b="1" dirty="0" smtClean="0"/>
              <a:t>     </a:t>
            </a:r>
            <a:r>
              <a:rPr lang="ru-RU" sz="2000" b="1" dirty="0" err="1" smtClean="0"/>
              <a:t>зме-йка</a:t>
            </a:r>
            <a:r>
              <a:rPr lang="ru-RU" sz="2000" b="1" dirty="0" smtClean="0"/>
              <a:t>               пальма</a:t>
            </a:r>
            <a:endParaRPr lang="ru-RU" sz="2000" b="1" dirty="0" smtClean="0"/>
          </a:p>
          <a:p>
            <a:r>
              <a:rPr lang="ru-RU" sz="2400" b="1" dirty="0" smtClean="0"/>
              <a:t> </a:t>
            </a:r>
            <a:r>
              <a:rPr lang="ru-RU" sz="2400" dirty="0" smtClean="0"/>
              <a:t>---</a:t>
            </a:r>
            <a:r>
              <a:rPr lang="ru-RU" sz="2400" dirty="0" smtClean="0"/>
              <a:t>Записать слова в два столбика, разделив для переноса:</a:t>
            </a:r>
          </a:p>
          <a:p>
            <a:r>
              <a:rPr lang="ru-RU" sz="2000" b="1" dirty="0" smtClean="0"/>
              <a:t>Зима, полка, ручка, нога, стойка, пила.</a:t>
            </a:r>
          </a:p>
          <a:p>
            <a:r>
              <a:rPr lang="ru-RU" sz="2000" i="1" dirty="0" smtClean="0"/>
              <a:t>Фронтальная проверка выполненной работы с опорой на эталон. Каждый ученик доказывает свой ответ.</a:t>
            </a:r>
          </a:p>
          <a:p>
            <a:r>
              <a:rPr lang="ru-RU" sz="2400" dirty="0" smtClean="0"/>
              <a:t>- Ребята, кто допустил ошибки?</a:t>
            </a:r>
          </a:p>
          <a:p>
            <a:r>
              <a:rPr lang="ru-RU" sz="2400" dirty="0" smtClean="0"/>
              <a:t>-Давайте вернемся к эталону и хором проговорим.</a:t>
            </a:r>
          </a:p>
          <a:p>
            <a:pPr marL="457200" indent="-457200">
              <a:defRPr/>
            </a:pPr>
            <a:endParaRPr lang="ru-RU" sz="2400" dirty="0" smtClean="0"/>
          </a:p>
          <a:p>
            <a:pPr>
              <a:defRPr/>
            </a:pPr>
            <a:r>
              <a:rPr lang="ru-RU" sz="2400" b="1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379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3798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714488"/>
            <a:ext cx="72152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ВЫВОД:</a:t>
            </a:r>
            <a:r>
              <a:rPr lang="ru-RU" sz="2400" b="1" dirty="0" smtClean="0"/>
              <a:t> </a:t>
            </a:r>
          </a:p>
          <a:p>
            <a:r>
              <a:rPr lang="ru-RU" sz="3200" i="1" dirty="0" smtClean="0"/>
              <a:t>применив </a:t>
            </a:r>
            <a:r>
              <a:rPr lang="ru-RU" sz="3200" i="1" dirty="0" smtClean="0"/>
              <a:t>новое знание, </a:t>
            </a:r>
            <a:endParaRPr lang="ru-RU" sz="3200" i="1" dirty="0" smtClean="0"/>
          </a:p>
          <a:p>
            <a:r>
              <a:rPr lang="ru-RU" sz="3200" i="1" dirty="0" smtClean="0"/>
              <a:t>мы </a:t>
            </a:r>
            <a:r>
              <a:rPr lang="ru-RU" sz="3200" i="1" dirty="0" smtClean="0"/>
              <a:t>смогли выполнить работу правильно.</a:t>
            </a:r>
          </a:p>
          <a:p>
            <a:r>
              <a:rPr lang="ru-RU" sz="2400" b="1" dirty="0" smtClean="0"/>
              <a:t> </a:t>
            </a:r>
            <a:endParaRPr lang="ru-RU" sz="2400" dirty="0" smtClean="0"/>
          </a:p>
          <a:p>
            <a:pPr marL="457200" indent="-457200">
              <a:defRPr/>
            </a:pPr>
            <a:endParaRPr lang="ru-RU" sz="24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48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482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4822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620713"/>
            <a:ext cx="6921500" cy="264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IX.</a:t>
            </a:r>
            <a:r>
              <a:rPr lang="ru-RU" sz="3600" b="1" dirty="0">
                <a:solidFill>
                  <a:srgbClr val="FF0000"/>
                </a:solidFill>
              </a:rPr>
              <a:t>Рефлексия.</a:t>
            </a:r>
            <a:endParaRPr lang="ru-RU" sz="36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endParaRPr lang="ru-RU" dirty="0"/>
          </a:p>
          <a:p>
            <a:pPr>
              <a:buFont typeface="Arial" charset="0"/>
              <a:buNone/>
            </a:pPr>
            <a:r>
              <a:rPr lang="ru-RU" sz="2800" i="1" u="sng" dirty="0">
                <a:solidFill>
                  <a:srgbClr val="002060"/>
                </a:solidFill>
              </a:rPr>
              <a:t>Цель: </a:t>
            </a:r>
          </a:p>
          <a:p>
            <a:pPr>
              <a:buFont typeface="Arial" charset="0"/>
              <a:buNone/>
            </a:pPr>
            <a:r>
              <a:rPr lang="ru-RU" sz="2800" i="1" dirty="0"/>
              <a:t>Осознание учащимися своей учебной деятельности, самооценка деятельности.</a:t>
            </a: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584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4288" y="-25400"/>
            <a:ext cx="914400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5846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00B0F0"/>
              </a:clrFrom>
              <a:clrTo>
                <a:srgbClr val="00B0F0">
                  <a:alpha val="0"/>
                </a:srgbClr>
              </a:clrTo>
            </a:clrChange>
            <a:duotone>
              <a:prstClr val="black"/>
              <a:srgbClr val="CCFF33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85720" y="2643182"/>
            <a:ext cx="614366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214282" y="428604"/>
            <a:ext cx="792961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 smtClean="0"/>
              <a:t>-</a:t>
            </a:r>
            <a:r>
              <a:rPr lang="ru-RU" sz="2400" i="1" dirty="0" smtClean="0"/>
              <a:t>Какова же цель нашего урока?</a:t>
            </a:r>
            <a:endParaRPr lang="ru-RU" sz="2400" dirty="0" smtClean="0"/>
          </a:p>
          <a:p>
            <a:r>
              <a:rPr lang="ru-RU" sz="2400" i="1" dirty="0" smtClean="0"/>
              <a:t>-Почему мы </a:t>
            </a:r>
            <a:r>
              <a:rPr lang="ru-RU" sz="2400" i="1" dirty="0" smtClean="0"/>
              <a:t>научились?</a:t>
            </a:r>
            <a:endParaRPr lang="ru-RU" sz="2400" dirty="0" smtClean="0"/>
          </a:p>
          <a:p>
            <a:r>
              <a:rPr lang="ru-RU" sz="2400" i="1" dirty="0" smtClean="0"/>
              <a:t>-Значит вы </a:t>
            </a:r>
            <a:r>
              <a:rPr lang="ru-RU" sz="2400" i="1" dirty="0" smtClean="0"/>
              <a:t> сегодня были  какими?</a:t>
            </a:r>
            <a:endParaRPr lang="ru-RU" sz="2400" dirty="0" smtClean="0"/>
          </a:p>
          <a:p>
            <a:r>
              <a:rPr lang="ru-RU" sz="2400" i="1" dirty="0" smtClean="0"/>
              <a:t>-Как мы еще с вами работали</a:t>
            </a:r>
            <a:r>
              <a:rPr lang="ru-RU" sz="2400" i="1" dirty="0" smtClean="0"/>
              <a:t>?</a:t>
            </a:r>
            <a:endParaRPr lang="ru-RU" sz="2400" dirty="0" smtClean="0"/>
          </a:p>
          <a:p>
            <a:r>
              <a:rPr lang="ru-RU" sz="2400" i="1" dirty="0" smtClean="0"/>
              <a:t>-Где вы можете применить полученные знания? </a:t>
            </a:r>
            <a:endParaRPr lang="ru-RU" sz="24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584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4288" y="-25400"/>
            <a:ext cx="9144001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5846" name="Прямоугольник 4"/>
          <p:cNvSpPr>
            <a:spLocks noChangeArrowheads="1"/>
          </p:cNvSpPr>
          <p:nvPr/>
        </p:nvSpPr>
        <p:spPr bwMode="auto">
          <a:xfrm>
            <a:off x="458788" y="188913"/>
            <a:ext cx="8216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endParaRPr lang="ru-RU" sz="3600" b="1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2800" i="1"/>
              <a:t>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99592" y="1052736"/>
            <a:ext cx="5601234" cy="1571604"/>
          </a:xfrm>
          <a:prstGeom prst="rect">
            <a:avLst/>
          </a:prstGeom>
        </p:spPr>
        <p:txBody>
          <a:bodyPr vert="horz" anchor="t">
            <a:normAutofit fontScale="90000" lnSpcReduction="200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Благодарю  за</a:t>
            </a:r>
            <a:br>
              <a:rPr kumimoji="0" lang="ru-RU" sz="44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урок !</a:t>
            </a:r>
            <a:r>
              <a:rPr kumimoji="0" lang="ru-RU" sz="36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I:\Анимированные\Звонок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62" y="2500306"/>
            <a:ext cx="4288389" cy="310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403350" y="620713"/>
            <a:ext cx="5832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i="1">
                <a:latin typeface="Times New Roman" pitchFamily="18" charset="0"/>
                <a:cs typeface="Times New Roman" pitchFamily="18" charset="0"/>
              </a:rPr>
              <a:t>Технологическая карта</a:t>
            </a:r>
            <a:endParaRPr lang="ru-RU" sz="400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971550" y="1628775"/>
            <a:ext cx="588645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/>
              <a:t>-Уметь определять значение слова.</a:t>
            </a:r>
          </a:p>
          <a:p>
            <a:r>
              <a:rPr lang="ru-RU" sz="3200" dirty="0"/>
              <a:t>-Гласные и согласные буквы.</a:t>
            </a:r>
          </a:p>
          <a:p>
            <a:r>
              <a:rPr lang="ru-RU" sz="3200" dirty="0"/>
              <a:t>-Количество гласных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- Количество согласных.</a:t>
            </a:r>
            <a:endParaRPr lang="ru-RU" sz="3200" dirty="0"/>
          </a:p>
          <a:p>
            <a:r>
              <a:rPr lang="ru-RU" sz="3200" dirty="0"/>
              <a:t>-Слог.</a:t>
            </a:r>
          </a:p>
          <a:p>
            <a:r>
              <a:rPr lang="ru-RU" sz="3200" dirty="0" smtClean="0"/>
              <a:t>-</a:t>
            </a:r>
            <a:r>
              <a:rPr lang="ru-RU" sz="3200" dirty="0"/>
              <a:t>Перенос слова.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53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38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1844675"/>
            <a:ext cx="8243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 i="1">
                <a:latin typeface="Times New Roman" pitchFamily="18" charset="0"/>
                <a:cs typeface="Times New Roman" pitchFamily="18" charset="0"/>
              </a:rPr>
              <a:t>Этапы урока</a:t>
            </a:r>
            <a:endParaRPr lang="ru-RU" sz="8000" b="1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638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39688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14450" lvl="1" indent="-857250">
              <a:buFontTx/>
              <a:buAutoNum type="romanUcPeriod"/>
            </a:pPr>
            <a:r>
              <a:rPr lang="ru-RU" sz="4000" b="1" i="1" dirty="0">
                <a:solidFill>
                  <a:srgbClr val="FF0000"/>
                </a:solidFill>
              </a:rPr>
              <a:t>Мотивация учебной деятельности.</a:t>
            </a:r>
          </a:p>
          <a:p>
            <a:r>
              <a:rPr lang="ru-RU" sz="3200" i="1" dirty="0">
                <a:solidFill>
                  <a:srgbClr val="002060"/>
                </a:solidFill>
              </a:rPr>
              <a:t>Цель:</a:t>
            </a:r>
            <a:r>
              <a:rPr lang="ru-RU" sz="3200" i="1" dirty="0"/>
              <a:t> </a:t>
            </a:r>
          </a:p>
          <a:p>
            <a:r>
              <a:rPr lang="ru-RU" sz="3200" i="1" dirty="0"/>
              <a:t>Создание условий для осознанного вхождения учащихся в пространство деятельности на уроке.</a:t>
            </a:r>
            <a:br>
              <a:rPr lang="ru-RU" sz="3200" i="1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74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333375"/>
            <a:ext cx="69215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 u="sng" dirty="0"/>
              <a:t>Приветствие.</a:t>
            </a:r>
          </a:p>
          <a:p>
            <a:r>
              <a:rPr lang="ru-RU" sz="2800" dirty="0"/>
              <a:t>- Проверим готовность. </a:t>
            </a:r>
          </a:p>
          <a:p>
            <a:r>
              <a:rPr lang="ru-RU" sz="2800" dirty="0"/>
              <a:t>Руки? – НА МЕСТЕ</a:t>
            </a:r>
          </a:p>
          <a:p>
            <a:r>
              <a:rPr lang="ru-RU" sz="2800" dirty="0"/>
              <a:t>Ноги? – НА МЕСТЕ</a:t>
            </a:r>
          </a:p>
          <a:p>
            <a:r>
              <a:rPr lang="ru-RU" sz="2800" dirty="0"/>
              <a:t>Локти? – У КРАЯ</a:t>
            </a:r>
          </a:p>
          <a:p>
            <a:r>
              <a:rPr lang="ru-RU" sz="2800" dirty="0"/>
              <a:t>Спина? – ПРЯМАЯ</a:t>
            </a:r>
          </a:p>
          <a:p>
            <a:r>
              <a:rPr lang="ru-RU" sz="2800" dirty="0"/>
              <a:t> </a:t>
            </a:r>
          </a:p>
          <a:p>
            <a:r>
              <a:rPr lang="ru-RU" sz="2800" dirty="0">
                <a:solidFill>
                  <a:srgbClr val="002060"/>
                </a:solidFill>
              </a:rPr>
              <a:t>-Все готовы к полету, в страну </a:t>
            </a:r>
            <a:r>
              <a:rPr lang="ru-RU" sz="2800" dirty="0" smtClean="0">
                <a:solidFill>
                  <a:srgbClr val="002060"/>
                </a:solidFill>
              </a:rPr>
              <a:t>безбрежную </a:t>
            </a:r>
            <a:r>
              <a:rPr lang="ru-RU" sz="2800" dirty="0">
                <a:solidFill>
                  <a:srgbClr val="002060"/>
                </a:solidFill>
              </a:rPr>
              <a:t>и очень полезную. На пути нас ждут большие испытания, а на финише – победа, радость, знания</a:t>
            </a:r>
            <a:r>
              <a:rPr lang="ru-RU" sz="2800" dirty="0"/>
              <a:t>!</a:t>
            </a: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843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476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58788" y="404813"/>
            <a:ext cx="639921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en-US" sz="3600" b="1" dirty="0">
                <a:solidFill>
                  <a:srgbClr val="FF0000"/>
                </a:solidFill>
              </a:rPr>
              <a:t>II</a:t>
            </a:r>
            <a:r>
              <a:rPr lang="ru-RU" sz="3600" b="1" dirty="0">
                <a:solidFill>
                  <a:srgbClr val="FF0000"/>
                </a:solidFill>
              </a:rPr>
              <a:t>.Актуализация знаний</a:t>
            </a:r>
          </a:p>
          <a:p>
            <a:pPr>
              <a:buFont typeface="Arial" charset="0"/>
              <a:buNone/>
            </a:pPr>
            <a:r>
              <a:rPr lang="ru-RU" sz="3600" dirty="0"/>
              <a:t> </a:t>
            </a:r>
          </a:p>
          <a:p>
            <a:pPr>
              <a:buFont typeface="Arial" charset="0"/>
              <a:buNone/>
            </a:pPr>
            <a:r>
              <a:rPr lang="ru-RU" sz="3600" i="1" u="sng" dirty="0">
                <a:solidFill>
                  <a:srgbClr val="002060"/>
                </a:solidFill>
              </a:rPr>
              <a:t>Цель: </a:t>
            </a:r>
          </a:p>
          <a:p>
            <a:pPr lvl="0"/>
            <a:r>
              <a:rPr lang="ru-RU" sz="2800" dirty="0" smtClean="0"/>
              <a:t>--Подготовить мышление учащихся к следующим шагам учебной деятельности.</a:t>
            </a:r>
          </a:p>
          <a:p>
            <a:pPr lvl="0"/>
            <a:r>
              <a:rPr lang="ru-RU" sz="2800" dirty="0" smtClean="0"/>
              <a:t>--Организовать  самими  уч-ся фиксирование индивидуального затруднения в пробном действии.</a:t>
            </a:r>
            <a:endParaRPr lang="ru-RU" sz="2800" dirty="0"/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286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94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857625"/>
            <a:ext cx="6400800" cy="1752600"/>
          </a:xfrm>
        </p:spPr>
        <p:txBody>
          <a:bodyPr/>
          <a:lstStyle/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  <a:p>
            <a:pPr algn="r" eaLnBrk="1" hangingPunct="1"/>
            <a:endParaRPr lang="ru-RU" sz="2800" smtClean="0">
              <a:solidFill>
                <a:srgbClr val="002060"/>
              </a:solidFill>
            </a:endParaRP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4763"/>
            <a:ext cx="9144000" cy="688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3"/>
          <p:cNvSpPr>
            <a:spLocks noChangeArrowheads="1"/>
          </p:cNvSpPr>
          <p:nvPr/>
        </p:nvSpPr>
        <p:spPr bwMode="auto">
          <a:xfrm>
            <a:off x="458788" y="188913"/>
            <a:ext cx="72818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/>
            </a:r>
            <a:br>
              <a:rPr lang="ru-RU" sz="3200"/>
            </a:br>
            <a:endParaRPr lang="ru-RU" sz="320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58788" y="0"/>
            <a:ext cx="75692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1.Чистописание</a:t>
            </a:r>
            <a:r>
              <a:rPr lang="ru-RU" sz="2800" dirty="0">
                <a:solidFill>
                  <a:srgbClr val="002060"/>
                </a:solidFill>
              </a:rPr>
              <a:t>. 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>
                <a:solidFill>
                  <a:srgbClr val="002060"/>
                </a:solidFill>
              </a:rPr>
              <a:t>2.Работа с рядом </a:t>
            </a:r>
            <a:r>
              <a:rPr lang="ru-RU" sz="2800" dirty="0" smtClean="0">
                <a:solidFill>
                  <a:srgbClr val="002060"/>
                </a:solidFill>
              </a:rPr>
              <a:t>слов</a:t>
            </a:r>
          </a:p>
          <a:p>
            <a:r>
              <a:rPr lang="ru-RU" sz="2000" dirty="0" smtClean="0"/>
              <a:t>- </a:t>
            </a:r>
            <a:r>
              <a:rPr lang="ru-RU" sz="2000" dirty="0" smtClean="0"/>
              <a:t>Прочитайте слова. </a:t>
            </a:r>
          </a:p>
          <a:p>
            <a:r>
              <a:rPr lang="ru-RU" sz="2000" dirty="0" smtClean="0"/>
              <a:t>- Поставьте ударение в словах.</a:t>
            </a:r>
          </a:p>
          <a:p>
            <a:r>
              <a:rPr lang="ru-RU" sz="2000" dirty="0" smtClean="0"/>
              <a:t>- Какие слова вам непонятны? (работа со словарем)</a:t>
            </a:r>
          </a:p>
          <a:p>
            <a:r>
              <a:rPr lang="ru-RU" sz="2000" dirty="0" smtClean="0"/>
              <a:t>- Посчитайте количество гласных и выделите их графически.</a:t>
            </a:r>
          </a:p>
          <a:p>
            <a:r>
              <a:rPr lang="ru-RU" sz="2000" dirty="0" smtClean="0"/>
              <a:t>- Посчитайте количество слогов.</a:t>
            </a:r>
          </a:p>
          <a:p>
            <a:r>
              <a:rPr lang="ru-RU" sz="2000" dirty="0" smtClean="0"/>
              <a:t>- Разделите слова на слоги</a:t>
            </a:r>
            <a:r>
              <a:rPr lang="ru-RU" sz="2000" dirty="0" smtClean="0"/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рама         </a:t>
            </a:r>
            <a:r>
              <a:rPr lang="ru-RU" sz="3200" dirty="0" smtClean="0">
                <a:solidFill>
                  <a:srgbClr val="002060"/>
                </a:solidFill>
              </a:rPr>
              <a:t> чайка             полька</a:t>
            </a:r>
            <a:endParaRPr lang="ru-RU" sz="3200" dirty="0" smtClean="0">
              <a:solidFill>
                <a:srgbClr val="002060"/>
              </a:solidFill>
            </a:endParaRPr>
          </a:p>
          <a:p>
            <a:endParaRPr lang="ru-RU" sz="3200" dirty="0" smtClean="0">
              <a:solidFill>
                <a:srgbClr val="002060"/>
              </a:solidFill>
            </a:endParaRPr>
          </a:p>
          <a:p>
            <a:r>
              <a:rPr lang="ru-RU" sz="3200" dirty="0" smtClean="0">
                <a:solidFill>
                  <a:srgbClr val="002060"/>
                </a:solidFill>
              </a:rPr>
              <a:t>море           </a:t>
            </a:r>
            <a:r>
              <a:rPr lang="ru-RU" sz="3200" dirty="0" smtClean="0">
                <a:solidFill>
                  <a:srgbClr val="002060"/>
                </a:solidFill>
              </a:rPr>
              <a:t>лейка            долька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 advTm="922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1196</TotalTime>
  <Words>998</Words>
  <Application>Microsoft Office PowerPoint</Application>
  <PresentationFormat>Экран (4:3)</PresentationFormat>
  <Paragraphs>335</Paragraphs>
  <Slides>35</Slides>
  <Notes>33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Трек</vt:lpstr>
      <vt:lpstr>Формирование регулятивных универсальных действий на уроке русского языка  в 1 классе</vt:lpstr>
      <vt:lpstr>Формирование регулятивных универсальных действий на уроке русского языка  в 1 классе</vt:lpstr>
      <vt:lpstr>Формирование регулятивных универсальных действий на уроке русского языка  в 1 классе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Галя</dc:creator>
  <cp:lastModifiedBy>Admin</cp:lastModifiedBy>
  <cp:revision>101</cp:revision>
  <dcterms:created xsi:type="dcterms:W3CDTF">2011-03-26T13:15:30Z</dcterms:created>
  <dcterms:modified xsi:type="dcterms:W3CDTF">2014-03-12T05:01:54Z</dcterms:modified>
</cp:coreProperties>
</file>