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761163" cy="98821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599D9"/>
    <a:srgbClr val="2E6C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51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vuzoteka.ru/%D0%B2%D1%83%D0%B7%D1%8B/%D0%9A%D1%83%D0%B1%D0%93%D0%90%D0%A3" TargetMode="External"/><Relationship Id="rId2" Type="http://schemas.openxmlformats.org/officeDocument/2006/relationships/hyperlink" Target="https://vuzoteka.ru/%D0%B2%D1%83%D0%B7%D1%8B/%D0%9A%D1%83%D0%B1%D0%93%D0%A3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566" y="0"/>
            <a:ext cx="7578989" cy="908720"/>
          </a:xfrm>
        </p:spPr>
        <p:txBody>
          <a:bodyPr>
            <a:noAutofit/>
          </a:bodyPr>
          <a:lstStyle/>
          <a:p>
            <a:pPr algn="ctr"/>
            <a:r>
              <a:rPr lang="ru-RU" sz="2300" b="1" i="1" dirty="0" smtClean="0">
                <a:solidFill>
                  <a:schemeClr val="accent6">
                    <a:lumMod val="75000"/>
                  </a:schemeClr>
                </a:solidFill>
                <a:latin typeface="Bahnschrift SemiCondensed" pitchFamily="34" charset="0"/>
              </a:rPr>
              <a:t>Гуманитарный </a:t>
            </a:r>
            <a:r>
              <a:rPr lang="ru-RU" sz="2300" b="1" i="1" dirty="0" smtClean="0">
                <a:solidFill>
                  <a:schemeClr val="accent6">
                    <a:lumMod val="75000"/>
                  </a:schemeClr>
                </a:solidFill>
                <a:latin typeface="Bahnschrift SemiCondensed" pitchFamily="34" charset="0"/>
              </a:rPr>
              <a:t>профиль </a:t>
            </a:r>
            <a:r>
              <a:rPr lang="ru-RU" sz="2300" b="1" i="1" dirty="0" smtClean="0">
                <a:solidFill>
                  <a:schemeClr val="accent6">
                    <a:lumMod val="75000"/>
                  </a:schemeClr>
                </a:solidFill>
                <a:latin typeface="Bahnschrift SemiCondensed" pitchFamily="34" charset="0"/>
              </a:rPr>
              <a:t>социально-гуманитарной направленности </a:t>
            </a:r>
            <a:r>
              <a:rPr lang="ru-RU" sz="2300" b="1" i="1" dirty="0" smtClean="0">
                <a:solidFill>
                  <a:schemeClr val="accent6">
                    <a:lumMod val="75000"/>
                  </a:schemeClr>
                </a:solidFill>
                <a:latin typeface="Bahnschrift SemiCondensed" pitchFamily="34" charset="0"/>
              </a:rPr>
              <a:t>МБОУ СОШ № 6</a:t>
            </a:r>
            <a:endParaRPr lang="ru-RU" sz="2300" b="1" i="1" dirty="0">
              <a:solidFill>
                <a:schemeClr val="accent6">
                  <a:lumMod val="75000"/>
                </a:schemeClr>
              </a:solidFill>
              <a:latin typeface="Bahnschrift SemiCondensed" pitchFamily="34" charset="0"/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582442" y="879866"/>
            <a:ext cx="2564338" cy="852641"/>
          </a:xfrm>
          <a:prstGeom prst="round2DiagRect">
            <a:avLst/>
          </a:prstGeom>
          <a:solidFill>
            <a:schemeClr val="bg1">
              <a:lumMod val="95000"/>
              <a:alpha val="0"/>
            </a:schemeClr>
          </a:solidFill>
          <a:ln w="3175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b="1" i="1" u="sng" dirty="0">
                <a:solidFill>
                  <a:schemeClr val="accent6">
                    <a:lumMod val="75000"/>
                  </a:schemeClr>
                </a:solidFill>
              </a:rPr>
              <a:t>Предметы углубленного изучения</a:t>
            </a:r>
          </a:p>
          <a:p>
            <a:r>
              <a:rPr lang="ru-RU" sz="1300" b="1" dirty="0">
                <a:solidFill>
                  <a:schemeClr val="tx2">
                    <a:lumMod val="50000"/>
                  </a:schemeClr>
                </a:solidFill>
              </a:rPr>
              <a:t>Обществознание </a:t>
            </a:r>
          </a:p>
          <a:p>
            <a:r>
              <a:rPr lang="ru-RU" sz="1300" b="1" dirty="0">
                <a:solidFill>
                  <a:schemeClr val="tx2">
                    <a:lumMod val="50000"/>
                  </a:schemeClr>
                </a:solidFill>
              </a:rPr>
              <a:t>Литература</a:t>
            </a: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3713229" y="879866"/>
            <a:ext cx="2684584" cy="1341519"/>
          </a:xfrm>
          <a:prstGeom prst="round2DiagRect">
            <a:avLst/>
          </a:prstGeom>
          <a:solidFill>
            <a:schemeClr val="bg1">
              <a:lumMod val="95000"/>
              <a:alpha val="0"/>
            </a:schemeClr>
          </a:solidFill>
          <a:ln w="3175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u="sng" dirty="0" smtClean="0">
                <a:solidFill>
                  <a:schemeClr val="accent6">
                    <a:lumMod val="75000"/>
                  </a:schemeClr>
                </a:solidFill>
              </a:rPr>
              <a:t>Предметы, необходимые для сдачи ОГЭ</a:t>
            </a:r>
          </a:p>
          <a:p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</a:rPr>
              <a:t>Обществознание</a:t>
            </a:r>
          </a:p>
          <a:p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</a:rPr>
              <a:t>История</a:t>
            </a:r>
          </a:p>
          <a:p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</a:rPr>
              <a:t>Литература </a:t>
            </a:r>
          </a:p>
          <a:p>
            <a:r>
              <a:rPr lang="ru-RU" sz="1200" b="1" dirty="0">
                <a:solidFill>
                  <a:schemeClr val="tx2">
                    <a:lumMod val="50000"/>
                  </a:schemeClr>
                </a:solidFill>
              </a:rPr>
              <a:t>А</a:t>
            </a: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</a:rPr>
              <a:t>нглийский язык </a:t>
            </a:r>
          </a:p>
          <a:p>
            <a:r>
              <a:rPr lang="ru-RU" sz="1200" b="1" dirty="0">
                <a:solidFill>
                  <a:schemeClr val="tx2">
                    <a:lumMod val="50000"/>
                  </a:schemeClr>
                </a:solidFill>
              </a:rPr>
              <a:t>Г</a:t>
            </a: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</a:rPr>
              <a:t>еография </a:t>
            </a:r>
            <a:endParaRPr lang="ru-RU" sz="1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3146780" y="2425147"/>
            <a:ext cx="2525508" cy="4104456"/>
          </a:xfrm>
          <a:prstGeom prst="round2DiagRect">
            <a:avLst/>
          </a:prstGeom>
          <a:solidFill>
            <a:schemeClr val="bg1">
              <a:lumMod val="95000"/>
              <a:alpha val="0"/>
            </a:schemeClr>
          </a:solidFill>
          <a:ln w="3175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300" b="1" i="1" u="sng" dirty="0" smtClean="0">
              <a:solidFill>
                <a:schemeClr val="accent2">
                  <a:lumMod val="75000"/>
                </a:schemeClr>
              </a:solidFill>
              <a:latin typeface="Bahnschrift Light SemiCondensed" pitchFamily="34" charset="0"/>
            </a:endParaRPr>
          </a:p>
          <a:p>
            <a:endParaRPr lang="ru-RU" sz="1300" b="1" i="1" u="sng" dirty="0" smtClean="0">
              <a:solidFill>
                <a:schemeClr val="accent2">
                  <a:lumMod val="75000"/>
                </a:schemeClr>
              </a:solidFill>
              <a:latin typeface="Bahnschrift Light SemiCondensed" pitchFamily="34" charset="0"/>
            </a:endParaRPr>
          </a:p>
          <a:p>
            <a:pPr algn="ctr"/>
            <a:r>
              <a:rPr lang="ru-RU" sz="1300" b="1" i="1" u="sng" dirty="0" smtClean="0">
                <a:solidFill>
                  <a:schemeClr val="accent6">
                    <a:lumMod val="75000"/>
                  </a:schemeClr>
                </a:solidFill>
              </a:rPr>
              <a:t>Будущая </a:t>
            </a:r>
            <a:r>
              <a:rPr lang="ru-RU" sz="1300" b="1" i="1" u="sng" dirty="0" smtClean="0">
                <a:solidFill>
                  <a:schemeClr val="accent6">
                    <a:lumMod val="75000"/>
                  </a:schemeClr>
                </a:solidFill>
              </a:rPr>
              <a:t>профессия</a:t>
            </a:r>
          </a:p>
          <a:p>
            <a:r>
              <a:rPr lang="ru-RU" sz="1400" b="1" dirty="0" smtClean="0">
                <a:solidFill>
                  <a:schemeClr val="tx1"/>
                </a:solidFill>
              </a:rPr>
              <a:t>Юрист</a:t>
            </a:r>
          </a:p>
          <a:p>
            <a:r>
              <a:rPr lang="ru-RU" sz="1400" b="1" dirty="0" smtClean="0">
                <a:solidFill>
                  <a:schemeClr val="tx1"/>
                </a:solidFill>
              </a:rPr>
              <a:t>Судья </a:t>
            </a:r>
          </a:p>
          <a:p>
            <a:r>
              <a:rPr lang="ru-RU" sz="1400" b="1" dirty="0">
                <a:solidFill>
                  <a:schemeClr val="tx1"/>
                </a:solidFill>
              </a:rPr>
              <a:t>Проектный </a:t>
            </a:r>
            <a:r>
              <a:rPr lang="ru-RU" sz="1400" b="1" dirty="0" smtClean="0">
                <a:solidFill>
                  <a:schemeClr val="tx1"/>
                </a:solidFill>
              </a:rPr>
              <a:t>менеджер</a:t>
            </a:r>
            <a:r>
              <a:rPr lang="ru-RU" sz="1400" dirty="0">
                <a:solidFill>
                  <a:schemeClr val="tx1"/>
                </a:solidFill>
              </a:rPr>
              <a:t> </a:t>
            </a:r>
            <a:endParaRPr lang="ru-RU" sz="1400" dirty="0" smtClean="0">
              <a:solidFill>
                <a:schemeClr val="tx1"/>
              </a:solidFill>
            </a:endParaRPr>
          </a:p>
          <a:p>
            <a:r>
              <a:rPr lang="ru-RU" sz="1400" b="1" dirty="0">
                <a:solidFill>
                  <a:schemeClr val="tx1"/>
                </a:solidFill>
              </a:rPr>
              <a:t>И</a:t>
            </a:r>
            <a:r>
              <a:rPr lang="ru-RU" sz="1400" b="1" dirty="0" smtClean="0">
                <a:solidFill>
                  <a:schemeClr val="tx1"/>
                </a:solidFill>
              </a:rPr>
              <a:t>сполнительный директор</a:t>
            </a:r>
            <a:r>
              <a:rPr lang="ru-RU" sz="1400" dirty="0">
                <a:solidFill>
                  <a:schemeClr val="tx1"/>
                </a:solidFill>
              </a:rPr>
              <a:t> </a:t>
            </a:r>
            <a:endParaRPr lang="ru-RU" sz="1400" dirty="0" smtClean="0">
              <a:solidFill>
                <a:schemeClr val="tx1"/>
              </a:solidFill>
            </a:endParaRPr>
          </a:p>
          <a:p>
            <a:r>
              <a:rPr lang="ru-RU" sz="1400" b="1" dirty="0" smtClean="0">
                <a:solidFill>
                  <a:schemeClr val="tx1"/>
                </a:solidFill>
              </a:rPr>
              <a:t>Рекрутер</a:t>
            </a:r>
          </a:p>
          <a:p>
            <a:r>
              <a:rPr lang="en-US" sz="1400" b="1" dirty="0">
                <a:solidFill>
                  <a:schemeClr val="tx1"/>
                </a:solidFill>
              </a:rPr>
              <a:t>PR-</a:t>
            </a:r>
            <a:r>
              <a:rPr lang="ru-RU" sz="1400" b="1" dirty="0" smtClean="0">
                <a:solidFill>
                  <a:schemeClr val="tx1"/>
                </a:solidFill>
              </a:rPr>
              <a:t>менеджер</a:t>
            </a:r>
            <a:r>
              <a:rPr lang="ru-RU" sz="1400" dirty="0">
                <a:solidFill>
                  <a:schemeClr val="tx1"/>
                </a:solidFill>
              </a:rPr>
              <a:t> </a:t>
            </a:r>
            <a:endParaRPr lang="ru-RU" sz="1400" dirty="0">
              <a:solidFill>
                <a:schemeClr val="tx1"/>
              </a:solidFill>
            </a:endParaRPr>
          </a:p>
          <a:p>
            <a:r>
              <a:rPr lang="ru-RU" sz="1400" b="1" dirty="0">
                <a:solidFill>
                  <a:schemeClr val="tx1"/>
                </a:solidFill>
              </a:rPr>
              <a:t>Б</a:t>
            </a:r>
            <a:r>
              <a:rPr lang="ru-RU" sz="1400" b="1" dirty="0" smtClean="0">
                <a:solidFill>
                  <a:schemeClr val="tx1"/>
                </a:solidFill>
              </a:rPr>
              <a:t>ренд-менеджер </a:t>
            </a:r>
            <a:r>
              <a:rPr lang="ru-RU" sz="1400" dirty="0">
                <a:solidFill>
                  <a:schemeClr val="tx1"/>
                </a:solidFill>
              </a:rPr>
              <a:t> </a:t>
            </a:r>
            <a:endParaRPr lang="ru-RU" sz="1400" dirty="0" smtClean="0">
              <a:solidFill>
                <a:schemeClr val="tx1"/>
              </a:solidFill>
            </a:endParaRPr>
          </a:p>
          <a:p>
            <a:r>
              <a:rPr lang="ru-RU" sz="1400" b="1" dirty="0" smtClean="0">
                <a:solidFill>
                  <a:schemeClr val="tx1"/>
                </a:solidFill>
              </a:rPr>
              <a:t>Маркетолог</a:t>
            </a:r>
          </a:p>
          <a:p>
            <a:r>
              <a:rPr lang="ru-RU" sz="1400" b="1" dirty="0" smtClean="0">
                <a:solidFill>
                  <a:schemeClr val="tx1"/>
                </a:solidFill>
              </a:rPr>
              <a:t>Преподаватель</a:t>
            </a:r>
          </a:p>
          <a:p>
            <a:r>
              <a:rPr lang="ru-RU" sz="1400" b="1" dirty="0" smtClean="0">
                <a:solidFill>
                  <a:schemeClr val="tx1"/>
                </a:solidFill>
              </a:rPr>
              <a:t>Учитель </a:t>
            </a:r>
          </a:p>
          <a:p>
            <a:r>
              <a:rPr lang="ru-RU" sz="1400" b="1" dirty="0" err="1" smtClean="0">
                <a:solidFill>
                  <a:schemeClr val="tx1"/>
                </a:solidFill>
              </a:rPr>
              <a:t>Конфликтолог</a:t>
            </a:r>
            <a:endParaRPr lang="ru-RU" sz="1400" b="1" dirty="0" smtClean="0">
              <a:solidFill>
                <a:schemeClr val="tx1"/>
              </a:solidFill>
            </a:endParaRPr>
          </a:p>
          <a:p>
            <a:r>
              <a:rPr lang="ru-RU" sz="1400" b="1" dirty="0" smtClean="0">
                <a:solidFill>
                  <a:schemeClr val="tx1"/>
                </a:solidFill>
              </a:rPr>
              <a:t>Психолог</a:t>
            </a:r>
          </a:p>
          <a:p>
            <a:r>
              <a:rPr lang="ru-RU" sz="1400" b="1" dirty="0" smtClean="0">
                <a:solidFill>
                  <a:schemeClr val="tx1"/>
                </a:solidFill>
              </a:rPr>
              <a:t>Дипломат</a:t>
            </a:r>
          </a:p>
          <a:p>
            <a:r>
              <a:rPr lang="ru-RU" sz="1400" b="1" dirty="0">
                <a:solidFill>
                  <a:schemeClr val="tx1"/>
                </a:solidFill>
              </a:rPr>
              <a:t>Ж</a:t>
            </a:r>
            <a:r>
              <a:rPr lang="ru-RU" sz="1400" b="1" dirty="0" smtClean="0">
                <a:solidFill>
                  <a:schemeClr val="tx1"/>
                </a:solidFill>
              </a:rPr>
              <a:t>урналист</a:t>
            </a:r>
          </a:p>
          <a:p>
            <a:r>
              <a:rPr lang="ru-RU" sz="1400" b="1" dirty="0" smtClean="0">
                <a:solidFill>
                  <a:schemeClr val="tx1"/>
                </a:solidFill>
              </a:rPr>
              <a:t>Копирайтер</a:t>
            </a:r>
          </a:p>
          <a:p>
            <a:r>
              <a:rPr lang="ru-RU" sz="1400" b="1" dirty="0" smtClean="0">
                <a:solidFill>
                  <a:schemeClr val="tx1"/>
                </a:solidFill>
              </a:rPr>
              <a:t>Веб-дизайн</a:t>
            </a:r>
          </a:p>
          <a:p>
            <a:r>
              <a:rPr lang="ru-RU" sz="1400" b="1" dirty="0" smtClean="0">
                <a:solidFill>
                  <a:schemeClr val="tx1"/>
                </a:solidFill>
              </a:rPr>
              <a:t>Видео оператор</a:t>
            </a: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r>
              <a:rPr lang="ru-RU" sz="1400" b="1" dirty="0" smtClean="0">
                <a:solidFill>
                  <a:schemeClr val="tx1"/>
                </a:solidFill>
              </a:rPr>
              <a:t> </a:t>
            </a:r>
            <a:endParaRPr lang="ru-RU" sz="1400" b="1" dirty="0" smtClean="0">
              <a:solidFill>
                <a:schemeClr val="tx1"/>
              </a:solidFill>
            </a:endParaRP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6084168" y="2271554"/>
            <a:ext cx="2796925" cy="2093550"/>
          </a:xfrm>
          <a:prstGeom prst="round2DiagRect">
            <a:avLst/>
          </a:prstGeom>
          <a:solidFill>
            <a:schemeClr val="bg1">
              <a:lumMod val="95000"/>
              <a:alpha val="0"/>
            </a:schemeClr>
          </a:solidFill>
          <a:ln w="3175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500" b="1" i="1" dirty="0" smtClean="0">
                <a:solidFill>
                  <a:schemeClr val="accent6">
                    <a:lumMod val="50000"/>
                  </a:schemeClr>
                </a:solidFill>
                <a:latin typeface="Helvetica Neue"/>
                <a:cs typeface="Arial" pitchFamily="34" charset="0"/>
              </a:rPr>
              <a:t>         </a:t>
            </a:r>
            <a:r>
              <a:rPr lang="ru-RU" sz="1500" b="1" i="1" dirty="0">
                <a:solidFill>
                  <a:schemeClr val="accent6">
                    <a:lumMod val="50000"/>
                  </a:schemeClr>
                </a:solidFill>
                <a:latin typeface="Helvetica Neue"/>
                <a:cs typeface="Arial" pitchFamily="34" charset="0"/>
              </a:rPr>
              <a:t> </a:t>
            </a:r>
            <a:endParaRPr lang="ru-RU" sz="1500" b="1" i="1" dirty="0" smtClean="0">
              <a:solidFill>
                <a:schemeClr val="accent6">
                  <a:lumMod val="50000"/>
                </a:schemeClr>
              </a:solidFill>
              <a:latin typeface="Helvetica Neue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500" b="1" i="1" dirty="0" smtClean="0">
                <a:solidFill>
                  <a:schemeClr val="accent6">
                    <a:lumMod val="50000"/>
                  </a:schemeClr>
                </a:solidFill>
                <a:latin typeface="Helvetica Neue"/>
                <a:cs typeface="Arial" pitchFamily="34" charset="0"/>
              </a:rPr>
              <a:t>      </a:t>
            </a:r>
            <a:endParaRPr lang="ru-RU" sz="1500" b="1" i="1" dirty="0" smtClean="0">
              <a:solidFill>
                <a:schemeClr val="accent6">
                  <a:lumMod val="50000"/>
                </a:schemeClr>
              </a:solidFill>
              <a:latin typeface="Helvetica Neue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i="1" u="sng" dirty="0" smtClean="0">
                <a:solidFill>
                  <a:schemeClr val="accent6">
                    <a:lumMod val="75000"/>
                  </a:schemeClr>
                </a:solidFill>
                <a:latin typeface="Helvetica Neue"/>
                <a:cs typeface="Arial" pitchFamily="34" charset="0"/>
              </a:rPr>
              <a:t>Где </a:t>
            </a:r>
            <a:r>
              <a:rPr lang="ru-RU" sz="1200" b="1" i="1" u="sng" dirty="0" smtClean="0">
                <a:solidFill>
                  <a:schemeClr val="accent6">
                    <a:lumMod val="75000"/>
                  </a:schemeClr>
                </a:solidFill>
                <a:latin typeface="Helvetica Neue"/>
                <a:cs typeface="Arial" pitchFamily="34" charset="0"/>
              </a:rPr>
              <a:t>учиться? (ВУЗы</a:t>
            </a:r>
            <a:r>
              <a:rPr lang="ru-RU" sz="1200" b="1" i="1" u="sng" dirty="0" smtClean="0">
                <a:solidFill>
                  <a:schemeClr val="accent6">
                    <a:lumMod val="75000"/>
                  </a:schemeClr>
                </a:solidFill>
                <a:latin typeface="Helvetica Neue"/>
                <a:cs typeface="Arial" pitchFamily="34" charset="0"/>
              </a:rPr>
              <a:t>)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1200" b="1" i="1" u="sng" dirty="0" smtClean="0">
              <a:solidFill>
                <a:schemeClr val="accent2">
                  <a:lumMod val="75000"/>
                </a:schemeClr>
              </a:solidFill>
              <a:latin typeface="Helvetica Neue"/>
              <a:cs typeface="Arial" pitchFamily="34" charset="0"/>
            </a:endParaRPr>
          </a:p>
          <a:p>
            <a:pPr lvl="0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err="1" smtClean="0">
                <a:solidFill>
                  <a:schemeClr val="tx2"/>
                </a:solidFill>
                <a:latin typeface="Bahnschrift Light SemiCondensed" pitchFamily="34" charset="0"/>
                <a:cs typeface="Arial" pitchFamily="34" charset="0"/>
                <a:hlinkClick r:id="rId2"/>
              </a:rPr>
              <a:t>КубГТУ</a:t>
            </a:r>
            <a:r>
              <a:rPr lang="ru-RU" sz="1200" dirty="0" smtClean="0">
                <a:solidFill>
                  <a:schemeClr val="tx2"/>
                </a:solidFill>
                <a:latin typeface="Bahnschrift Light SemiCondensed" pitchFamily="34" charset="0"/>
                <a:cs typeface="Arial" pitchFamily="34" charset="0"/>
                <a:hlinkClick r:id="rId2"/>
              </a:rPr>
              <a:t> – Кубанский государственный технологический университет </a:t>
            </a:r>
          </a:p>
          <a:p>
            <a:pPr lvl="0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err="1" smtClean="0">
                <a:solidFill>
                  <a:schemeClr val="tx2"/>
                </a:solidFill>
                <a:latin typeface="Bahnschrift Light SemiCondensed" pitchFamily="34" charset="0"/>
                <a:cs typeface="Arial" pitchFamily="34" charset="0"/>
                <a:hlinkClick r:id="rId2"/>
              </a:rPr>
              <a:t>КубГУ</a:t>
            </a:r>
            <a:r>
              <a:rPr lang="ru-RU" sz="1200" dirty="0" smtClean="0">
                <a:solidFill>
                  <a:schemeClr val="tx2"/>
                </a:solidFill>
                <a:latin typeface="Bahnschrift Light SemiCondensed" pitchFamily="34" charset="0"/>
                <a:cs typeface="Arial" pitchFamily="34" charset="0"/>
                <a:hlinkClick r:id="rId2"/>
              </a:rPr>
              <a:t> </a:t>
            </a:r>
            <a:r>
              <a:rPr lang="ru-RU" sz="1200" dirty="0">
                <a:solidFill>
                  <a:schemeClr val="tx2"/>
                </a:solidFill>
                <a:latin typeface="Bahnschrift Light SemiCondensed" pitchFamily="34" charset="0"/>
                <a:cs typeface="Arial" pitchFamily="34" charset="0"/>
                <a:hlinkClick r:id="rId2"/>
              </a:rPr>
              <a:t>– Кубанский государственный </a:t>
            </a:r>
            <a:r>
              <a:rPr lang="ru-RU" sz="1200" dirty="0" smtClean="0">
                <a:solidFill>
                  <a:schemeClr val="tx2"/>
                </a:solidFill>
                <a:latin typeface="Bahnschrift Light SemiCondensed" pitchFamily="34" charset="0"/>
                <a:cs typeface="Arial" pitchFamily="34" charset="0"/>
                <a:hlinkClick r:id="rId2"/>
              </a:rPr>
              <a:t>университет</a:t>
            </a:r>
            <a:endParaRPr lang="ru-RU" sz="1200" dirty="0" smtClean="0">
              <a:solidFill>
                <a:schemeClr val="tx2"/>
              </a:solidFill>
              <a:latin typeface="Bahnschrift Light SemiCondensed" pitchFamily="34" charset="0"/>
              <a:cs typeface="Arial" pitchFamily="34" charset="0"/>
            </a:endParaRPr>
          </a:p>
          <a:p>
            <a:pPr fontAlgn="ctr"/>
            <a:r>
              <a:rPr lang="ru-RU" sz="1200" dirty="0" err="1" smtClean="0">
                <a:solidFill>
                  <a:schemeClr val="tx2"/>
                </a:solidFill>
                <a:latin typeface="Bahnschrift Light SemiCondensed" pitchFamily="34" charset="0"/>
                <a:hlinkClick r:id="rId3"/>
              </a:rPr>
              <a:t>КубГАУ</a:t>
            </a:r>
            <a:r>
              <a:rPr lang="ru-RU" sz="1200" dirty="0" smtClean="0">
                <a:solidFill>
                  <a:schemeClr val="tx2"/>
                </a:solidFill>
                <a:latin typeface="Bahnschrift Light SemiCondensed" pitchFamily="34" charset="0"/>
                <a:hlinkClick r:id="rId3"/>
              </a:rPr>
              <a:t> </a:t>
            </a:r>
            <a:r>
              <a:rPr lang="ru-RU" sz="1200" dirty="0">
                <a:solidFill>
                  <a:schemeClr val="tx2"/>
                </a:solidFill>
                <a:latin typeface="Bahnschrift Light SemiCondensed" pitchFamily="34" charset="0"/>
                <a:hlinkClick r:id="rId3"/>
              </a:rPr>
              <a:t>– Кубанский государственный аграрный университет имени И.Т. </a:t>
            </a:r>
            <a:r>
              <a:rPr lang="ru-RU" sz="1200" dirty="0" smtClean="0">
                <a:solidFill>
                  <a:schemeClr val="tx2"/>
                </a:solidFill>
                <a:latin typeface="Bahnschrift Light SemiCondensed" pitchFamily="34" charset="0"/>
                <a:hlinkClick r:id="rId3"/>
              </a:rPr>
              <a:t>Трубилина</a:t>
            </a:r>
            <a:endParaRPr lang="ru-RU" sz="1200" dirty="0" smtClean="0">
              <a:solidFill>
                <a:schemeClr val="tx2"/>
              </a:solidFill>
              <a:latin typeface="Bahnschrift Light SemiCondensed" pitchFamily="34" charset="0"/>
            </a:endParaRPr>
          </a:p>
          <a:p>
            <a:pPr fontAlgn="ctr"/>
            <a:endParaRPr lang="ru-RU" sz="1300" dirty="0">
              <a:solidFill>
                <a:schemeClr val="tx2"/>
              </a:solidFill>
              <a:latin typeface="Bahnschrift Light SemiCondensed" pitchFamily="34" charset="0"/>
            </a:endParaRPr>
          </a:p>
          <a:p>
            <a:pPr lvl="0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srgbClr val="4778C3"/>
                </a:solidFill>
                <a:latin typeface="Helvetica Neue"/>
                <a:cs typeface="Arial" pitchFamily="34" charset="0"/>
              </a:rPr>
              <a:t> </a:t>
            </a:r>
            <a:endParaRPr lang="ru-RU" sz="1200" dirty="0"/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395536" y="1844824"/>
            <a:ext cx="2261366" cy="3723825"/>
          </a:xfrm>
          <a:prstGeom prst="round2DiagRect">
            <a:avLst/>
          </a:prstGeom>
          <a:solidFill>
            <a:schemeClr val="bg1">
              <a:lumMod val="95000"/>
              <a:alpha val="0"/>
            </a:schemeClr>
          </a:solidFill>
          <a:ln w="3175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i="1" dirty="0" smtClean="0">
                <a:solidFill>
                  <a:schemeClr val="accent6">
                    <a:lumMod val="75000"/>
                  </a:schemeClr>
                </a:solidFill>
                <a:latin typeface="Bahnschrift Light Condensed" pitchFamily="34" charset="0"/>
              </a:rPr>
              <a:t>    </a:t>
            </a:r>
            <a:r>
              <a:rPr lang="ru-RU" sz="1400" b="1" i="1" u="sng" dirty="0" err="1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Восстребованность</a:t>
            </a:r>
            <a:r>
              <a:rPr lang="ru-RU" sz="1400" b="1" i="1" u="sng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 </a:t>
            </a:r>
            <a:r>
              <a:rPr lang="ru-RU" sz="1300" b="1" i="1" u="sng" dirty="0" err="1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профессиии</a:t>
            </a:r>
            <a:endParaRPr lang="ru-RU" sz="1300" b="1" i="1" u="sng" dirty="0" smtClean="0">
              <a:solidFill>
                <a:schemeClr val="accent6">
                  <a:lumMod val="75000"/>
                </a:schemeClr>
              </a:solidFill>
              <a:latin typeface="+mj-lt"/>
            </a:endParaRPr>
          </a:p>
          <a:p>
            <a:r>
              <a:rPr lang="ru-RU" sz="1300" b="1" dirty="0" smtClean="0">
                <a:solidFill>
                  <a:schemeClr val="tx1"/>
                </a:solidFill>
                <a:latin typeface="+mj-lt"/>
              </a:rPr>
              <a:t>Юрист</a:t>
            </a:r>
          </a:p>
          <a:p>
            <a:r>
              <a:rPr lang="ru-RU" sz="1300" b="1" dirty="0" smtClean="0">
                <a:solidFill>
                  <a:schemeClr val="tx2">
                    <a:lumMod val="50000"/>
                  </a:schemeClr>
                </a:solidFill>
              </a:rPr>
              <a:t>Менеджер</a:t>
            </a:r>
          </a:p>
          <a:p>
            <a:r>
              <a:rPr lang="ru-RU" sz="1300" b="1" dirty="0" smtClean="0">
                <a:solidFill>
                  <a:schemeClr val="tx2">
                    <a:lumMod val="50000"/>
                  </a:schemeClr>
                </a:solidFill>
              </a:rPr>
              <a:t>Маркетолог</a:t>
            </a:r>
          </a:p>
          <a:p>
            <a:r>
              <a:rPr lang="ru-RU" sz="1300" b="1" dirty="0" smtClean="0">
                <a:solidFill>
                  <a:schemeClr val="tx2">
                    <a:lumMod val="50000"/>
                  </a:schemeClr>
                </a:solidFill>
              </a:rPr>
              <a:t>Дизайнер</a:t>
            </a:r>
          </a:p>
          <a:p>
            <a:r>
              <a:rPr lang="ru-RU" sz="1300" b="1" dirty="0" smtClean="0">
                <a:solidFill>
                  <a:schemeClr val="tx2">
                    <a:lumMod val="50000"/>
                  </a:schemeClr>
                </a:solidFill>
              </a:rPr>
              <a:t>Экономист</a:t>
            </a:r>
          </a:p>
          <a:p>
            <a:r>
              <a:rPr lang="ru-RU" sz="1300" b="1" dirty="0" smtClean="0">
                <a:solidFill>
                  <a:schemeClr val="tx2">
                    <a:lumMod val="50000"/>
                  </a:schemeClr>
                </a:solidFill>
              </a:rPr>
              <a:t>Педагог </a:t>
            </a:r>
          </a:p>
          <a:p>
            <a:r>
              <a:rPr lang="ru-RU" sz="1300" b="1" dirty="0" smtClean="0">
                <a:solidFill>
                  <a:schemeClr val="tx2">
                    <a:lumMod val="50000"/>
                  </a:schemeClr>
                </a:solidFill>
              </a:rPr>
              <a:t>Переводчик</a:t>
            </a:r>
          </a:p>
          <a:p>
            <a:r>
              <a:rPr lang="en-US" sz="1300" b="1" dirty="0" smtClean="0">
                <a:solidFill>
                  <a:schemeClr val="tx2">
                    <a:lumMod val="50000"/>
                  </a:schemeClr>
                </a:solidFill>
              </a:rPr>
              <a:t>PR-</a:t>
            </a:r>
            <a:r>
              <a:rPr lang="ru-RU" sz="1300" b="1" dirty="0" smtClean="0">
                <a:solidFill>
                  <a:schemeClr val="tx2">
                    <a:lumMod val="50000"/>
                  </a:schemeClr>
                </a:solidFill>
              </a:rPr>
              <a:t>специалист</a:t>
            </a:r>
          </a:p>
          <a:p>
            <a:r>
              <a:rPr lang="ru-RU" sz="1300" b="1" dirty="0" smtClean="0">
                <a:solidFill>
                  <a:schemeClr val="tx2">
                    <a:lumMod val="50000"/>
                  </a:schemeClr>
                </a:solidFill>
              </a:rPr>
              <a:t>Дипломат</a:t>
            </a:r>
          </a:p>
          <a:p>
            <a:r>
              <a:rPr lang="ru-RU" sz="1300" b="1" dirty="0" smtClean="0">
                <a:solidFill>
                  <a:schemeClr val="tx2">
                    <a:lumMod val="50000"/>
                  </a:schemeClr>
                </a:solidFill>
              </a:rPr>
              <a:t>Фотограф</a:t>
            </a:r>
          </a:p>
          <a:p>
            <a:r>
              <a:rPr lang="ru-RU" sz="1300" b="1" dirty="0" smtClean="0">
                <a:solidFill>
                  <a:schemeClr val="tx2">
                    <a:lumMod val="50000"/>
                  </a:schemeClr>
                </a:solidFill>
              </a:rPr>
              <a:t>Психолог</a:t>
            </a:r>
          </a:p>
          <a:p>
            <a:r>
              <a:rPr lang="ru-RU" sz="1300" b="1" dirty="0" smtClean="0">
                <a:solidFill>
                  <a:schemeClr val="tx2">
                    <a:lumMod val="50000"/>
                  </a:schemeClr>
                </a:solidFill>
              </a:rPr>
              <a:t>Журналист</a:t>
            </a:r>
          </a:p>
          <a:p>
            <a:r>
              <a:rPr lang="ru-RU" sz="1300" b="1" dirty="0" smtClean="0">
                <a:solidFill>
                  <a:schemeClr val="tx2">
                    <a:lumMod val="50000"/>
                  </a:schemeClr>
                </a:solidFill>
              </a:rPr>
              <a:t>Копирайтер</a:t>
            </a:r>
          </a:p>
          <a:p>
            <a:r>
              <a:rPr lang="ru-RU" sz="1300" b="1" dirty="0" smtClean="0">
                <a:solidFill>
                  <a:schemeClr val="tx2">
                    <a:lumMod val="50000"/>
                  </a:schemeClr>
                </a:solidFill>
              </a:rPr>
              <a:t>Видео оператор</a:t>
            </a:r>
          </a:p>
          <a:p>
            <a:r>
              <a:rPr lang="ru-RU" sz="1300" b="1" dirty="0" smtClean="0">
                <a:solidFill>
                  <a:schemeClr val="tx2">
                    <a:lumMod val="50000"/>
                  </a:schemeClr>
                </a:solidFill>
              </a:rPr>
              <a:t>Историк</a:t>
            </a:r>
          </a:p>
          <a:p>
            <a:r>
              <a:rPr lang="ru-RU" sz="1300" b="1" dirty="0" smtClean="0">
                <a:solidFill>
                  <a:schemeClr val="tx2">
                    <a:lumMod val="50000"/>
                  </a:schemeClr>
                </a:solidFill>
              </a:rPr>
              <a:t>Культуролог </a:t>
            </a:r>
            <a:endParaRPr lang="ru-RU" sz="13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027" name="Picture 3" descr="C:\Users\User\Desktop\Без названия 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816284"/>
            <a:ext cx="2061811" cy="13648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с двумя скругленными противолежащими углами 12"/>
          <p:cNvSpPr/>
          <p:nvPr/>
        </p:nvSpPr>
        <p:spPr>
          <a:xfrm>
            <a:off x="6160308" y="4493058"/>
            <a:ext cx="2734177" cy="2201419"/>
          </a:xfrm>
          <a:prstGeom prst="round2DiagRect">
            <a:avLst/>
          </a:prstGeom>
          <a:solidFill>
            <a:schemeClr val="bg1">
              <a:lumMod val="95000"/>
              <a:alpha val="0"/>
            </a:schemeClr>
          </a:solidFill>
          <a:ln w="3175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300" b="1" i="1" dirty="0" smtClean="0">
                <a:solidFill>
                  <a:schemeClr val="accent2">
                    <a:lumMod val="75000"/>
                  </a:schemeClr>
                </a:solidFill>
                <a:latin typeface="Bahnschrift Light Condensed" pitchFamily="34" charset="0"/>
              </a:rPr>
              <a:t>                </a:t>
            </a:r>
            <a:endParaRPr lang="ru-RU" sz="1300" b="1" i="1" dirty="0" smtClean="0">
              <a:solidFill>
                <a:schemeClr val="accent2">
                  <a:lumMod val="75000"/>
                </a:schemeClr>
              </a:solidFill>
              <a:latin typeface="Bahnschrift Light Condensed" pitchFamily="34" charset="0"/>
            </a:endParaRPr>
          </a:p>
          <a:p>
            <a:pPr algn="ctr"/>
            <a:r>
              <a:rPr lang="ru-RU" sz="1300" b="1" i="1" u="sng" dirty="0" smtClean="0">
                <a:solidFill>
                  <a:schemeClr val="accent2">
                    <a:lumMod val="75000"/>
                  </a:schemeClr>
                </a:solidFill>
                <a:latin typeface="Bahnschrift Light Condensed" pitchFamily="34" charset="0"/>
              </a:rPr>
              <a:t> </a:t>
            </a:r>
            <a:r>
              <a:rPr lang="ru-RU" sz="1300" b="1" i="1" u="sng" dirty="0" smtClean="0">
                <a:solidFill>
                  <a:schemeClr val="accent6">
                    <a:lumMod val="75000"/>
                  </a:schemeClr>
                </a:solidFill>
              </a:rPr>
              <a:t>Где работать</a:t>
            </a:r>
            <a:r>
              <a:rPr lang="ru-RU" sz="1300" b="1" i="1" u="sng" dirty="0" smtClean="0">
                <a:solidFill>
                  <a:schemeClr val="accent6">
                    <a:lumMod val="75000"/>
                  </a:schemeClr>
                </a:solidFill>
              </a:rPr>
              <a:t>?</a:t>
            </a:r>
            <a:endParaRPr lang="ru-RU" sz="14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sz="1400" b="1" dirty="0" smtClean="0">
                <a:solidFill>
                  <a:schemeClr val="tx1"/>
                </a:solidFill>
              </a:rPr>
              <a:t>Юриспруденция</a:t>
            </a:r>
          </a:p>
          <a:p>
            <a:r>
              <a:rPr lang="ru-RU" sz="1400" b="1" dirty="0" smtClean="0">
                <a:solidFill>
                  <a:schemeClr val="tx1"/>
                </a:solidFill>
              </a:rPr>
              <a:t>Управление (менеджмент)</a:t>
            </a:r>
          </a:p>
          <a:p>
            <a:r>
              <a:rPr lang="ru-RU" sz="1400" b="1" dirty="0" smtClean="0">
                <a:solidFill>
                  <a:schemeClr val="tx1"/>
                </a:solidFill>
              </a:rPr>
              <a:t>Продвижение и реклама</a:t>
            </a:r>
          </a:p>
          <a:p>
            <a:r>
              <a:rPr lang="ru-RU" sz="1400" b="1" dirty="0" smtClean="0">
                <a:solidFill>
                  <a:schemeClr val="tx1"/>
                </a:solidFill>
              </a:rPr>
              <a:t>Педагогика</a:t>
            </a:r>
          </a:p>
          <a:p>
            <a:r>
              <a:rPr lang="ru-RU" sz="1400" b="1" dirty="0" smtClean="0">
                <a:solidFill>
                  <a:schemeClr val="tx1"/>
                </a:solidFill>
              </a:rPr>
              <a:t>Психология</a:t>
            </a:r>
          </a:p>
          <a:p>
            <a:r>
              <a:rPr lang="ru-RU" sz="1400" b="1" dirty="0" smtClean="0">
                <a:solidFill>
                  <a:schemeClr val="tx1"/>
                </a:solidFill>
              </a:rPr>
              <a:t>Дипломатия</a:t>
            </a:r>
          </a:p>
          <a:p>
            <a:r>
              <a:rPr lang="ru-RU" sz="1400" b="1" dirty="0">
                <a:solidFill>
                  <a:schemeClr val="tx1"/>
                </a:solidFill>
              </a:rPr>
              <a:t>Журналистика и копирайтинг</a:t>
            </a:r>
          </a:p>
          <a:p>
            <a:r>
              <a:rPr lang="ru-RU" sz="1400" b="1" dirty="0">
                <a:solidFill>
                  <a:schemeClr val="tx1"/>
                </a:solidFill>
              </a:rPr>
              <a:t>Фото и видео</a:t>
            </a:r>
          </a:p>
          <a:p>
            <a:r>
              <a:rPr lang="ru-RU" sz="1400" b="1" dirty="0">
                <a:solidFill>
                  <a:schemeClr val="tx1"/>
                </a:solidFill>
              </a:rPr>
              <a:t>Дизайн</a:t>
            </a:r>
          </a:p>
          <a:p>
            <a:endParaRPr lang="ru-RU" sz="1400" b="1" dirty="0">
              <a:solidFill>
                <a:schemeClr val="tx1"/>
              </a:solidFill>
            </a:endParaRPr>
          </a:p>
        </p:txBody>
      </p:sp>
      <p:pic>
        <p:nvPicPr>
          <p:cNvPr id="1028" name="Picture 4" descr="C:\Users\User\Desktop\Без названия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17" y="5521896"/>
            <a:ext cx="2373551" cy="13336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562358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76</Words>
  <Application>Microsoft Office PowerPoint</Application>
  <PresentationFormat>Экран (4:3)</PresentationFormat>
  <Paragraphs>69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Гуманитарный профиль социально-гуманитарной направленности МБОУ СОШ № 6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pudge</dc:creator>
  <cp:lastModifiedBy>Пользователь</cp:lastModifiedBy>
  <cp:revision>17</cp:revision>
  <cp:lastPrinted>2023-02-21T10:54:26Z</cp:lastPrinted>
  <dcterms:created xsi:type="dcterms:W3CDTF">2023-02-20T17:48:22Z</dcterms:created>
  <dcterms:modified xsi:type="dcterms:W3CDTF">2023-02-21T10:54:45Z</dcterms:modified>
</cp:coreProperties>
</file>