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99D9"/>
    <a:srgbClr val="2E6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uzoteka.ru/%D0%B2%D1%83%D0%B7%D1%8B/%D0%9A%D1%83%D0%B1%D0%93%D0%90%D0%A3" TargetMode="External"/><Relationship Id="rId4" Type="http://schemas.openxmlformats.org/officeDocument/2006/relationships/hyperlink" Target="https://vuzoteka.ru/%D0%B2%D1%83%D0%B7%D1%8B/%D0%9A%D1%83%D0%B1%D0%93%D0%A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pudge\Desktop\zastav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640367"/>
            <a:ext cx="2174916" cy="1631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pudge\Desktop\10212094-300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72141"/>
            <a:ext cx="2051720" cy="1285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566" y="0"/>
            <a:ext cx="7578989" cy="908720"/>
          </a:xfrm>
        </p:spPr>
        <p:txBody>
          <a:bodyPr>
            <a:noAutofit/>
          </a:bodyPr>
          <a:lstStyle/>
          <a:p>
            <a:pPr algn="ctr"/>
            <a:r>
              <a:rPr lang="ru-RU" sz="2300" b="1" i="1" dirty="0" smtClean="0">
                <a:solidFill>
                  <a:srgbClr val="0070C0"/>
                </a:solidFill>
                <a:latin typeface="Bahnschrift SemiCondensed" pitchFamily="34" charset="0"/>
              </a:rPr>
              <a:t>Естественно-научный профиль химико-биологической направленности МБОУ СОШ № 6</a:t>
            </a:r>
            <a:endParaRPr lang="ru-RU" sz="2300" b="1" i="1" dirty="0">
              <a:solidFill>
                <a:srgbClr val="0070C0"/>
              </a:solidFill>
              <a:latin typeface="Bahnschrift SemiCondensed" pitchFamily="34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63884" y="919149"/>
            <a:ext cx="3143272" cy="1071570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u="sng" dirty="0">
                <a:solidFill>
                  <a:schemeClr val="accent2">
                    <a:lumMod val="75000"/>
                  </a:schemeClr>
                </a:solidFill>
                <a:latin typeface="Bahnschrift Light SemiCondensed" pitchFamily="34" charset="0"/>
              </a:rPr>
              <a:t>Предметы углубленного изучения</a:t>
            </a:r>
          </a:p>
          <a:p>
            <a:r>
              <a:rPr lang="ru-RU" sz="1400" b="1" dirty="0">
                <a:solidFill>
                  <a:srgbClr val="0070C0"/>
                </a:solidFill>
                <a:latin typeface="Bahnschrift Light SemiCondensed" pitchFamily="34" charset="0"/>
              </a:rPr>
              <a:t>Биология</a:t>
            </a:r>
          </a:p>
          <a:p>
            <a:r>
              <a:rPr lang="ru-RU" sz="1400" b="1" dirty="0">
                <a:solidFill>
                  <a:srgbClr val="0070C0"/>
                </a:solidFill>
                <a:latin typeface="Bahnschrift Light SemiCondensed" pitchFamily="34" charset="0"/>
              </a:rPr>
              <a:t>Химия</a:t>
            </a:r>
          </a:p>
          <a:p>
            <a:r>
              <a:rPr lang="ru-RU" sz="1400" b="1" dirty="0">
                <a:solidFill>
                  <a:srgbClr val="0070C0"/>
                </a:solidFill>
                <a:latin typeface="Bahnschrift Light SemiCondensed" pitchFamily="34" charset="0"/>
              </a:rPr>
              <a:t>Математика </a:t>
            </a:r>
            <a:endParaRPr lang="ru-RU" sz="1400" b="1" dirty="0">
              <a:solidFill>
                <a:srgbClr val="0070C0"/>
              </a:solidFill>
              <a:latin typeface="Bahnschrift Light SemiCondensed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734189" y="919149"/>
            <a:ext cx="2684584" cy="1223967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u="sng" dirty="0" smtClean="0">
                <a:solidFill>
                  <a:schemeClr val="accent2">
                    <a:lumMod val="75000"/>
                  </a:schemeClr>
                </a:solidFill>
                <a:latin typeface="Bahnschrift Light SemiCondensed" pitchFamily="34" charset="0"/>
              </a:rPr>
              <a:t>Предметы, необходимые для сдачи ОГЭ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Биология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Химия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Физика </a:t>
            </a:r>
            <a:endParaRPr lang="ru-RU" sz="1400" b="1" dirty="0">
              <a:solidFill>
                <a:srgbClr val="0070C0"/>
              </a:solidFill>
              <a:latin typeface="Bahnschrift Light SemiCondensed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532478" y="2260668"/>
            <a:ext cx="2525508" cy="438304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300" b="1" i="1" u="sng" dirty="0" smtClean="0">
              <a:solidFill>
                <a:schemeClr val="accent2">
                  <a:lumMod val="75000"/>
                </a:schemeClr>
              </a:solidFill>
              <a:latin typeface="Bahnschrift Light SemiCondensed" pitchFamily="34" charset="0"/>
            </a:endParaRPr>
          </a:p>
          <a:p>
            <a:r>
              <a:rPr lang="ru-RU" sz="1300" b="1" i="1" u="sng" dirty="0" smtClean="0">
                <a:solidFill>
                  <a:schemeClr val="accent2">
                    <a:lumMod val="75000"/>
                  </a:schemeClr>
                </a:solidFill>
                <a:latin typeface="Bahnschrift Light SemiCondensed" pitchFamily="34" charset="0"/>
              </a:rPr>
              <a:t>Будущая профессия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Врач;</a:t>
            </a:r>
          </a:p>
          <a:p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Б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иомедицинский инженер</a:t>
            </a:r>
            <a:r>
              <a:rPr lang="ru-RU" sz="1300" dirty="0">
                <a:solidFill>
                  <a:srgbClr val="0070C0"/>
                </a:solidFill>
                <a:latin typeface="Bahnschrift Light SemiCondensed" pitchFamily="34" charset="0"/>
              </a:rPr>
              <a:t> </a:t>
            </a:r>
            <a:endParaRPr lang="ru-RU" sz="1300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err="1" smtClean="0">
                <a:solidFill>
                  <a:srgbClr val="0070C0"/>
                </a:solidFill>
                <a:latin typeface="Bahnschrift Light SemiCondensed" pitchFamily="34" charset="0"/>
              </a:rPr>
              <a:t>Б</a:t>
            </a:r>
            <a:r>
              <a:rPr lang="ru-RU" sz="1300" b="1" dirty="0" err="1" smtClean="0">
                <a:solidFill>
                  <a:srgbClr val="0070C0"/>
                </a:solidFill>
                <a:latin typeface="Bahnschrift Light SemiCondensed" pitchFamily="34" charset="0"/>
              </a:rPr>
              <a:t>иоинформатик</a:t>
            </a:r>
            <a:r>
              <a:rPr lang="ru-RU" sz="1300" dirty="0">
                <a:solidFill>
                  <a:srgbClr val="0070C0"/>
                </a:solidFill>
                <a:latin typeface="Bahnschrift Light SemiCondensed" pitchFamily="34" charset="0"/>
              </a:rPr>
              <a:t> </a:t>
            </a:r>
            <a:endParaRPr lang="ru-RU" sz="1300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И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ммунолог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У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рбанист-эколог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Б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иохимический инженер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М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олекулярный диетолог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err="1" smtClean="0">
                <a:solidFill>
                  <a:srgbClr val="0070C0"/>
                </a:solidFill>
                <a:latin typeface="Bahnschrift Light SemiCondensed" pitchFamily="34" charset="0"/>
              </a:rPr>
              <a:t>Б</a:t>
            </a:r>
            <a:r>
              <a:rPr lang="ru-RU" sz="1300" b="1" dirty="0" err="1" smtClean="0">
                <a:solidFill>
                  <a:srgbClr val="0070C0"/>
                </a:solidFill>
                <a:latin typeface="Bahnschrift Light SemiCondensed" pitchFamily="34" charset="0"/>
              </a:rPr>
              <a:t>иофармаколог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ИТ-генетик</a:t>
            </a:r>
            <a:r>
              <a:rPr lang="ru-RU" sz="1300" dirty="0">
                <a:solidFill>
                  <a:srgbClr val="0070C0"/>
                </a:solidFill>
                <a:latin typeface="Bahnschrift Light SemiCondensed" pitchFamily="34" charset="0"/>
              </a:rPr>
              <a:t> </a:t>
            </a:r>
            <a:endParaRPr lang="ru-RU" sz="1300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Э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колог-логист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А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рхитектор </a:t>
            </a:r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живых 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систем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В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етеринар-</a:t>
            </a:r>
            <a:r>
              <a:rPr lang="ru-RU" sz="1300" b="1" dirty="0" err="1" smtClean="0">
                <a:solidFill>
                  <a:srgbClr val="0070C0"/>
                </a:solidFill>
                <a:latin typeface="Bahnschrift Light SemiCondensed" pitchFamily="34" charset="0"/>
              </a:rPr>
              <a:t>реабилетолог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В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етеринар </a:t>
            </a:r>
            <a:endParaRPr lang="ru-RU" sz="1300" b="1" dirty="0" smtClean="0">
              <a:solidFill>
                <a:srgbClr val="0070C0"/>
              </a:solidFill>
              <a:latin typeface="Bahnschrift Light SemiCondensed" pitchFamily="34" charset="0"/>
            </a:endParaRPr>
          </a:p>
          <a:p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С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пециалист </a:t>
            </a:r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по преодолению </a:t>
            </a:r>
            <a:r>
              <a:rPr lang="ru-RU" sz="1300" b="1" dirty="0" smtClean="0">
                <a:solidFill>
                  <a:srgbClr val="0070C0"/>
                </a:solidFill>
                <a:latin typeface="Bahnschrift Light SemiCondensed" pitchFamily="34" charset="0"/>
              </a:rPr>
              <a:t>системных экологических </a:t>
            </a:r>
            <a:r>
              <a:rPr lang="ru-RU" sz="1300" b="1" dirty="0">
                <a:solidFill>
                  <a:srgbClr val="0070C0"/>
                </a:solidFill>
                <a:latin typeface="Bahnschrift Light SemiCondensed" pitchFamily="34" charset="0"/>
              </a:rPr>
              <a:t>катастроф</a:t>
            </a:r>
            <a:r>
              <a:rPr lang="ru-RU" sz="1200" dirty="0">
                <a:solidFill>
                  <a:srgbClr val="0070C0"/>
                </a:solidFill>
              </a:rPr>
              <a:t> </a:t>
            </a:r>
            <a:endParaRPr lang="ru-RU" sz="1200" b="1" i="1" u="sng" dirty="0" smtClean="0">
              <a:solidFill>
                <a:srgbClr val="0070C0"/>
              </a:solidFill>
            </a:endParaRPr>
          </a:p>
          <a:p>
            <a:endParaRPr lang="ru-RU" sz="1400" b="1" i="1" u="sng" dirty="0" smtClean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213152" y="2260668"/>
            <a:ext cx="2796925" cy="2104436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   </a:t>
            </a:r>
            <a:r>
              <a:rPr lang="ru-RU" sz="1500" b="1" i="1" dirty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 </a:t>
            </a:r>
            <a:endParaRPr lang="ru-RU" sz="1500" b="1" i="1" dirty="0" smtClean="0">
              <a:solidFill>
                <a:schemeClr val="accent6">
                  <a:lumMod val="50000"/>
                </a:schemeClr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</a:t>
            </a:r>
            <a:r>
              <a:rPr lang="ru-RU" sz="1500" b="1" i="1" u="sng" dirty="0" smtClean="0">
                <a:solidFill>
                  <a:schemeClr val="accent2">
                    <a:lumMod val="75000"/>
                  </a:schemeClr>
                </a:solidFill>
                <a:latin typeface="Helvetica Neue"/>
                <a:cs typeface="Arial" pitchFamily="34" charset="0"/>
              </a:rPr>
              <a:t>Где учиться? (ВУЗы)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 err="1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КубГМУ</a:t>
            </a:r>
            <a:r>
              <a:rPr lang="ru-RU" sz="13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 – Кубанский государственный медицинский университет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 err="1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КубГУ</a:t>
            </a:r>
            <a:r>
              <a:rPr lang="ru-RU" sz="13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 </a:t>
            </a:r>
            <a:r>
              <a:rPr lang="ru-RU" sz="1300" dirty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– Кубанский государственный </a:t>
            </a:r>
            <a:r>
              <a:rPr lang="ru-RU" sz="1300" dirty="0" smtClean="0">
                <a:solidFill>
                  <a:schemeClr val="tx2"/>
                </a:solidFill>
                <a:latin typeface="Bahnschrift Light SemiCondensed" pitchFamily="34" charset="0"/>
                <a:cs typeface="Arial" pitchFamily="34" charset="0"/>
                <a:hlinkClick r:id="rId4"/>
              </a:rPr>
              <a:t>университет</a:t>
            </a:r>
            <a:endParaRPr lang="ru-RU" sz="1300" dirty="0" smtClean="0">
              <a:solidFill>
                <a:schemeClr val="tx2"/>
              </a:solidFill>
              <a:latin typeface="Bahnschrift Light SemiCondensed" pitchFamily="34" charset="0"/>
              <a:cs typeface="Arial" pitchFamily="34" charset="0"/>
            </a:endParaRPr>
          </a:p>
          <a:p>
            <a:pPr fontAlgn="ctr"/>
            <a:r>
              <a:rPr lang="ru-RU" sz="1300" dirty="0" err="1" smtClean="0">
                <a:solidFill>
                  <a:schemeClr val="tx2"/>
                </a:solidFill>
                <a:latin typeface="Bahnschrift Light SemiCondensed" pitchFamily="34" charset="0"/>
                <a:hlinkClick r:id="rId5"/>
              </a:rPr>
              <a:t>КубГАУ</a:t>
            </a:r>
            <a:r>
              <a:rPr lang="ru-RU" sz="1300" dirty="0" smtClean="0">
                <a:solidFill>
                  <a:schemeClr val="tx2"/>
                </a:solidFill>
                <a:latin typeface="Bahnschrift Light SemiCondensed" pitchFamily="34" charset="0"/>
                <a:hlinkClick r:id="rId5"/>
              </a:rPr>
              <a:t> </a:t>
            </a:r>
            <a:r>
              <a:rPr lang="ru-RU" sz="1300" dirty="0">
                <a:solidFill>
                  <a:schemeClr val="tx2"/>
                </a:solidFill>
                <a:latin typeface="Bahnschrift Light SemiCondensed" pitchFamily="34" charset="0"/>
                <a:hlinkClick r:id="rId5"/>
              </a:rPr>
              <a:t>– Кубанский государственный аграрный университет имени И.Т. Трубилина</a:t>
            </a:r>
            <a:endParaRPr lang="ru-RU" sz="1300" dirty="0">
              <a:solidFill>
                <a:schemeClr val="tx2"/>
              </a:solidFill>
              <a:latin typeface="Bahnschrift Light SemiCondensed" pitchFamily="34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</a:t>
            </a:r>
            <a:endParaRPr lang="ru-RU" sz="12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57158" y="2143116"/>
            <a:ext cx="3026267" cy="3579310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    </a:t>
            </a:r>
            <a:r>
              <a:rPr lang="ru-RU" sz="1400" b="1" i="1" u="sng" dirty="0" err="1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Восстребованность</a:t>
            </a:r>
            <a:r>
              <a:rPr lang="ru-RU" sz="1400" b="1" i="1" u="sng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</a:t>
            </a:r>
            <a:r>
              <a:rPr lang="ru-RU" sz="1300" b="1" i="1" u="sng" dirty="0" err="1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профессиии</a:t>
            </a:r>
            <a:endParaRPr lang="ru-RU" sz="1300" b="1" i="1" u="sng" dirty="0" smtClean="0">
              <a:solidFill>
                <a:schemeClr val="accent2">
                  <a:lumMod val="75000"/>
                </a:schemeClr>
              </a:solidFill>
              <a:latin typeface="Bahnschrift Light 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Врач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Вирусолог 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Фармацевт</a:t>
            </a:r>
          </a:p>
          <a:p>
            <a:r>
              <a:rPr lang="ru-RU" sz="1300" b="1" dirty="0" err="1" smtClean="0">
                <a:solidFill>
                  <a:srgbClr val="0070C0"/>
                </a:solidFill>
                <a:latin typeface="Bahnschrift Light Condensed" pitchFamily="34" charset="0"/>
              </a:rPr>
              <a:t>Агрокибернетик</a:t>
            </a:r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 </a:t>
            </a:r>
            <a:r>
              <a:rPr lang="ru-RU" sz="1300" b="1" dirty="0" err="1">
                <a:solidFill>
                  <a:srgbClr val="0070C0"/>
                </a:solidFill>
                <a:latin typeface="Bahnschrift Light Condensed" pitchFamily="34" charset="0"/>
              </a:rPr>
              <a:t>А</a:t>
            </a:r>
            <a:r>
              <a:rPr lang="ru-RU" sz="1300" b="1" dirty="0" err="1" smtClean="0">
                <a:solidFill>
                  <a:srgbClr val="0070C0"/>
                </a:solidFill>
                <a:latin typeface="Bahnschrift Light Condensed" pitchFamily="34" charset="0"/>
              </a:rPr>
              <a:t>гроинформатик</a:t>
            </a:r>
            <a:endParaRPr lang="ru-RU" sz="1300" b="1" dirty="0" smtClean="0">
              <a:solidFill>
                <a:srgbClr val="0070C0"/>
              </a:solidFill>
              <a:latin typeface="Bahnschrift Light Condensed" pitchFamily="34" charset="0"/>
            </a:endParaRP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Агроном-генетик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Инженер по 3D-печати продуктов питания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Оператор автоматизированной сельхозтехники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Сельскохозяйственный эколог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Сити-фермер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Архитектор ландшафтов</a:t>
            </a:r>
            <a:endParaRPr lang="ru-RU" sz="1300" b="1" dirty="0">
              <a:solidFill>
                <a:srgbClr val="0070C0"/>
              </a:solidFill>
              <a:latin typeface="Bahnschrift Light Condensed" pitchFamily="34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275902" y="4467940"/>
            <a:ext cx="2734177" cy="220141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i="1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               </a:t>
            </a:r>
            <a:r>
              <a:rPr lang="ru-RU" sz="1300" b="1" i="1" u="sng" dirty="0" smtClean="0">
                <a:solidFill>
                  <a:schemeClr val="accent2">
                    <a:lumMod val="75000"/>
                  </a:schemeClr>
                </a:solidFill>
                <a:latin typeface="Bahnschrift Light Condensed" pitchFamily="34" charset="0"/>
              </a:rPr>
              <a:t> Где работать?</a:t>
            </a:r>
          </a:p>
          <a:p>
            <a:pPr marL="285750" indent="-285750">
              <a:buFontTx/>
              <a:buChar char="-"/>
            </a:pPr>
            <a:r>
              <a:rPr lang="ru-RU" sz="1300" b="1" i="1" dirty="0" smtClean="0">
                <a:solidFill>
                  <a:srgbClr val="0070C0"/>
                </a:solidFill>
                <a:latin typeface="Bahnschrift Light Condensed" pitchFamily="34" charset="0"/>
              </a:rPr>
              <a:t>Медицина </a:t>
            </a:r>
          </a:p>
          <a:p>
            <a:pPr marL="285750" indent="-285750">
              <a:buFontTx/>
              <a:buChar char="-"/>
            </a:pPr>
            <a:r>
              <a:rPr lang="ru-RU" sz="1300" b="1" i="1" dirty="0" smtClean="0">
                <a:solidFill>
                  <a:srgbClr val="0070C0"/>
                </a:solidFill>
                <a:latin typeface="Bahnschrift Light Condensed" pitchFamily="34" charset="0"/>
              </a:rPr>
              <a:t>Фармакология 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-Сельскохозяйственная промышленность (рыбоводство, растениеводство, животноводство);</a:t>
            </a:r>
          </a:p>
          <a:p>
            <a:r>
              <a:rPr lang="ru-RU" sz="1300" b="1" dirty="0" smtClean="0">
                <a:solidFill>
                  <a:srgbClr val="0070C0"/>
                </a:solidFill>
                <a:latin typeface="Bahnschrift Light Condensed" pitchFamily="34" charset="0"/>
              </a:rPr>
              <a:t>-компании по озеленению (ландшафтный дизайнер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Bahnschrift Light Condensed" pitchFamily="34" charset="0"/>
              </a:rPr>
              <a:t>)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ahnschrift Light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6235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76</Words>
  <Application>Microsoft Office PowerPoint</Application>
  <PresentationFormat>Экран (4:3)</PresentationFormat>
  <Paragraphs>47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Естественно-научный профиль химико-биологической направленности МБОУ СОШ № 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pudge</dc:creator>
  <cp:lastModifiedBy>Пользователь</cp:lastModifiedBy>
  <cp:revision>13</cp:revision>
  <dcterms:created xsi:type="dcterms:W3CDTF">2023-02-20T17:48:22Z</dcterms:created>
  <dcterms:modified xsi:type="dcterms:W3CDTF">2023-02-21T11:00:04Z</dcterms:modified>
</cp:coreProperties>
</file>