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23" r:id="rId2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0000"/>
    <a:srgbClr val="FF9999"/>
    <a:srgbClr val="CCECFF"/>
    <a:srgbClr val="CCFFCC"/>
    <a:srgbClr val="FFFF99"/>
    <a:srgbClr val="99FF99"/>
    <a:srgbClr val="FF99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3326" autoAdjust="0"/>
  </p:normalViewPr>
  <p:slideViewPr>
    <p:cSldViewPr snapToGrid="0">
      <p:cViewPr varScale="1">
        <p:scale>
          <a:sx n="68" d="100"/>
          <a:sy n="68" d="100"/>
        </p:scale>
        <p:origin x="-780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48C7C-8DBA-4115-9D0E-EFCE7AA89E52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AD044-08E3-40ED-9669-C481063872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2739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2583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9635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6541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4547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20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1368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9453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042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9120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8268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1347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3C8A5-5727-4316-82D9-2BB9CCA7AC36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4926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hyperlink" Target="https://kubstu.ru/" TargetMode="External"/><Relationship Id="rId7" Type="http://schemas.openxmlformats.org/officeDocument/2006/relationships/image" Target="../media/image2.jpeg"/><Relationship Id="rId12" Type="http://schemas.openxmlformats.org/officeDocument/2006/relationships/image" Target="../media/image7.png"/><Relationship Id="rId2" Type="http://schemas.openxmlformats.org/officeDocument/2006/relationships/hyperlink" Target="https://vuzoteka.ru/%D0%B2%D1%83%D0%B7%D1%8B/%D0%9A%D1%83%D0%B1%D0%93%D0%A3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11" Type="http://schemas.openxmlformats.org/officeDocument/2006/relationships/image" Target="../media/image6.png"/><Relationship Id="rId5" Type="http://schemas.openxmlformats.org/officeDocument/2006/relationships/hyperlink" Target="https://www.npi-tu.ru/" TargetMode="External"/><Relationship Id="rId10" Type="http://schemas.openxmlformats.org/officeDocument/2006/relationships/image" Target="../media/image5.png"/><Relationship Id="rId4" Type="http://schemas.openxmlformats.org/officeDocument/2006/relationships/hyperlink" Target="https://imsit.ru/" TargetMode="External"/><Relationship Id="rId9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143" y="0"/>
            <a:ext cx="10468371" cy="1266092"/>
          </a:xfrm>
        </p:spPr>
        <p:txBody>
          <a:bodyPr>
            <a:noAutofit/>
          </a:bodyPr>
          <a:lstStyle/>
          <a:p>
            <a:pPr algn="ctr"/>
            <a:r>
              <a:rPr lang="ru-RU" sz="2600" b="1" i="1" dirty="0" smtClean="0">
                <a:solidFill>
                  <a:srgbClr val="0070C0"/>
                </a:solidFill>
              </a:rPr>
              <a:t>Технологический профиль </a:t>
            </a:r>
            <a:br>
              <a:rPr lang="ru-RU" sz="2600" b="1" i="1" dirty="0" smtClean="0">
                <a:solidFill>
                  <a:srgbClr val="0070C0"/>
                </a:solidFill>
              </a:rPr>
            </a:br>
            <a:r>
              <a:rPr lang="ru-RU" sz="2600" b="1" i="1" dirty="0" smtClean="0">
                <a:solidFill>
                  <a:srgbClr val="0070C0"/>
                </a:solidFill>
              </a:rPr>
              <a:t>информационно-технологической направленности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МБОУ СОШ № 56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23558" y="1364566"/>
            <a:ext cx="3126882" cy="1154162"/>
          </a:xfrm>
          <a:prstGeom prst="round2DiagRect">
            <a:avLst/>
          </a:prstGeom>
          <a:noFill/>
          <a:ln w="317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u="sng" dirty="0" smtClean="0">
                <a:solidFill>
                  <a:schemeClr val="accent6">
                    <a:lumMod val="50000"/>
                  </a:schemeClr>
                </a:solidFill>
              </a:rPr>
              <a:t>Предметы углубленного изучения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Информатика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Математика</a:t>
            </a:r>
            <a:endParaRPr lang="ru-RU" dirty="0"/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784732" y="1375619"/>
            <a:ext cx="3126882" cy="1154162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b="1" i="1" u="sng" dirty="0" smtClean="0">
                <a:solidFill>
                  <a:schemeClr val="accent6">
                    <a:lumMod val="50000"/>
                  </a:schemeClr>
                </a:solidFill>
              </a:rPr>
              <a:t>Предметы, необходимые для сдачи ОГЭ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Информатика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Физика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4777632" y="3445833"/>
            <a:ext cx="3437900" cy="3137848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i="1" u="sng" dirty="0" smtClean="0">
                <a:solidFill>
                  <a:srgbClr val="0070C0"/>
                </a:solidFill>
              </a:rPr>
              <a:t>Будущая профессия</a:t>
            </a:r>
          </a:p>
          <a:p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багажом знаний по технологическому профилю школьник в будущем сможет стать:</a:t>
            </a:r>
          </a:p>
          <a:p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-программистом (множество направлений внутри),</a:t>
            </a:r>
          </a:p>
          <a:p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-инженером-математиком,</a:t>
            </a:r>
          </a:p>
          <a:p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-экспертом по математическому моделированию,</a:t>
            </a:r>
          </a:p>
          <a:p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-системным администратором,</a:t>
            </a:r>
          </a:p>
          <a:p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-системным архитектором,</a:t>
            </a:r>
          </a:p>
          <a:p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бизнес-аналитиком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-руководителем 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IT-проектов,</a:t>
            </a:r>
          </a:p>
          <a:p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-инженером-строителем.</a:t>
            </a:r>
            <a:endParaRPr lang="ru-RU" sz="14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202452" y="2700997"/>
            <a:ext cx="4392970" cy="2447778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i="1" dirty="0" smtClean="0">
                <a:solidFill>
                  <a:schemeClr val="accent6">
                    <a:lumMod val="50000"/>
                  </a:schemeClr>
                </a:solidFill>
                <a:latin typeface="Helvetica Neue"/>
                <a:cs typeface="Arial" pitchFamily="34" charset="0"/>
              </a:rPr>
              <a:t>                 </a:t>
            </a:r>
            <a:r>
              <a:rPr lang="ru-RU" sz="1500" b="1" i="1" dirty="0">
                <a:solidFill>
                  <a:schemeClr val="accent6">
                    <a:lumMod val="50000"/>
                  </a:schemeClr>
                </a:solidFill>
                <a:latin typeface="Helvetica Neue"/>
                <a:cs typeface="Arial" pitchFamily="34" charset="0"/>
              </a:rPr>
              <a:t> </a:t>
            </a:r>
            <a:r>
              <a:rPr lang="ru-RU" sz="1500" b="1" i="1" u="sng" dirty="0" smtClean="0">
                <a:solidFill>
                  <a:schemeClr val="accent6">
                    <a:lumMod val="50000"/>
                  </a:schemeClr>
                </a:solidFill>
                <a:latin typeface="Helvetica Neue"/>
                <a:cs typeface="Arial" pitchFamily="34" charset="0"/>
              </a:rPr>
              <a:t>Где учиться? (ВУЗы)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2671BF"/>
                </a:solidFill>
                <a:latin typeface="Helvetica Neue"/>
                <a:cs typeface="Arial" pitchFamily="34" charset="0"/>
              </a:rPr>
              <a:t> </a:t>
            </a: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  <a:hlinkClick r:id="rId2"/>
              </a:rPr>
              <a:t>        </a:t>
            </a:r>
            <a:r>
              <a:rPr lang="ru-RU" sz="1200" dirty="0" err="1" smtClean="0">
                <a:solidFill>
                  <a:srgbClr val="4778C3"/>
                </a:solidFill>
                <a:latin typeface="Helvetica Neue"/>
                <a:cs typeface="Arial" pitchFamily="34" charset="0"/>
                <a:hlinkClick r:id="rId2"/>
              </a:rPr>
              <a:t>КубГУ</a:t>
            </a: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  <a:hlinkClick r:id="rId2"/>
              </a:rPr>
              <a:t> </a:t>
            </a:r>
            <a:r>
              <a:rPr lang="ru-RU" sz="1200" dirty="0">
                <a:solidFill>
                  <a:srgbClr val="4778C3"/>
                </a:solidFill>
                <a:latin typeface="Helvetica Neue"/>
                <a:cs typeface="Arial" pitchFamily="34" charset="0"/>
                <a:hlinkClick r:id="rId2"/>
              </a:rPr>
              <a:t>– Кубанский государственный </a:t>
            </a: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  <a:hlinkClick r:id="rId2"/>
              </a:rPr>
              <a:t>университет</a:t>
            </a:r>
            <a:endParaRPr lang="ru-RU" sz="1200" dirty="0" smtClean="0">
              <a:solidFill>
                <a:srgbClr val="4778C3"/>
              </a:solidFill>
              <a:latin typeface="Helvetica Neue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solidFill>
                <a:srgbClr val="4778C3"/>
              </a:solidFill>
              <a:latin typeface="Helvetica Neue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</a:rPr>
              <a:t>          </a:t>
            </a: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  <a:hlinkClick r:id="rId3"/>
              </a:rPr>
              <a:t>Кубанские государственный технологический университет</a:t>
            </a:r>
            <a:endParaRPr lang="ru-RU" sz="1200" dirty="0" smtClean="0">
              <a:solidFill>
                <a:srgbClr val="4778C3"/>
              </a:solidFill>
              <a:latin typeface="Helvetica Neue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</a:rPr>
              <a:t>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</a:rPr>
              <a:t> </a:t>
            </a: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</a:rPr>
              <a:t>         </a:t>
            </a: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  <a:hlinkClick r:id="rId4"/>
              </a:rPr>
              <a:t>Академия </a:t>
            </a: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  <a:hlinkClick r:id="rId4"/>
              </a:rPr>
              <a:t>маркетинга и </a:t>
            </a: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  <a:hlinkClick r:id="rId4"/>
              </a:rPr>
              <a:t>социально-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  <a:hlinkClick r:id="rId4"/>
              </a:rPr>
              <a:t>          информационных технологий</a:t>
            </a:r>
            <a:endParaRPr lang="ru-RU" sz="1200" dirty="0" smtClean="0">
              <a:solidFill>
                <a:srgbClr val="4778C3"/>
              </a:solidFill>
              <a:latin typeface="Helvetica Neue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solidFill>
                <a:srgbClr val="4778C3"/>
              </a:solidFill>
              <a:latin typeface="Helvetica Neue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  <a:hlinkClick r:id="rId5"/>
              </a:rPr>
              <a:t>          Южно-Российский </a:t>
            </a: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  <a:hlinkClick r:id="rId5"/>
              </a:rPr>
              <a:t>государственный политехнический университет (НПИ) имени М.И. </a:t>
            </a: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  <a:hlinkClick r:id="rId5"/>
              </a:rPr>
              <a:t>Платова</a:t>
            </a:r>
            <a:endParaRPr lang="ru-RU" sz="1200" dirty="0" smtClean="0">
              <a:solidFill>
                <a:srgbClr val="4778C3"/>
              </a:solidFill>
              <a:latin typeface="Helvetica Neue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200" dirty="0"/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8357089" y="3207434"/>
            <a:ext cx="3642652" cy="3481754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b="1" i="1" u="sng" dirty="0" err="1" smtClean="0">
                <a:solidFill>
                  <a:srgbClr val="0070C0"/>
                </a:solidFill>
              </a:rPr>
              <a:t>Восстребованность</a:t>
            </a:r>
            <a:r>
              <a:rPr lang="ru-RU" sz="1500" b="1" i="1" u="sng" dirty="0" smtClean="0">
                <a:solidFill>
                  <a:srgbClr val="0070C0"/>
                </a:solidFill>
              </a:rPr>
              <a:t> </a:t>
            </a:r>
            <a:r>
              <a:rPr lang="ru-RU" sz="1500" b="1" i="1" u="sng" dirty="0" err="1" smtClean="0">
                <a:solidFill>
                  <a:srgbClr val="0070C0"/>
                </a:solidFill>
              </a:rPr>
              <a:t>профессиии</a:t>
            </a:r>
            <a:endParaRPr lang="ru-RU" sz="1500" b="1" i="1" u="sng" dirty="0" smtClean="0">
              <a:solidFill>
                <a:srgbClr val="0070C0"/>
              </a:solidFill>
            </a:endParaRPr>
          </a:p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Системный администратор; </a:t>
            </a:r>
          </a:p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Администратор баз данных; </a:t>
            </a:r>
          </a:p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Разработчик видеоигр; </a:t>
            </a:r>
          </a:p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Аналитик/Архитектор программного обеспечения; </a:t>
            </a:r>
          </a:p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Разработка мобильных и </a:t>
            </a:r>
            <a:r>
              <a:rPr lang="ru-RU" sz="1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веб-приложений</a:t>
            </a: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Архитектор виртуальной и дополненной реальности; </a:t>
            </a:r>
          </a:p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Инженер-разработчик в сфере Интернет вещей; </a:t>
            </a:r>
          </a:p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1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Нанотехнолог</a:t>
            </a: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1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Нанобиотехнолог</a:t>
            </a: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Специалист по искусственному интеллекту; </a:t>
            </a:r>
          </a:p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Системный инженер интеллектуальных энергосетей; </a:t>
            </a:r>
          </a:p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Инженер роботизированных систем; </a:t>
            </a:r>
          </a:p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Инженер производства малой авиации</a:t>
            </a:r>
            <a:endParaRPr lang="ru-RU" sz="15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-138499"/>
            <a:ext cx="12192000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2671BF"/>
              </a:solidFill>
              <a:effectLst/>
              <a:latin typeface="Helvetica Neue"/>
              <a:cs typeface="Arial" pitchFamily="34" charset="0"/>
            </a:endParaRPr>
          </a:p>
        </p:txBody>
      </p:sp>
      <p:pic>
        <p:nvPicPr>
          <p:cNvPr id="1029" name="Picture 5" descr="https://vuzoteka.ru/files/images/13/ff/72/13ff72eb051d3428ba769f207a7029f3_logo7.jpeg">
            <a:hlinkClick r:id="rId2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864" y="2860240"/>
            <a:ext cx="352697" cy="35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i?id=a763534c8645e7d98927416f066236f8b6f2ed1d-8210080-images-thumbs&amp;n=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775852" y="-129787"/>
            <a:ext cx="1153552" cy="1153553"/>
          </a:xfrm>
          <a:prstGeom prst="rect">
            <a:avLst/>
          </a:prstGeom>
          <a:noFill/>
        </p:spPr>
      </p:pic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7239187" y="872198"/>
            <a:ext cx="4704284" cy="2278966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b="1" i="1" u="sng" dirty="0" smtClean="0">
                <a:solidFill>
                  <a:srgbClr val="0070C0"/>
                </a:solidFill>
              </a:rPr>
              <a:t>Для кого технологический профиль?</a:t>
            </a:r>
          </a:p>
          <a:p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• Для тех, кто предполагает изучение математики, информатики и физики на углублённом уровне. Данный профиль ориентирован на инженерную деятельность и </a:t>
            </a:r>
            <a:r>
              <a:rPr lang="ru-RU" sz="1400" b="1" dirty="0" err="1" smtClean="0">
                <a:solidFill>
                  <a:schemeClr val="accent6">
                    <a:lumMod val="50000"/>
                  </a:schemeClr>
                </a:solidFill>
              </a:rPr>
              <a:t>предпрофессиональную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 подготовку школьников в сфере информационных технологий; </a:t>
            </a:r>
          </a:p>
          <a:p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</a:rPr>
              <a:t>• Для тех, кто в будущем планирует работать по инженерной специальности и развиваться сфере цифровых технологий.</a:t>
            </a:r>
            <a:endParaRPr lang="ru-RU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30" name="AutoShape 6" descr="http://ver-uover.edu.tomsk.ru/wp-content/uploads/2021/08/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8" descr="https://avatars.mds.yandex.net/i?id=943d4ee54ac6dee808842983259b9d5aa16b10f7-8186163-images-thumbs&amp;n=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7454" y="5159854"/>
            <a:ext cx="3123026" cy="1698146"/>
          </a:xfrm>
          <a:prstGeom prst="rect">
            <a:avLst/>
          </a:prstGeom>
          <a:noFill/>
        </p:spPr>
      </p:pic>
      <p:pic>
        <p:nvPicPr>
          <p:cNvPr id="1034" name="Picture 10" descr="https://avatars.mds.yandex.net/i?id=fe1353fc3fc1dd48735196793c7fd021bb3f19a7-7731990-images-thumbs&amp;n=1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8929" y="2574754"/>
            <a:ext cx="1574751" cy="862832"/>
          </a:xfrm>
          <a:prstGeom prst="rect">
            <a:avLst/>
          </a:prstGeom>
          <a:noFill/>
        </p:spPr>
      </p:pic>
      <p:sp>
        <p:nvSpPr>
          <p:cNvPr id="9" name="AutoShape 6" descr="Картинки по запросу эмблема кубанский государственный университе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3" name="AutoShape 9" descr="Картинки по запросу эмблема кубанский государственный технологический университе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8099" y="3231905"/>
            <a:ext cx="361217" cy="361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7220" y="3879019"/>
            <a:ext cx="404300" cy="370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47297" y="4357321"/>
            <a:ext cx="432523" cy="29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6159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4592</TotalTime>
  <Words>183</Words>
  <Application>Microsoft Office PowerPoint</Application>
  <PresentationFormat>Произвольный</PresentationFormat>
  <Paragraphs>42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Технологический профиль  информационно-технологической направленности  МБОУ СОШ №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РПШ Краснодарского края</dc:title>
  <dc:creator>Елена Купина</dc:creator>
  <cp:lastModifiedBy>Учитель</cp:lastModifiedBy>
  <cp:revision>416</cp:revision>
  <cp:lastPrinted>2023-01-23T13:04:38Z</cp:lastPrinted>
  <dcterms:created xsi:type="dcterms:W3CDTF">2021-04-05T14:09:53Z</dcterms:created>
  <dcterms:modified xsi:type="dcterms:W3CDTF">2023-02-16T07:39:58Z</dcterms:modified>
</cp:coreProperties>
</file>