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26" r:id="rId2"/>
    <p:sldId id="325" r:id="rId3"/>
    <p:sldId id="318" r:id="rId4"/>
    <p:sldId id="320" r:id="rId5"/>
    <p:sldId id="322" r:id="rId6"/>
    <p:sldId id="323" r:id="rId7"/>
    <p:sldId id="321" r:id="rId8"/>
    <p:sldId id="324" r:id="rId9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9999"/>
    <a:srgbClr val="CCECFF"/>
    <a:srgbClr val="CCFFCC"/>
    <a:srgbClr val="FFFF99"/>
    <a:srgbClr val="99FF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326" autoAdjust="0"/>
  </p:normalViewPr>
  <p:slideViewPr>
    <p:cSldViewPr snapToGrid="0">
      <p:cViewPr varScale="1">
        <p:scale>
          <a:sx n="82" d="100"/>
          <a:sy n="82" d="100"/>
        </p:scale>
        <p:origin x="67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48C7C-8DBA-4115-9D0E-EFCE7AA89E52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D044-08E3-40ED-9669-C481063872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73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583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3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54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54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6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45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42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12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268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34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3C8A5-5727-4316-82D9-2BB9CCA7AC36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92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vuzoteka.ru/%D0%B2%D1%83%D0%B7%D1%8B/%D0%9A%D1%83%D0%B1%D0%93%D0%90%D0%A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vuzoteka.ru/%D0%B2%D1%83%D0%B7%D1%8B/%D0%9A%D1%83%D0%B1%D0%93%D0%90%D0%A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профильного обучения в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2023-2024 учебном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при реализации программы СОО в МБОУ СОШ №11 ст.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Нижнебаканской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37918" y="4506686"/>
            <a:ext cx="3530081" cy="751113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Степаньян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Я.В., </a:t>
            </a:r>
          </a:p>
          <a:p>
            <a:pPr algn="l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заместитель директора по УВР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0343" y="895739"/>
            <a:ext cx="9557657" cy="1539551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январе 2022-2023 учебного года администрацией МБОУ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№11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проведен опрос о дальнейшем обучении в 10 классе и примерных предметах в качестве ГИА -11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учащимися 9-х классов. В опросе приняли участие 99 обучающихся. В результате были получены следующие данные: 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591126"/>
              </p:ext>
            </p:extLst>
          </p:nvPr>
        </p:nvGraphicFramePr>
        <p:xfrm>
          <a:off x="1110344" y="2164702"/>
          <a:ext cx="9557655" cy="705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1531">
                  <a:extLst>
                    <a:ext uri="{9D8B030D-6E8A-4147-A177-3AD203B41FA5}">
                      <a16:colId xmlns:a16="http://schemas.microsoft.com/office/drawing/2014/main" val="3245274756"/>
                    </a:ext>
                  </a:extLst>
                </a:gridCol>
                <a:gridCol w="1911531">
                  <a:extLst>
                    <a:ext uri="{9D8B030D-6E8A-4147-A177-3AD203B41FA5}">
                      <a16:colId xmlns:a16="http://schemas.microsoft.com/office/drawing/2014/main" val="2800473774"/>
                    </a:ext>
                  </a:extLst>
                </a:gridCol>
                <a:gridCol w="1911531">
                  <a:extLst>
                    <a:ext uri="{9D8B030D-6E8A-4147-A177-3AD203B41FA5}">
                      <a16:colId xmlns:a16="http://schemas.microsoft.com/office/drawing/2014/main" val="3747158921"/>
                    </a:ext>
                  </a:extLst>
                </a:gridCol>
                <a:gridCol w="1911531">
                  <a:extLst>
                    <a:ext uri="{9D8B030D-6E8A-4147-A177-3AD203B41FA5}">
                      <a16:colId xmlns:a16="http://schemas.microsoft.com/office/drawing/2014/main" val="541808430"/>
                    </a:ext>
                  </a:extLst>
                </a:gridCol>
                <a:gridCol w="1911531">
                  <a:extLst>
                    <a:ext uri="{9D8B030D-6E8A-4147-A177-3AD203B41FA5}">
                      <a16:colId xmlns:a16="http://schemas.microsoft.com/office/drawing/2014/main" val="1560087744"/>
                    </a:ext>
                  </a:extLst>
                </a:gridCol>
              </a:tblGrid>
              <a:tr h="165744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Класс </a:t>
                      </a:r>
                      <a:endParaRPr lang="ru-RU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9а</a:t>
                      </a:r>
                      <a:endParaRPr lang="ru-RU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9б</a:t>
                      </a:r>
                      <a:endParaRPr lang="ru-RU" sz="11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9в</a:t>
                      </a:r>
                      <a:endParaRPr lang="ru-RU" sz="11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9г</a:t>
                      </a:r>
                      <a:endParaRPr lang="ru-RU" sz="11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6957397"/>
                  </a:ext>
                </a:extLst>
              </a:tr>
              <a:tr h="48739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Количество уч-ся</a:t>
                      </a:r>
                      <a:endParaRPr lang="ru-RU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11 (27)</a:t>
                      </a:r>
                      <a:endParaRPr lang="ru-RU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10 (26)</a:t>
                      </a:r>
                      <a:endParaRPr lang="ru-RU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4 (22)</a:t>
                      </a:r>
                      <a:endParaRPr lang="ru-RU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5 (25)</a:t>
                      </a:r>
                      <a:endParaRPr lang="ru-RU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5092281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340742"/>
              </p:ext>
            </p:extLst>
          </p:nvPr>
        </p:nvGraphicFramePr>
        <p:xfrm>
          <a:off x="203354" y="3808383"/>
          <a:ext cx="11371634" cy="14056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4651">
                  <a:extLst>
                    <a:ext uri="{9D8B030D-6E8A-4147-A177-3AD203B41FA5}">
                      <a16:colId xmlns:a16="http://schemas.microsoft.com/office/drawing/2014/main" val="2130212928"/>
                    </a:ext>
                  </a:extLst>
                </a:gridCol>
                <a:gridCol w="1547993">
                  <a:extLst>
                    <a:ext uri="{9D8B030D-6E8A-4147-A177-3AD203B41FA5}">
                      <a16:colId xmlns:a16="http://schemas.microsoft.com/office/drawing/2014/main" val="3416882659"/>
                    </a:ext>
                  </a:extLst>
                </a:gridCol>
                <a:gridCol w="1294887">
                  <a:extLst>
                    <a:ext uri="{9D8B030D-6E8A-4147-A177-3AD203B41FA5}">
                      <a16:colId xmlns:a16="http://schemas.microsoft.com/office/drawing/2014/main" val="3286453022"/>
                    </a:ext>
                  </a:extLst>
                </a:gridCol>
                <a:gridCol w="1318309">
                  <a:extLst>
                    <a:ext uri="{9D8B030D-6E8A-4147-A177-3AD203B41FA5}">
                      <a16:colId xmlns:a16="http://schemas.microsoft.com/office/drawing/2014/main" val="4233565364"/>
                    </a:ext>
                  </a:extLst>
                </a:gridCol>
                <a:gridCol w="1394670">
                  <a:extLst>
                    <a:ext uri="{9D8B030D-6E8A-4147-A177-3AD203B41FA5}">
                      <a16:colId xmlns:a16="http://schemas.microsoft.com/office/drawing/2014/main" val="1634026726"/>
                    </a:ext>
                  </a:extLst>
                </a:gridCol>
                <a:gridCol w="1162648">
                  <a:extLst>
                    <a:ext uri="{9D8B030D-6E8A-4147-A177-3AD203B41FA5}">
                      <a16:colId xmlns:a16="http://schemas.microsoft.com/office/drawing/2014/main" val="4276990680"/>
                    </a:ext>
                  </a:extLst>
                </a:gridCol>
                <a:gridCol w="1068822">
                  <a:extLst>
                    <a:ext uri="{9D8B030D-6E8A-4147-A177-3AD203B41FA5}">
                      <a16:colId xmlns:a16="http://schemas.microsoft.com/office/drawing/2014/main" val="754279214"/>
                    </a:ext>
                  </a:extLst>
                </a:gridCol>
                <a:gridCol w="1189223">
                  <a:extLst>
                    <a:ext uri="{9D8B030D-6E8A-4147-A177-3AD203B41FA5}">
                      <a16:colId xmlns:a16="http://schemas.microsoft.com/office/drawing/2014/main" val="1412392296"/>
                    </a:ext>
                  </a:extLst>
                </a:gridCol>
                <a:gridCol w="1090431">
                  <a:extLst>
                    <a:ext uri="{9D8B030D-6E8A-4147-A177-3AD203B41FA5}">
                      <a16:colId xmlns:a16="http://schemas.microsoft.com/office/drawing/2014/main" val="2012747817"/>
                    </a:ext>
                  </a:extLst>
                </a:gridCol>
              </a:tblGrid>
              <a:tr h="51116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Предмет 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Биология 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Обществозн</a:t>
                      </a: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.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Информ</a:t>
                      </a: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. 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Химия 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История 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Физика 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Англ. яз.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Литература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4365482"/>
                  </a:ext>
                </a:extLst>
              </a:tr>
              <a:tr h="894482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Кол-во чел.</a:t>
                      </a:r>
                      <a:endParaRPr lang="ru-RU" sz="1400" b="1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13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10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7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6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14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8005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235412" y="3077725"/>
            <a:ext cx="97846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предполагаемое количество учащихся 10 класса в 2023-2024 учебном году составляет 30 человек.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 предметов в качестве ГИА-11 в 2023-2024 учебном году.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4128" y="4952493"/>
            <a:ext cx="1082688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Эти данные позволяют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нам говорить о выборе и организации технологического профиля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агротехнологической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направленности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при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реализации программы СОО в МБОУ СОШ №11 в 2023-2024 и 2024-2025 учебных годах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22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0831" y="138650"/>
            <a:ext cx="87927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200" dirty="0">
              <a:solidFill>
                <a:srgbClr val="002060"/>
              </a:solidFill>
            </a:endParaRPr>
          </a:p>
          <a:p>
            <a:pPr algn="ctr"/>
            <a:r>
              <a:rPr lang="ru-RU" sz="2200" b="1" dirty="0">
                <a:solidFill>
                  <a:srgbClr val="002060"/>
                </a:solidFill>
              </a:rPr>
              <a:t>Карта профессиональной ориентации обучающихся  МБОУ СОШ №11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469649" y="1685407"/>
            <a:ext cx="3609810" cy="18071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accent6">
                    <a:lumMod val="50000"/>
                  </a:schemeClr>
                </a:solidFill>
              </a:rPr>
              <a:t>Учебные  предметы, изучаемые на углубленном уровне 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Математика 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Биология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93367" y="3492535"/>
            <a:ext cx="5711482" cy="2190813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fontAlgn="ctr"/>
            <a:r>
              <a:rPr lang="ru-RU" b="1" i="1" dirty="0" err="1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КубГАУ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– Кубанский государственный аграрный университет имени И.Т. Трубилина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pPr fontAlgn="ctr"/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pPr fontAlgn="ctr"/>
            <a:r>
              <a:rPr lang="ru-RU" b="1" i="1" u="sng" dirty="0">
                <a:solidFill>
                  <a:schemeClr val="accent6">
                    <a:lumMod val="75000"/>
                  </a:schemeClr>
                </a:solidFill>
              </a:rPr>
              <a:t>Кубанский государственный университет Минздрава России</a:t>
            </a:r>
          </a:p>
          <a:p>
            <a:pPr font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30870" y="891597"/>
            <a:ext cx="9067191" cy="49041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Технологический профиль агротехнологической направленности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3218" y="1570011"/>
            <a:ext cx="3469134" cy="192252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accent6">
                    <a:lumMod val="50000"/>
                  </a:schemeClr>
                </a:solidFill>
              </a:rPr>
              <a:t>Предметы, необходимые для сдачи ОГЭ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Русский язык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Математика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Биология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F1A126-F0D1-4DE3-9E9D-BB004B954D0C}"/>
              </a:ext>
            </a:extLst>
          </p:cNvPr>
          <p:cNvSpPr/>
          <p:nvPr/>
        </p:nvSpPr>
        <p:spPr>
          <a:xfrm>
            <a:off x="3981157" y="1685408"/>
            <a:ext cx="37666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002060"/>
                </a:solidFill>
              </a:rPr>
              <a:t>Куда поступить?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4ABCA8D-20AA-48CF-A694-3EEEEAFA6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18" y="3807198"/>
            <a:ext cx="2869544" cy="192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3E8F378-4D11-4C13-BDB6-856F50438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038" y="4389590"/>
            <a:ext cx="2697783" cy="180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955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C6C4FC72-0B5F-446C-A4AD-753CB9A779E4}"/>
              </a:ext>
            </a:extLst>
          </p:cNvPr>
          <p:cNvSpPr/>
          <p:nvPr/>
        </p:nvSpPr>
        <p:spPr>
          <a:xfrm>
            <a:off x="642022" y="1505243"/>
            <a:ext cx="2977013" cy="5112170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u="sng" dirty="0">
                <a:solidFill>
                  <a:schemeClr val="accent6">
                    <a:lumMod val="50000"/>
                  </a:schemeClr>
                </a:solidFill>
              </a:rPr>
              <a:t>Будущая профессия</a:t>
            </a:r>
          </a:p>
          <a:p>
            <a:r>
              <a:rPr lang="ru-RU" sz="1400" b="1" dirty="0" err="1">
                <a:solidFill>
                  <a:schemeClr val="accent6">
                    <a:lumMod val="50000"/>
                  </a:schemeClr>
                </a:solidFill>
              </a:rPr>
              <a:t>Агроинженерия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Агрономия</a:t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Агрохимия и </a:t>
            </a:r>
            <a:r>
              <a:rPr lang="ru-RU" sz="1400" b="1" dirty="0" err="1">
                <a:solidFill>
                  <a:schemeClr val="accent6">
                    <a:lumMod val="50000"/>
                  </a:schemeClr>
                </a:solidFill>
              </a:rPr>
              <a:t>агропочвоведение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Ветеринария</a:t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Ветеринарно-санитарная экспертиза</a:t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Водные биоресурсы и </a:t>
            </a:r>
            <a:r>
              <a:rPr lang="ru-RU" sz="1400" b="1" dirty="0" err="1">
                <a:solidFill>
                  <a:schemeClr val="accent6">
                    <a:lumMod val="50000"/>
                  </a:schemeClr>
                </a:solidFill>
              </a:rPr>
              <a:t>аквакультура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Зоотехния</a:t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Ландшафтная архитектура</a:t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Лесное дело</a:t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Промышленное рыболовство</a:t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Садоводство</a:t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Технология лесозаготовительных и деревоперерабатывающих производств</a:t>
            </a:r>
            <a:b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Технология производства и переработки сельскохозяйственной продукции</a:t>
            </a:r>
          </a:p>
        </p:txBody>
      </p:sp>
      <p:sp>
        <p:nvSpPr>
          <p:cNvPr id="5" name="Прямоугольник с двумя скругленными противолежащими углами 12">
            <a:extLst>
              <a:ext uri="{FF2B5EF4-FFF2-40B4-BE49-F238E27FC236}">
                <a16:creationId xmlns:a16="http://schemas.microsoft.com/office/drawing/2014/main" id="{98C696BC-074B-48AB-AFF2-06C52B5B1218}"/>
              </a:ext>
            </a:extLst>
          </p:cNvPr>
          <p:cNvSpPr/>
          <p:nvPr/>
        </p:nvSpPr>
        <p:spPr>
          <a:xfrm>
            <a:off x="4262511" y="1373037"/>
            <a:ext cx="3981157" cy="2565917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>
                <a:solidFill>
                  <a:schemeClr val="accent6">
                    <a:lumMod val="50000"/>
                  </a:schemeClr>
                </a:solidFill>
              </a:rPr>
              <a:t>Где работать?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-Сельскохозяйственная промышленность (рыбоводство, растениеводство, животноводство);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-компании по озеленению (ландшафтный дизайнер)</a:t>
            </a:r>
          </a:p>
        </p:txBody>
      </p:sp>
      <p:sp>
        <p:nvSpPr>
          <p:cNvPr id="6" name="Прямоугольник с двумя скругленными противолежащими углами 11">
            <a:extLst>
              <a:ext uri="{FF2B5EF4-FFF2-40B4-BE49-F238E27FC236}">
                <a16:creationId xmlns:a16="http://schemas.microsoft.com/office/drawing/2014/main" id="{B1593AA7-01EA-497C-9C31-224CE2E20F8C}"/>
              </a:ext>
            </a:extLst>
          </p:cNvPr>
          <p:cNvSpPr/>
          <p:nvPr/>
        </p:nvSpPr>
        <p:spPr>
          <a:xfrm>
            <a:off x="7666892" y="3938954"/>
            <a:ext cx="4276579" cy="2678459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 err="1">
                <a:solidFill>
                  <a:schemeClr val="accent6">
                    <a:lumMod val="50000"/>
                  </a:schemeClr>
                </a:solidFill>
              </a:rPr>
              <a:t>Восстребованность</a:t>
            </a:r>
            <a:r>
              <a:rPr lang="ru-RU" sz="1600" b="1" i="1" u="sng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b="1" i="1" u="sng" dirty="0" err="1">
                <a:solidFill>
                  <a:schemeClr val="accent6">
                    <a:lumMod val="50000"/>
                  </a:schemeClr>
                </a:solidFill>
              </a:rPr>
              <a:t>профессиии</a:t>
            </a:r>
            <a:endParaRPr lang="ru-RU" sz="1600" b="1" i="1" u="sng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600" b="1" dirty="0" err="1">
                <a:solidFill>
                  <a:schemeClr val="accent6">
                    <a:lumMod val="50000"/>
                  </a:schemeClr>
                </a:solidFill>
              </a:rPr>
              <a:t>Агрокибернетик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 или </a:t>
            </a:r>
            <a:r>
              <a:rPr lang="ru-RU" sz="1600" b="1" dirty="0" err="1">
                <a:solidFill>
                  <a:schemeClr val="accent6">
                    <a:lumMod val="50000"/>
                  </a:schemeClr>
                </a:solidFill>
              </a:rPr>
              <a:t>агроинформатик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Агроном-генетик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Инженер по 3D-печати продуктов питания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Оператор автоматизированной сельхозтехники</a:t>
            </a:r>
          </a:p>
          <a:p>
            <a:r>
              <a:rPr lang="ru-RU" sz="1600" b="1" dirty="0" err="1">
                <a:solidFill>
                  <a:schemeClr val="accent6">
                    <a:lumMod val="50000"/>
                  </a:schemeClr>
                </a:solidFill>
              </a:rPr>
              <a:t>Био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-хакер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Сельскохозяйственный эколог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Сити-фермер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Архитектор ландшафтов</a:t>
            </a:r>
          </a:p>
        </p:txBody>
      </p:sp>
      <p:sp>
        <p:nvSpPr>
          <p:cNvPr id="7" name="Скругленный прямоугольник 7">
            <a:extLst>
              <a:ext uri="{FF2B5EF4-FFF2-40B4-BE49-F238E27FC236}">
                <a16:creationId xmlns:a16="http://schemas.microsoft.com/office/drawing/2014/main" id="{C81539A7-ABFF-4F33-8ADC-B529BF9B5345}"/>
              </a:ext>
            </a:extLst>
          </p:cNvPr>
          <p:cNvSpPr/>
          <p:nvPr/>
        </p:nvSpPr>
        <p:spPr>
          <a:xfrm>
            <a:off x="1420837" y="240587"/>
            <a:ext cx="9791114" cy="842625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 algn="ctr" fontAlgn="ctr"/>
            <a:r>
              <a:rPr lang="ru-RU" sz="2000" b="1" i="1" dirty="0" err="1">
                <a:solidFill>
                  <a:schemeClr val="accent6">
                    <a:lumMod val="5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КубГАУ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– Кубанский государственный аграрный университет имени И.Т. Трубилина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 fontAlgn="ctr"/>
            <a:endParaRPr lang="ru-RU" sz="2000" b="1" i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B8E1807-4E32-42D3-ABE1-FE60B2A00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041" y="1505243"/>
            <a:ext cx="3507430" cy="190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D53E9A89-F344-461B-9BD4-00A0E237D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105" y="4419365"/>
            <a:ext cx="3564366" cy="213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518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1071" t="15619" r="14549" b="16981"/>
          <a:stretch/>
        </p:blipFill>
        <p:spPr bwMode="auto">
          <a:xfrm>
            <a:off x="606490" y="205273"/>
            <a:ext cx="11028783" cy="60555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8262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1581" t="24868" r="14466" b="8272"/>
          <a:stretch/>
        </p:blipFill>
        <p:spPr bwMode="auto">
          <a:xfrm>
            <a:off x="849087" y="569167"/>
            <a:ext cx="10786186" cy="56730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19727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противолежащие углы 3">
            <a:extLst>
              <a:ext uri="{FF2B5EF4-FFF2-40B4-BE49-F238E27FC236}">
                <a16:creationId xmlns:a16="http://schemas.microsoft.com/office/drawing/2014/main" id="{0B6DE57A-1FDC-4F0F-B101-EA9484D52D2D}"/>
              </a:ext>
            </a:extLst>
          </p:cNvPr>
          <p:cNvSpPr/>
          <p:nvPr/>
        </p:nvSpPr>
        <p:spPr>
          <a:xfrm>
            <a:off x="717452" y="1294228"/>
            <a:ext cx="2912013" cy="2546252"/>
          </a:xfrm>
          <a:prstGeom prst="round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</a:rPr>
              <a:t>Будущая профессия: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Лечебное дело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Педиатрия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Стоматология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Фармация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Медико-профилактическое дело</a:t>
            </a:r>
          </a:p>
        </p:txBody>
      </p:sp>
      <p:sp>
        <p:nvSpPr>
          <p:cNvPr id="6" name="Скругленный прямоугольник 7">
            <a:extLst>
              <a:ext uri="{FF2B5EF4-FFF2-40B4-BE49-F238E27FC236}">
                <a16:creationId xmlns:a16="http://schemas.microsoft.com/office/drawing/2014/main" id="{86437C29-9E61-471C-A5F4-03CFA02EE16D}"/>
              </a:ext>
            </a:extLst>
          </p:cNvPr>
          <p:cNvSpPr/>
          <p:nvPr/>
        </p:nvSpPr>
        <p:spPr>
          <a:xfrm>
            <a:off x="1533378" y="295423"/>
            <a:ext cx="9551963" cy="815926"/>
          </a:xfrm>
          <a:prstGeom prst="roundRect">
            <a:avLst>
              <a:gd name="adj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ctr"/>
            <a:endParaRPr lang="ru-RU" b="1" i="1" dirty="0">
              <a:solidFill>
                <a:schemeClr val="accent6"/>
              </a:solidFill>
            </a:endParaRPr>
          </a:p>
          <a:p>
            <a:pPr algn="ctr" fontAlgn="ctr"/>
            <a:r>
              <a:rPr lang="ru-RU" sz="2400" b="1" i="1" u="sng" dirty="0">
                <a:solidFill>
                  <a:schemeClr val="accent6">
                    <a:lumMod val="50000"/>
                  </a:schemeClr>
                </a:solidFill>
              </a:rPr>
              <a:t>Кубанский государственный университет Минздрава России</a:t>
            </a:r>
          </a:p>
          <a:p>
            <a:pPr fontAlgn="ctr"/>
            <a:endParaRPr lang="ru-RU" dirty="0"/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12">
            <a:extLst>
              <a:ext uri="{FF2B5EF4-FFF2-40B4-BE49-F238E27FC236}">
                <a16:creationId xmlns:a16="http://schemas.microsoft.com/office/drawing/2014/main" id="{22BCB77A-33F2-4BE5-AC38-5AA61BE0EBF5}"/>
              </a:ext>
            </a:extLst>
          </p:cNvPr>
          <p:cNvSpPr/>
          <p:nvPr/>
        </p:nvSpPr>
        <p:spPr>
          <a:xfrm>
            <a:off x="5711484" y="1162021"/>
            <a:ext cx="5050302" cy="2776934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</a:rPr>
              <a:t>Где работать?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Медицинские учреждения(больницы, поликлиники, санатории, диспансеры)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Учебные заведения (школы, детские сады)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Социальные учреждения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Предприятия промышленности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МЧС, службы спасения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Военные организации</a:t>
            </a:r>
          </a:p>
        </p:txBody>
      </p:sp>
      <p:sp>
        <p:nvSpPr>
          <p:cNvPr id="8" name="Прямоугольник с двумя скругленными противолежащими углами 11">
            <a:extLst>
              <a:ext uri="{FF2B5EF4-FFF2-40B4-BE49-F238E27FC236}">
                <a16:creationId xmlns:a16="http://schemas.microsoft.com/office/drawing/2014/main" id="{32F89CEC-C034-4B0E-A2B0-7A9820DE2300}"/>
              </a:ext>
            </a:extLst>
          </p:cNvPr>
          <p:cNvSpPr/>
          <p:nvPr/>
        </p:nvSpPr>
        <p:spPr>
          <a:xfrm>
            <a:off x="2419643" y="4051495"/>
            <a:ext cx="4276579" cy="2678459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u="sng" dirty="0" err="1">
                <a:solidFill>
                  <a:schemeClr val="accent6">
                    <a:lumMod val="50000"/>
                  </a:schemeClr>
                </a:solidFill>
              </a:rPr>
              <a:t>Восстребованность</a:t>
            </a: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i="1" u="sng" dirty="0" err="1">
                <a:solidFill>
                  <a:schemeClr val="accent6">
                    <a:lumMod val="50000"/>
                  </a:schemeClr>
                </a:solidFill>
              </a:rPr>
              <a:t>профессиии</a:t>
            </a:r>
            <a:endParaRPr lang="ru-RU" b="1" i="1" u="sng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Педиатр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Стоматолог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Врач общей практики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Фармацевт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Медицинский советник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Хирург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Врач-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</a:rPr>
              <a:t>репродуктолог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и др.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3B24EF7-E5F5-418A-BB67-99F1B7A21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331" y="4135900"/>
            <a:ext cx="3640016" cy="2426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D6E4DDF2-F4ED-4AE0-B582-DCD5594C9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01" y="4304713"/>
            <a:ext cx="1695157" cy="169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A691771A-2B79-436E-B0D8-80074FF14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754945"/>
            <a:ext cx="1652954" cy="165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268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9722" t="17326" r="23982" b="8153"/>
          <a:stretch/>
        </p:blipFill>
        <p:spPr bwMode="auto">
          <a:xfrm>
            <a:off x="942392" y="242595"/>
            <a:ext cx="10459617" cy="62328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68042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4616</TotalTime>
  <Words>337</Words>
  <Application>Microsoft Office PowerPoint</Application>
  <PresentationFormat>Широкоэкранный</PresentationFormat>
  <Paragraphs>89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Выбор профильного обучения в 2023-2024 учебном году при реализации программы СОО в МБОУ СОШ №11 ст. Нижнебаканской.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РПШ Краснодарского края</dc:title>
  <dc:creator>Елена Купина</dc:creator>
  <cp:lastModifiedBy>Завуч</cp:lastModifiedBy>
  <cp:revision>414</cp:revision>
  <cp:lastPrinted>2023-01-23T13:04:38Z</cp:lastPrinted>
  <dcterms:created xsi:type="dcterms:W3CDTF">2021-04-05T14:09:53Z</dcterms:created>
  <dcterms:modified xsi:type="dcterms:W3CDTF">2023-01-31T07:12:55Z</dcterms:modified>
</cp:coreProperties>
</file>