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4" r:id="rId1"/>
  </p:sldMasterIdLst>
  <p:notesMasterIdLst>
    <p:notesMasterId r:id="rId3"/>
  </p:notesMasterIdLst>
  <p:handoutMasterIdLst>
    <p:handoutMasterId r:id="rId4"/>
  </p:handoutMasterIdLst>
  <p:sldIdLst>
    <p:sldId id="42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E6D2D8"/>
    <a:srgbClr val="C89EAB"/>
    <a:srgbClr val="ECE5E0"/>
    <a:srgbClr val="E9CDDA"/>
    <a:srgbClr val="E0D5CE"/>
    <a:srgbClr val="FFFFFF"/>
    <a:srgbClr val="E600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3896" autoAdjust="0"/>
  </p:normalViewPr>
  <p:slideViewPr>
    <p:cSldViewPr>
      <p:cViewPr>
        <p:scale>
          <a:sx n="93" d="100"/>
          <a:sy n="93" d="100"/>
        </p:scale>
        <p:origin x="-88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040203-DC6E-4975-BB83-511730607E4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89658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E97A932-E038-424D-AE3B-153972CFBB0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92880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A13DFF3-7E7A-4B1C-81D4-2BC632C0F61C}" type="slidenum">
              <a:rPr lang="ru-RU" sz="1200">
                <a:latin typeface="+mn-lt"/>
              </a:rPr>
              <a:pPr algn="r">
                <a:defRPr/>
              </a:pPr>
              <a:t>1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businessblog.winweb.com/wp-content/uploads/2010/06/BK.jpg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eg"/><Relationship Id="rId5" Type="http://schemas.openxmlformats.org/officeDocument/2006/relationships/hyperlink" Target="http://logos-plus.narod.ru/docs1.jpg" TargetMode="Externa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-main-pic" descr="Картинка 70 из 7907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9291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7" descr="http://www.mamazone.pl/media/62521/d%C5%82ugi.jpg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936"/>
          <a:stretch>
            <a:fillRect/>
          </a:stretch>
        </p:blipFill>
        <p:spPr bwMode="auto">
          <a:xfrm>
            <a:off x="4286250" y="785813"/>
            <a:ext cx="30003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5" descr="Картинка 42 из 102153">
            <a:hlinkClick r:id="rId5"/>
          </p:cNvPr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25" y="3143250"/>
            <a:ext cx="2286000" cy="339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6"/>
          <p:cNvGrpSpPr>
            <a:grpSpLocks/>
          </p:cNvGrpSpPr>
          <p:nvPr userDrawn="1"/>
        </p:nvGrpSpPr>
        <p:grpSpPr bwMode="auto">
          <a:xfrm>
            <a:off x="7215188" y="142875"/>
            <a:ext cx="1714500" cy="714375"/>
            <a:chOff x="2712" y="3678"/>
            <a:chExt cx="683" cy="278"/>
          </a:xfrm>
        </p:grpSpPr>
        <p:sp>
          <p:nvSpPr>
            <p:cNvPr id="8" name="Text Box 14"/>
            <p:cNvSpPr txBox="1">
              <a:spLocks noChangeArrowheads="1"/>
            </p:cNvSpPr>
            <p:nvPr/>
          </p:nvSpPr>
          <p:spPr bwMode="gray">
            <a:xfrm>
              <a:off x="2712" y="3789"/>
              <a:ext cx="683" cy="1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+mn-cs"/>
                </a:rPr>
                <a:t>Аттестация</a:t>
              </a:r>
              <a:endParaRPr lang="en-US" sz="2000" b="1" dirty="0">
                <a:solidFill>
                  <a:schemeClr val="tx2"/>
                </a:solidFill>
                <a:cs typeface="+mn-cs"/>
              </a:endParaRPr>
            </a:p>
          </p:txBody>
        </p:sp>
        <p:sp>
          <p:nvSpPr>
            <p:cNvPr id="9" name="AutoShape 15"/>
            <p:cNvSpPr>
              <a:spLocks noChangeArrowheads="1"/>
            </p:cNvSpPr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0" name="Rectangle 20"/>
          <p:cNvSpPr>
            <a:spLocks noChangeArrowheads="1"/>
          </p:cNvSpPr>
          <p:nvPr userDrawn="1"/>
        </p:nvSpPr>
        <p:spPr bwMode="gray">
          <a:xfrm>
            <a:off x="214313" y="3714750"/>
            <a:ext cx="3929062" cy="1214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832C1-959F-4159-8CC0-95EB1E215415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62F72-E941-4AB9-B5FA-B6031F7572D4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608D0-8786-4897-A39C-106E9965E583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3"/>
          <p:cNvSpPr txBox="1">
            <a:spLocks noChangeArrowheads="1"/>
          </p:cNvSpPr>
          <p:nvPr userDrawn="1"/>
        </p:nvSpPr>
        <p:spPr bwMode="black">
          <a:xfrm>
            <a:off x="214313" y="142875"/>
            <a:ext cx="86439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400" b="1" i="1" smtClean="0">
                <a:solidFill>
                  <a:srgbClr val="602A43"/>
                </a:solidFill>
                <a:cs typeface="Arial" panose="020B0604020202020204" pitchFamily="34" charset="0"/>
              </a:rPr>
              <a:t>Министерство образования Московской области</a:t>
            </a:r>
          </a:p>
          <a:p>
            <a:pPr algn="ctr" eaLnBrk="1" hangingPunct="1">
              <a:defRPr/>
            </a:pPr>
            <a:r>
              <a:rPr lang="ru-RU" altLang="ru-RU" sz="2400" b="1" i="1" smtClean="0">
                <a:solidFill>
                  <a:srgbClr val="8F4064"/>
                </a:solidFill>
                <a:cs typeface="Arial" panose="020B0604020202020204" pitchFamily="34" charset="0"/>
              </a:rPr>
              <a:t>ГОУ Педагогическая академия</a:t>
            </a:r>
            <a:endParaRPr lang="en-US" altLang="ru-RU" sz="2400" b="1" i="1" smtClean="0">
              <a:solidFill>
                <a:srgbClr val="8F4064"/>
              </a:solidFill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04422-95EA-49D6-BE3C-17FF5B12FB82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24695-5C2E-47D0-9B8F-294FCE3B321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FE20F-220A-4D1E-8E70-4C859292CDA6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92C35-0F33-4B62-829E-17F141800C4D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D91A5-4A9C-460D-B3F7-1810B792A555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3C676-4C05-4ED4-9306-196134C35606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D4FED-52F7-4841-AB54-61A6ABAC6A30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3C87F-0934-4CEE-A2FF-3AB3D8E90404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E2D18-6D84-4241-8917-057BC932EFD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2F2F2"/>
            </a:gs>
            <a:gs pos="74001">
              <a:srgbClr val="D0CBCB"/>
            </a:gs>
            <a:gs pos="83000">
              <a:srgbClr val="D0CBCB"/>
            </a:gs>
            <a:gs pos="100000">
              <a:srgbClr val="DFDDD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F036A448-5612-4904-AE12-74805C16FEDB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  <p:sldLayoutId id="2147484237" r:id="rId12"/>
  </p:sldLayoutIdLst>
  <p:transition spd="med">
    <p:pull dir="r"/>
  </p:transition>
  <p:timing>
    <p:tnLst>
      <p:par>
        <p:cTn id="1" dur="indefinite" restart="never" nodeType="tmRoot"/>
      </p:par>
    </p:tnLst>
  </p:timing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2845" y="15875"/>
            <a:ext cx="9036080" cy="769919"/>
          </a:xfrm>
        </p:spPr>
        <p:txBody>
          <a:bodyPr/>
          <a:lstStyle/>
          <a:p>
            <a:pPr eaLnBrk="1" hangingPunct="1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Нормативно-правовая и методическая основа деятельности служб медиации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79388" y="836613"/>
            <a:ext cx="8856662" cy="6192837"/>
          </a:xfrm>
        </p:spPr>
        <p:txBody>
          <a:bodyPr rtlCol="0">
            <a:noAutofit/>
          </a:bodyPr>
          <a:lstStyle/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Конвенция о правах ребенка (принята резолюцией 44/25 Генеральной Ассамблеи ООН от 20 ноября 1989 года)</a:t>
            </a:r>
          </a:p>
          <a:p>
            <a:pPr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Конвенции о защите прав детей и сотрудничестве, заключенные в г. Гааге, 1980, 1996, 2007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Конституция Российской Федерации (принята всенародным голосованием 12.12.1993)</a:t>
            </a:r>
          </a:p>
          <a:p>
            <a:pPr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Гражданский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Российской Федерации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Семейный кодекс Российской Федерации от 29.12.1995 № 223-ФЗ (ред. от 25.11.2013, с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изм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от 31.01.2014)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Федеральный закон от 24.06.1999 №120 – ФЗ (ред. от 02.04.2014,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изм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от 04.06.2014)  «Об основах системы профилактики безнадзорности и правонарушений несовершеннолетних». 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Федеральный закон от 24.07.1998 № 124-ФЗ (ред. от 02.12.2013) "Об основных гарантиях прав ребенка в Российской Федерации".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ФЗ «Об альтернативной процедуре урегулирования спора с участием посредника (процедуре медиации) (№193-ФЗ от 27 июля 2010 года).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«Специалист в области медиации (медиатор)», утвержден приказом Министерства труда и социальной защиты РФ 15.12.2014 г. №1041н.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Национальная стратегия действий в интересах детей (распоряжение Правительства РФ 15.10.2012 г. №1916-р)</a:t>
            </a:r>
          </a:p>
          <a:p>
            <a:pPr lvl="0"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Письмо Министерства образования и науки РФ от 18.11.2013 № ВК-844/07 «О направлении методических рекомендаций по организации служб школьной медиации».</a:t>
            </a:r>
          </a:p>
          <a:p>
            <a:pPr lvl="0">
              <a:buNone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Распоряжение Правительства РФ от 30 июня 2014 года № 1430-р «О концепции развития до 2017 года сети служб медиации в целях реализации восстановительного правосудия в отношении детей».  </a:t>
            </a:r>
          </a:p>
          <a:p>
            <a:pPr lvl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Методические рекомендации ФБГУ «Федеральный институт медиации»: «по созданию и развитию  СШМ в образовательных организациях», «по интеграции метода Школьной медиации в образовательные учреждения», «по проведению медиации между жертвой и правонарушителем  с целью реализации восстановительного подхода и восстановительного правосудия, создания основ для единообразной интеграции восстановительной практики»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92790598"/>
      </p:ext>
    </p:extLst>
  </p:cSld>
  <p:clrMapOvr>
    <a:masterClrMapping/>
  </p:clrMapOvr>
  <p:transition spd="med">
    <p:pull dir="r"/>
  </p:transition>
</p:sld>
</file>

<file path=ppt/theme/theme1.xml><?xml version="1.0" encoding="utf-8"?>
<a:theme xmlns:a="http://schemas.openxmlformats.org/drawingml/2006/main" name="Тема Office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3023</TotalTime>
  <Words>290</Words>
  <Application>Microsoft Office PowerPoint</Application>
  <PresentationFormat>Экран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Нормативно-правовая и методическая основа деятельности служб медиации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Неля</dc:creator>
  <cp:lastModifiedBy>Пользователь</cp:lastModifiedBy>
  <cp:revision>308</cp:revision>
  <dcterms:created xsi:type="dcterms:W3CDTF">2011-12-14T07:36:55Z</dcterms:created>
  <dcterms:modified xsi:type="dcterms:W3CDTF">2021-10-02T15:35:56Z</dcterms:modified>
</cp:coreProperties>
</file>