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14" r:id="rId1"/>
  </p:sldMasterIdLst>
  <p:notesMasterIdLst>
    <p:notesMasterId r:id="rId3"/>
  </p:notesMasterIdLst>
  <p:handoutMasterIdLst>
    <p:handoutMasterId r:id="rId4"/>
  </p:handoutMasterIdLst>
  <p:sldIdLst>
    <p:sldId id="420" r:id="rId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E0000"/>
    <a:srgbClr val="E6D2D8"/>
    <a:srgbClr val="C89EAB"/>
    <a:srgbClr val="ECE5E0"/>
    <a:srgbClr val="E9CDDA"/>
    <a:srgbClr val="E0D5CE"/>
    <a:srgbClr val="FFFFFF"/>
    <a:srgbClr val="E6002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2DE63D5-997A-4646-A377-4702673A728D}" styleName="Светлый стиль 2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27" autoAdjust="0"/>
    <p:restoredTop sz="93896" autoAdjust="0"/>
  </p:normalViewPr>
  <p:slideViewPr>
    <p:cSldViewPr>
      <p:cViewPr>
        <p:scale>
          <a:sx n="93" d="100"/>
          <a:sy n="93" d="100"/>
        </p:scale>
        <p:origin x="-882" y="-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1E040203-DC6E-4975-BB83-511730607E40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5896585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6E97A932-E038-424D-AE3B-153972CFBB0B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2592880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2771" name="Номер слайда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BA13DFF3-7E7A-4B1C-81D4-2BC632C0F61C}" type="slidenum">
              <a:rPr lang="ru-RU" sz="1200">
                <a:latin typeface="+mn-lt"/>
              </a:rPr>
              <a:pPr algn="r">
                <a:defRPr/>
              </a:pPr>
              <a:t>1</a:t>
            </a:fld>
            <a:endParaRPr lang="ru-RU" sz="1200">
              <a:latin typeface="+mn-lt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businessblog.winweb.com/wp-content/uploads/2010/06/BK.jpg" TargetMode="External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3.jpeg"/><Relationship Id="rId5" Type="http://schemas.openxmlformats.org/officeDocument/2006/relationships/hyperlink" Target="http://logos-plus.narod.ru/docs1.jpg" TargetMode="External"/><Relationship Id="rId4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-main-pic" descr="Картинка 70 из 7907">
            <a:hlinkClick r:id="rId2"/>
          </p:cNvPr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4929188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7" descr="http://www.mamazone.pl/media/62521/d%C5%82ugi.jpg"/>
          <p:cNvPicPr>
            <a:picLocks noChangeAspect="1" noChangeArrowheads="1"/>
          </p:cNvPicPr>
          <p:nvPr userDrawn="1"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b="7936"/>
          <a:stretch>
            <a:fillRect/>
          </a:stretch>
        </p:blipFill>
        <p:spPr bwMode="auto">
          <a:xfrm>
            <a:off x="4286250" y="785813"/>
            <a:ext cx="3000375" cy="414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5" descr="Картинка 42 из 102153">
            <a:hlinkClick r:id="rId5"/>
          </p:cNvPr>
          <p:cNvPicPr>
            <a:picLocks noChangeAspect="1" noChangeArrowheads="1"/>
          </p:cNvPicPr>
          <p:nvPr userDrawn="1"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715125" y="3143250"/>
            <a:ext cx="2286000" cy="339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7" name="Group 16"/>
          <p:cNvGrpSpPr>
            <a:grpSpLocks/>
          </p:cNvGrpSpPr>
          <p:nvPr userDrawn="1"/>
        </p:nvGrpSpPr>
        <p:grpSpPr bwMode="auto">
          <a:xfrm>
            <a:off x="7215188" y="142875"/>
            <a:ext cx="1714500" cy="714375"/>
            <a:chOff x="2712" y="3678"/>
            <a:chExt cx="683" cy="278"/>
          </a:xfrm>
        </p:grpSpPr>
        <p:sp>
          <p:nvSpPr>
            <p:cNvPr id="8" name="Text Box 14"/>
            <p:cNvSpPr txBox="1">
              <a:spLocks noChangeArrowheads="1"/>
            </p:cNvSpPr>
            <p:nvPr/>
          </p:nvSpPr>
          <p:spPr bwMode="gray">
            <a:xfrm>
              <a:off x="2712" y="3789"/>
              <a:ext cx="683" cy="1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defRPr/>
              </a:pPr>
              <a:r>
                <a:rPr lang="ru-RU" sz="20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cs typeface="+mn-cs"/>
                </a:rPr>
                <a:t>Аттестация</a:t>
              </a:r>
              <a:endParaRPr lang="en-US" sz="2000" b="1" dirty="0">
                <a:solidFill>
                  <a:schemeClr val="tx2"/>
                </a:solidFill>
                <a:cs typeface="+mn-cs"/>
              </a:endParaRPr>
            </a:p>
          </p:txBody>
        </p:sp>
        <p:sp>
          <p:nvSpPr>
            <p:cNvPr id="9" name="AutoShape 15"/>
            <p:cNvSpPr>
              <a:spLocks noChangeArrowheads="1"/>
            </p:cNvSpPr>
            <p:nvPr/>
          </p:nvSpPr>
          <p:spPr bwMode="gray">
            <a:xfrm rot="5400000">
              <a:off x="2928" y="3493"/>
              <a:ext cx="172" cy="542"/>
            </a:xfrm>
            <a:prstGeom prst="moon">
              <a:avLst>
                <a:gd name="adj" fmla="val 21208"/>
              </a:avLst>
            </a:prstGeom>
            <a:solidFill>
              <a:schemeClr val="accent5">
                <a:lumMod val="20000"/>
                <a:lumOff val="8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ru-RU">
                <a:cs typeface="+mn-cs"/>
              </a:endParaRPr>
            </a:p>
          </p:txBody>
        </p:sp>
      </p:grpSp>
      <p:sp>
        <p:nvSpPr>
          <p:cNvPr id="10" name="Rectangle 20"/>
          <p:cNvSpPr>
            <a:spLocks noChangeArrowheads="1"/>
          </p:cNvSpPr>
          <p:nvPr userDrawn="1"/>
        </p:nvSpPr>
        <p:spPr bwMode="gray">
          <a:xfrm>
            <a:off x="214313" y="3714750"/>
            <a:ext cx="3929062" cy="121443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762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ru-RU" altLang="ru-RU" smtClean="0">
              <a:cs typeface="Arial" panose="020B0604020202020204" pitchFamily="34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11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0832C1-959F-4159-8CC0-95EB1E215415}" type="slidenum">
              <a:rPr lang="en-US" altLang="ru-RU"/>
              <a:pPr/>
              <a:t>‹#›</a:t>
            </a:fld>
            <a:endParaRPr lang="en-US" altLang="ru-RU"/>
          </a:p>
        </p:txBody>
      </p:sp>
    </p:spTree>
  </p:cSld>
  <p:clrMapOvr>
    <a:masterClrMapping/>
  </p:clrMapOvr>
  <p:transition spd="med">
    <p:pull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062F72-E941-4AB9-B5FA-B6031F7572D4}" type="slidenum">
              <a:rPr lang="en-US" altLang="ru-RU"/>
              <a:pPr/>
              <a:t>‹#›</a:t>
            </a:fld>
            <a:endParaRPr lang="en-US" altLang="ru-RU"/>
          </a:p>
        </p:txBody>
      </p:sp>
    </p:spTree>
  </p:cSld>
  <p:clrMapOvr>
    <a:masterClrMapping/>
  </p:clrMapOvr>
  <p:transition spd="med">
    <p:pull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F608D0-8786-4897-A39C-106E9965E583}" type="slidenum">
              <a:rPr lang="en-US" altLang="ru-RU"/>
              <a:pPr/>
              <a:t>‹#›</a:t>
            </a:fld>
            <a:endParaRPr lang="en-US" altLang="ru-RU"/>
          </a:p>
        </p:txBody>
      </p:sp>
    </p:spTree>
  </p:cSld>
  <p:clrMapOvr>
    <a:masterClrMapping/>
  </p:clrMapOvr>
  <p:transition spd="med">
    <p:pull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53"/>
          <p:cNvSpPr txBox="1">
            <a:spLocks noChangeArrowheads="1"/>
          </p:cNvSpPr>
          <p:nvPr userDrawn="1"/>
        </p:nvSpPr>
        <p:spPr bwMode="black">
          <a:xfrm>
            <a:off x="214313" y="142875"/>
            <a:ext cx="8643937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ru-RU" altLang="ru-RU" sz="2400" b="1" i="1" smtClean="0">
                <a:solidFill>
                  <a:srgbClr val="602A43"/>
                </a:solidFill>
                <a:cs typeface="Arial" panose="020B0604020202020204" pitchFamily="34" charset="0"/>
              </a:rPr>
              <a:t>Министерство образования Московской области</a:t>
            </a:r>
          </a:p>
          <a:p>
            <a:pPr algn="ctr" eaLnBrk="1" hangingPunct="1">
              <a:defRPr/>
            </a:pPr>
            <a:r>
              <a:rPr lang="ru-RU" altLang="ru-RU" sz="2400" b="1" i="1" smtClean="0">
                <a:solidFill>
                  <a:srgbClr val="8F4064"/>
                </a:solidFill>
                <a:cs typeface="Arial" panose="020B0604020202020204" pitchFamily="34" charset="0"/>
              </a:rPr>
              <a:t>ГОУ Педагогическая академия</a:t>
            </a:r>
            <a:endParaRPr lang="en-US" altLang="ru-RU" sz="2400" b="1" i="1" smtClean="0">
              <a:solidFill>
                <a:srgbClr val="8F4064"/>
              </a:solidFill>
              <a:cs typeface="Arial" panose="020B0604020202020204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104422-95EA-49D6-BE3C-17FF5B12FB82}" type="slidenum">
              <a:rPr lang="en-US" altLang="ru-RU"/>
              <a:pPr/>
              <a:t>‹#›</a:t>
            </a:fld>
            <a:endParaRPr lang="en-US" altLang="ru-RU"/>
          </a:p>
        </p:txBody>
      </p:sp>
    </p:spTree>
  </p:cSld>
  <p:clrMapOvr>
    <a:masterClrMapping/>
  </p:clrMapOvr>
  <p:transition spd="med">
    <p:pull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C24695-5C2E-47D0-9B8F-294FCE3B3218}" type="slidenum">
              <a:rPr lang="en-US" altLang="ru-RU"/>
              <a:pPr/>
              <a:t>‹#›</a:t>
            </a:fld>
            <a:endParaRPr lang="en-US" alt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9FE20F-220A-4D1E-8E70-4C859292CDA6}" type="slidenum">
              <a:rPr lang="en-US" altLang="ru-RU"/>
              <a:pPr/>
              <a:t>‹#›</a:t>
            </a:fld>
            <a:endParaRPr lang="en-US" altLang="ru-RU"/>
          </a:p>
        </p:txBody>
      </p:sp>
    </p:spTree>
  </p:cSld>
  <p:clrMapOvr>
    <a:masterClrMapping/>
  </p:clrMapOvr>
  <p:transition spd="med">
    <p:pull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292C35-0F33-4B62-829E-17F141800C4D}" type="slidenum">
              <a:rPr lang="en-US" altLang="ru-RU"/>
              <a:pPr/>
              <a:t>‹#›</a:t>
            </a:fld>
            <a:endParaRPr lang="en-US" altLang="ru-RU"/>
          </a:p>
        </p:txBody>
      </p:sp>
    </p:spTree>
  </p:cSld>
  <p:clrMapOvr>
    <a:masterClrMapping/>
  </p:clrMapOvr>
  <p:transition spd="med">
    <p:pull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4D91A5-4A9C-460D-B3F7-1810B792A555}" type="slidenum">
              <a:rPr lang="en-US" altLang="ru-RU"/>
              <a:pPr/>
              <a:t>‹#›</a:t>
            </a:fld>
            <a:endParaRPr lang="en-US" altLang="ru-RU"/>
          </a:p>
        </p:txBody>
      </p:sp>
    </p:spTree>
  </p:cSld>
  <p:clrMapOvr>
    <a:masterClrMapping/>
  </p:clrMapOvr>
  <p:transition spd="med">
    <p:pull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63C676-4C05-4ED4-9306-196134C35606}" type="slidenum">
              <a:rPr lang="en-US" altLang="ru-RU"/>
              <a:pPr/>
              <a:t>‹#›</a:t>
            </a:fld>
            <a:endParaRPr lang="en-US" altLang="ru-RU"/>
          </a:p>
        </p:txBody>
      </p:sp>
    </p:spTree>
  </p:cSld>
  <p:clrMapOvr>
    <a:masterClrMapping/>
  </p:clrMapOvr>
  <p:transition spd="med">
    <p:pull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1D4FED-52F7-4841-AB54-61A6ABAC6A30}" type="slidenum">
              <a:rPr lang="en-US" altLang="ru-RU"/>
              <a:pPr/>
              <a:t>‹#›</a:t>
            </a:fld>
            <a:endParaRPr lang="en-US" altLang="ru-RU"/>
          </a:p>
        </p:txBody>
      </p:sp>
    </p:spTree>
  </p:cSld>
  <p:clrMapOvr>
    <a:masterClrMapping/>
  </p:clrMapOvr>
  <p:transition spd="med">
    <p:pull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A3C87F-0934-4CEE-A2FF-3AB3D8E90404}" type="slidenum">
              <a:rPr lang="en-US" altLang="ru-RU"/>
              <a:pPr/>
              <a:t>‹#›</a:t>
            </a:fld>
            <a:endParaRPr lang="en-US" altLang="ru-RU"/>
          </a:p>
        </p:txBody>
      </p:sp>
    </p:spTree>
  </p:cSld>
  <p:clrMapOvr>
    <a:masterClrMapping/>
  </p:clrMapOvr>
  <p:transition spd="med">
    <p:pull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4E2D18-6D84-4241-8917-057BC932EFD8}" type="slidenum">
              <a:rPr lang="en-US" altLang="ru-RU"/>
              <a:pPr/>
              <a:t>‹#›</a:t>
            </a:fld>
            <a:endParaRPr lang="en-US" altLang="ru-RU"/>
          </a:p>
        </p:txBody>
      </p:sp>
    </p:spTree>
  </p:cSld>
  <p:clrMapOvr>
    <a:masterClrMapping/>
  </p:clrMapOvr>
  <p:transition spd="med">
    <p:pull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2F2F2"/>
            </a:gs>
            <a:gs pos="74001">
              <a:srgbClr val="D0CBCB"/>
            </a:gs>
            <a:gs pos="83000">
              <a:srgbClr val="D0CBCB"/>
            </a:gs>
            <a:gs pos="100000">
              <a:srgbClr val="DFDDDD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898989"/>
                </a:solidFill>
              </a:defRPr>
            </a:lvl1pPr>
          </a:lstStyle>
          <a:p>
            <a:fld id="{F036A448-5612-4904-AE12-74805C16FEDB}" type="slidenum">
              <a:rPr lang="en-US" altLang="ru-RU"/>
              <a:pPr/>
              <a:t>‹#›</a:t>
            </a:fld>
            <a:endParaRPr lang="en-US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36" r:id="rId1"/>
    <p:sldLayoutId id="2147484226" r:id="rId2"/>
    <p:sldLayoutId id="2147484227" r:id="rId3"/>
    <p:sldLayoutId id="2147484228" r:id="rId4"/>
    <p:sldLayoutId id="2147484229" r:id="rId5"/>
    <p:sldLayoutId id="2147484230" r:id="rId6"/>
    <p:sldLayoutId id="2147484231" r:id="rId7"/>
    <p:sldLayoutId id="2147484232" r:id="rId8"/>
    <p:sldLayoutId id="2147484233" r:id="rId9"/>
    <p:sldLayoutId id="2147484234" r:id="rId10"/>
    <p:sldLayoutId id="2147484235" r:id="rId11"/>
    <p:sldLayoutId id="2147484237" r:id="rId12"/>
  </p:sldLayoutIdLst>
  <p:transition spd="med">
    <p:pull dir="r"/>
  </p:transition>
  <p:timing>
    <p:tnLst>
      <p:par>
        <p:cTn id="1" dur="indefinite" restart="never" nodeType="tmRoot"/>
      </p:par>
    </p:tnLst>
  </p:timing>
  <p:txStyles>
    <p:titleStyle>
      <a:lvl1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2pPr>
      <a:lvl3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3pPr>
      <a:lvl4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4pPr>
      <a:lvl5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171450" indent="-171450" algn="l" defTabSz="685800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42845" y="15875"/>
            <a:ext cx="9036080" cy="769919"/>
          </a:xfrm>
        </p:spPr>
        <p:txBody>
          <a:bodyPr/>
          <a:lstStyle/>
          <a:p>
            <a:pPr eaLnBrk="1" hangingPunct="1"/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Нормативно-правовая и методическая основа деятельности служб медиации</a:t>
            </a:r>
            <a:endParaRPr lang="ru-RU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179388" y="836613"/>
            <a:ext cx="8856662" cy="6192837"/>
          </a:xfrm>
        </p:spPr>
        <p:txBody>
          <a:bodyPr rtlCol="0">
            <a:noAutofit/>
          </a:bodyPr>
          <a:lstStyle/>
          <a:p>
            <a:pPr lvl="0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Конвенция о правах ребенка (принята резолюцией 44/25 Генеральной Ассамблеи ООН от 20 ноября 1989 года)</a:t>
            </a:r>
          </a:p>
          <a:p>
            <a:pPr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Конвенции о защите прав детей и сотрудничестве, заключенные в г. Гааге, 1980, 1996, 2007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годов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Конституция Российской Федерации (принята всенародным голосованием 12.12.1993)</a:t>
            </a:r>
          </a:p>
          <a:p>
            <a:pPr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Гражданский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кодекс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Российской Федерации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Семейный кодекс Российской Федерации от 29.12.1995 № 223-ФЗ (ред. от 25.11.2013, с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изм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 от 31.01.2014)</a:t>
            </a:r>
          </a:p>
          <a:p>
            <a:pPr lvl="0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Федеральный закон от 24.06.1999 №120 – ФЗ (ред. от 02.04.2014,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изм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 от 04.06.2014)  «Об основах системы профилактики безнадзорности и правонарушений несовершеннолетних». </a:t>
            </a:r>
          </a:p>
          <a:p>
            <a:pPr lvl="0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Федеральный закон от 24.07.1998 № 124-ФЗ (ред. от 02.12.2013) "Об основных гарантиях прав ребенка в Российской Федерации".</a:t>
            </a:r>
          </a:p>
          <a:p>
            <a:pPr lvl="0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ФЗ «Об альтернативной процедуре урегулирования спора с участием посредника (процедуре медиации) (№193-ФЗ от 27 июля 2010 года).</a:t>
            </a:r>
          </a:p>
          <a:p>
            <a:pPr lvl="0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Профессиональный стандарт «Специалист в области медиации (медиатор)», утвержден приказом Министерства труда и социальной защиты РФ 15.12.2014 г. №1041н.</a:t>
            </a:r>
          </a:p>
          <a:p>
            <a:pPr lvl="0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Национальная стратегия действий в интересах детей (распоряжение Правительства РФ 15.10.2012 г. №1916-р)</a:t>
            </a:r>
          </a:p>
          <a:p>
            <a:pPr lvl="0">
              <a:buNone/>
            </a:pP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Письмо Министерства образования и науки РФ от 18.11.2013 № ВК-844/07 «О направлении методических рекомендаций по организации служб школьной медиации».</a:t>
            </a:r>
          </a:p>
          <a:p>
            <a:pPr lvl="0">
              <a:buNone/>
            </a:pP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Распоряжение Правительства РФ от 30 июня 2014 года № 1430-р «О концепции развития до 2017 года сети служб медиации в целях реализации восстановительного правосудия в отношении детей».  </a:t>
            </a:r>
          </a:p>
          <a:p>
            <a:pPr lvl="0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Методические рекомендации ФБГУ «Федеральный институт медиации»: «по созданию и развитию  СШМ в образовательных организациях», «по интеграции метода Школьной медиации в образовательные учреждения», «по проведению медиации между жертвой и правонарушителем  с целью реализации восстановительного подхода и восстановительного правосудия, создания основ для единообразной интеграции восстановительной практики» </a:t>
            </a:r>
          </a:p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692790598"/>
      </p:ext>
    </p:extLst>
  </p:cSld>
  <p:clrMapOvr>
    <a:masterClrMapping/>
  </p:clrMapOvr>
  <p:transition spd="med">
    <p:pull dir="r"/>
  </p:transition>
</p:sld>
</file>

<file path=ppt/theme/theme1.xml><?xml version="1.0" encoding="utf-8"?>
<a:theme xmlns:a="http://schemas.openxmlformats.org/drawingml/2006/main" name="Тема Office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3023</TotalTime>
  <Words>290</Words>
  <Application>Microsoft Office PowerPoint</Application>
  <PresentationFormat>Экран (4:3)</PresentationFormat>
  <Paragraphs>18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 Нормативно-правовая и методическая основа деятельности служб медиации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ThemeGallery PowerTemplate</dc:title>
  <dc:creator>Неля</dc:creator>
  <cp:lastModifiedBy>Пользователь</cp:lastModifiedBy>
  <cp:revision>308</cp:revision>
  <dcterms:created xsi:type="dcterms:W3CDTF">2011-12-14T07:36:55Z</dcterms:created>
  <dcterms:modified xsi:type="dcterms:W3CDTF">2021-10-02T15:35:56Z</dcterms:modified>
</cp:coreProperties>
</file>