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9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47" r:id="rId11"/>
    <p:sldId id="348" r:id="rId12"/>
    <p:sldId id="350" r:id="rId13"/>
    <p:sldId id="351" r:id="rId14"/>
    <p:sldId id="354" r:id="rId15"/>
    <p:sldId id="356" r:id="rId16"/>
    <p:sldId id="357" r:id="rId17"/>
    <p:sldId id="355" r:id="rId18"/>
    <p:sldId id="372" r:id="rId19"/>
    <p:sldId id="373" r:id="rId20"/>
    <p:sldId id="261" r:id="rId21"/>
    <p:sldId id="3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00FF"/>
    <a:srgbClr val="FF0066"/>
    <a:srgbClr val="0000FF"/>
    <a:srgbClr val="FFFFCC"/>
    <a:srgbClr val="CCCCFF"/>
    <a:srgbClr val="EDB5E6"/>
    <a:srgbClr val="D60093"/>
    <a:srgbClr val="FF33CC"/>
    <a:srgbClr val="BA5EB6"/>
    <a:srgbClr val="4FBDC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4" autoAdjust="0"/>
    <p:restoredTop sz="94660"/>
  </p:normalViewPr>
  <p:slideViewPr>
    <p:cSldViewPr>
      <p:cViewPr>
        <p:scale>
          <a:sx n="67" d="100"/>
          <a:sy n="67" d="100"/>
        </p:scale>
        <p:origin x="-148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7524" y="118289"/>
            <a:ext cx="8640960" cy="62646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pic>
        <p:nvPicPr>
          <p:cNvPr id="1030" name="Picture 6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2" cstate="print"/>
          <a:srcRect l="5560" t="54200"/>
          <a:stretch>
            <a:fillRect/>
          </a:stretch>
        </p:blipFill>
        <p:spPr bwMode="auto">
          <a:xfrm>
            <a:off x="1619672" y="3212976"/>
            <a:ext cx="4892433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Горизонтальный свиток 13"/>
          <p:cNvSpPr/>
          <p:nvPr/>
        </p:nvSpPr>
        <p:spPr>
          <a:xfrm>
            <a:off x="2483768" y="5517232"/>
            <a:ext cx="4248472" cy="100811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i="1" dirty="0" smtClean="0">
                <a:latin typeface="Georgia" pitchFamily="18" charset="0"/>
              </a:rPr>
              <a:t>ВОСПИТАТЕЛИ: ЛОБАНОВА О.В.</a:t>
            </a:r>
          </a:p>
          <a:p>
            <a:r>
              <a:rPr lang="ru-RU" sz="1400" b="1" i="1" dirty="0" smtClean="0">
                <a:latin typeface="Georgia" pitchFamily="18" charset="0"/>
              </a:rPr>
              <a:t>	                 КОВАЛЕВА Н.Г.</a:t>
            </a:r>
          </a:p>
        </p:txBody>
      </p:sp>
      <p:sp>
        <p:nvSpPr>
          <p:cNvPr id="10" name="Овал 9"/>
          <p:cNvSpPr/>
          <p:nvPr/>
        </p:nvSpPr>
        <p:spPr>
          <a:xfrm rot="20977994">
            <a:off x="6994806" y="3626624"/>
            <a:ext cx="648072" cy="5760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А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 rot="1114218">
            <a:off x="6647135" y="3274954"/>
            <a:ext cx="462064" cy="4455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itchFamily="18" charset="0"/>
              </a:rPr>
              <a:t>Л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 rot="20249108">
            <a:off x="2353341" y="2619336"/>
            <a:ext cx="648072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Georgia" pitchFamily="18" charset="0"/>
              </a:rPr>
              <a:t>Р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 rot="856340">
            <a:off x="1030250" y="5290131"/>
            <a:ext cx="562702" cy="5462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itchFamily="18" charset="0"/>
              </a:rPr>
              <a:t>Ш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4087" y="1196752"/>
            <a:ext cx="79271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ИСПОЛЬЗОВАНИЕ НАГЛЯДНЫХ ПОСОБИЙ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КОРРЕКЦИОННО-ОБРАЗОВАТЕЛЬНОЙ РАБОТЕ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 РАЗВИТИЮ  КОМПОНЕНТОВ РЕЧИ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СТАРШИХ ДОШКОЛЬНИКОВ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1560" y="118289"/>
            <a:ext cx="7909560" cy="8624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haroni" pitchFamily="2" charset="-79"/>
              </a:rPr>
              <a:t>Муниципальное бюджетное дошкольное образовательное учреждение детский сад комбинированного вида №28 муниципального образования Усть-Лабинский район</a:t>
            </a:r>
            <a:endParaRPr lang="ru-RU" sz="1600" b="1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2397" y="1005886"/>
            <a:ext cx="8784976" cy="56491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88641"/>
            <a:ext cx="8568952" cy="442674"/>
          </a:xfrm>
          <a:prstGeom prst="roundRect">
            <a:avLst/>
          </a:prstGeom>
          <a:solidFill>
            <a:srgbClr val="EDB5E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D60093"/>
                </a:solidFill>
              </a:rPr>
              <a:t>НАГЛЯДНОЕ ПОСОБИЕ:  «Говорящие подушки»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88641"/>
            <a:ext cx="792088" cy="792088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251520" y="1644631"/>
            <a:ext cx="8568951" cy="18450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endParaRPr lang="ru-RU" b="1" dirty="0" smtClean="0">
              <a:solidFill>
                <a:srgbClr val="D60093"/>
              </a:solidFill>
              <a:latin typeface="+mj-lt"/>
            </a:endParaRPr>
          </a:p>
          <a:p>
            <a:pPr algn="ctr"/>
            <a:endParaRPr lang="ru-RU" b="1" u="sng" dirty="0" smtClean="0">
              <a:solidFill>
                <a:srgbClr val="D60093"/>
              </a:solidFill>
              <a:latin typeface="+mj-lt"/>
            </a:endParaRPr>
          </a:p>
          <a:p>
            <a:pPr marL="285750" indent="-285750" algn="ctr">
              <a:buFont typeface="Wingdings" pitchFamily="2" charset="2"/>
              <a:buChar char="v"/>
            </a:pPr>
            <a:endParaRPr lang="ru-RU" b="1" u="sng" dirty="0">
              <a:solidFill>
                <a:srgbClr val="D60093"/>
              </a:solidFill>
              <a:latin typeface="+mj-lt"/>
            </a:endParaRPr>
          </a:p>
        </p:txBody>
      </p:sp>
      <p:pic>
        <p:nvPicPr>
          <p:cNvPr id="21" name="Picture 30" descr="http://www.clipartbest.com/cliparts/niB/MGo/niBMGo8d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1401" y="764705"/>
            <a:ext cx="720080" cy="720079"/>
          </a:xfrm>
          <a:prstGeom prst="rect">
            <a:avLst/>
          </a:prstGeom>
          <a:noFill/>
        </p:spPr>
      </p:pic>
      <p:pic>
        <p:nvPicPr>
          <p:cNvPr id="11" name="Рисунок 10" descr="E:\Мои документы\ФОТОГРАФИИ\лето 2019г\14,08,19\IMG-20190814-WA0056.jpg"/>
          <p:cNvPicPr/>
          <p:nvPr/>
        </p:nvPicPr>
        <p:blipFill>
          <a:blip r:embed="rId4" cstate="print"/>
          <a:srcRect t="7210"/>
          <a:stretch>
            <a:fillRect/>
          </a:stretch>
        </p:blipFill>
        <p:spPr bwMode="auto">
          <a:xfrm>
            <a:off x="827584" y="980728"/>
            <a:ext cx="763284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Рисунок 12" descr="http://res.publicdomainfiles.com/pdf_view/102/13951418421653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100392" y="5301208"/>
            <a:ext cx="840016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5232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2397" y="1005886"/>
            <a:ext cx="8784976" cy="56491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88641"/>
            <a:ext cx="8568952" cy="442674"/>
          </a:xfrm>
          <a:prstGeom prst="roundRect">
            <a:avLst/>
          </a:prstGeom>
          <a:solidFill>
            <a:srgbClr val="EDB5E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D60093"/>
                </a:solidFill>
              </a:rPr>
              <a:t>НАГЛЯДНОЕ ПОСОБИЕ:  «Говорящие подушки»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88641"/>
            <a:ext cx="792088" cy="792088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251520" y="1644631"/>
            <a:ext cx="8568951" cy="18450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endParaRPr lang="ru-RU" b="1" dirty="0" smtClean="0">
              <a:solidFill>
                <a:srgbClr val="D60093"/>
              </a:solidFill>
              <a:latin typeface="+mj-lt"/>
            </a:endParaRPr>
          </a:p>
          <a:p>
            <a:pPr algn="ctr"/>
            <a:endParaRPr lang="ru-RU" b="1" u="sng" dirty="0" smtClean="0">
              <a:solidFill>
                <a:srgbClr val="D60093"/>
              </a:solidFill>
              <a:latin typeface="+mj-lt"/>
            </a:endParaRPr>
          </a:p>
          <a:p>
            <a:pPr marL="285750" indent="-285750" algn="ctr">
              <a:buFont typeface="Wingdings" pitchFamily="2" charset="2"/>
              <a:buChar char="v"/>
            </a:pPr>
            <a:endParaRPr lang="ru-RU" b="1" u="sng" dirty="0">
              <a:solidFill>
                <a:srgbClr val="D60093"/>
              </a:solidFill>
              <a:latin typeface="+mj-lt"/>
            </a:endParaRPr>
          </a:p>
        </p:txBody>
      </p:sp>
      <p:pic>
        <p:nvPicPr>
          <p:cNvPr id="21" name="Picture 30" descr="http://www.clipartbest.com/cliparts/niB/MGo/niBMGo8d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1401" y="764705"/>
            <a:ext cx="720080" cy="720079"/>
          </a:xfrm>
          <a:prstGeom prst="rect">
            <a:avLst/>
          </a:prstGeom>
          <a:noFill/>
        </p:spPr>
      </p:pic>
      <p:pic>
        <p:nvPicPr>
          <p:cNvPr id="12" name="Рисунок 11" descr="E:\Мои документы\ФОТОГРАФИИ\лето 2019г\14,08,19\IMG-20190814-WA00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052736"/>
            <a:ext cx="3672408" cy="478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Рисунок 14" descr="E:\Мои документы\ФОТОГРАФИИ\лето 2019г\14,08,19\IMG-20190814-WA005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844824"/>
            <a:ext cx="475252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195232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2397" y="1005886"/>
            <a:ext cx="8784976" cy="56491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88641"/>
            <a:ext cx="8568952" cy="442674"/>
          </a:xfrm>
          <a:prstGeom prst="roundRect">
            <a:avLst/>
          </a:prstGeom>
          <a:solidFill>
            <a:srgbClr val="EDB5E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D60093"/>
                </a:solidFill>
              </a:rPr>
              <a:t>НАГЛЯДНОЕ ПОСОБИЕ:  «Говорящие подушки»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88641"/>
            <a:ext cx="792088" cy="792088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251520" y="1644631"/>
            <a:ext cx="8568951" cy="18450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endParaRPr lang="ru-RU" b="1" dirty="0" smtClean="0">
              <a:solidFill>
                <a:srgbClr val="D60093"/>
              </a:solidFill>
              <a:latin typeface="+mj-lt"/>
            </a:endParaRPr>
          </a:p>
          <a:p>
            <a:pPr algn="ctr"/>
            <a:endParaRPr lang="ru-RU" b="1" u="sng" dirty="0" smtClean="0">
              <a:solidFill>
                <a:srgbClr val="D60093"/>
              </a:solidFill>
              <a:latin typeface="+mj-lt"/>
            </a:endParaRPr>
          </a:p>
          <a:p>
            <a:pPr marL="285750" indent="-285750" algn="ctr">
              <a:buFont typeface="Wingdings" pitchFamily="2" charset="2"/>
              <a:buChar char="v"/>
            </a:pPr>
            <a:endParaRPr lang="ru-RU" b="1" u="sng" dirty="0">
              <a:solidFill>
                <a:srgbClr val="D60093"/>
              </a:solidFill>
              <a:latin typeface="+mj-lt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79512" y="764704"/>
            <a:ext cx="8784976" cy="59046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Паспорт многофункционального наглядного пособия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«ГОВОРЯЩИЕ ПОДУШКИ»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Пользователи пособием: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воспитатели, дети старшего дошкольного возраста</a:t>
            </a:r>
          </a:p>
          <a:p>
            <a:pPr lvl="0" fontAlgn="base">
              <a:spcBef>
                <a:spcPct val="0"/>
              </a:spcBef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Тип пособия: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игровые рамки-маски персонажей.</a:t>
            </a:r>
          </a:p>
          <a:p>
            <a:pPr lvl="0" algn="just" fontAlgn="base">
              <a:spcBef>
                <a:spcPct val="0"/>
              </a:spcBef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Назначение: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совместной с педагогом, индивидуальной работы с ребёнком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самостоятельной детей на развитие звукопроизносительной и лексикограмматической сторон речи, формирования интонационной выразительности, развития зрительно-моторных координаций.</a:t>
            </a:r>
            <a:r>
              <a:rPr lang="ru-RU" sz="2000" b="1" i="1" dirty="0" smtClean="0"/>
              <a:t>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речи дошкольников (четкое звукопроизношение, артикуляционных позиций языка) как средства общения через использование элементов театрализованной игровой деятельности.</a:t>
            </a:r>
            <a:r>
              <a:rPr lang="ru-RU" sz="2000" b="1" i="1" dirty="0" smtClean="0"/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232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2397" y="1005886"/>
            <a:ext cx="8784976" cy="56491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88641"/>
            <a:ext cx="8568952" cy="442674"/>
          </a:xfrm>
          <a:prstGeom prst="roundRect">
            <a:avLst/>
          </a:prstGeom>
          <a:solidFill>
            <a:srgbClr val="EDB5E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D60093"/>
                </a:solidFill>
              </a:rPr>
              <a:t>НАГЛЯДНОЕ ПОСОБИЕ:  «Говорящие подушки»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88641"/>
            <a:ext cx="792088" cy="792088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251520" y="1644631"/>
            <a:ext cx="8568951" cy="18450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endParaRPr lang="ru-RU" b="1" dirty="0" smtClean="0">
              <a:solidFill>
                <a:srgbClr val="D60093"/>
              </a:solidFill>
              <a:latin typeface="+mj-lt"/>
            </a:endParaRPr>
          </a:p>
          <a:p>
            <a:pPr algn="ctr"/>
            <a:endParaRPr lang="ru-RU" b="1" u="sng" dirty="0" smtClean="0">
              <a:solidFill>
                <a:srgbClr val="D60093"/>
              </a:solidFill>
              <a:latin typeface="+mj-lt"/>
            </a:endParaRPr>
          </a:p>
          <a:p>
            <a:pPr marL="285750" indent="-285750" algn="ctr">
              <a:buFont typeface="Wingdings" pitchFamily="2" charset="2"/>
              <a:buChar char="v"/>
            </a:pPr>
            <a:endParaRPr lang="ru-RU" b="1" u="sng" dirty="0">
              <a:solidFill>
                <a:srgbClr val="D60093"/>
              </a:solidFill>
              <a:latin typeface="+mj-lt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79512" y="692696"/>
            <a:ext cx="8784976" cy="59046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Паспорт многофункционального наглядного пособия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«ГОВОРЯЩИЕ ПОДУШКИ»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создавать радостное, эмоциональное настроение у детей;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формировать положительную мотивацию и интерес к речевым занятиям; 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побуждать ребенка к активным осознанным действиям;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развивать диалогическую и монологическую формы речи; 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закреплять полученные речевые умения и навыки: автоматизация разных звуков, лексико-грамматических сторон речи; 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формирование интонационной выразительности;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управление мимикой и движениями рук персонажа;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воспитывать нравственные качества (доброжелательность, взаимопомощь, культуру речевого общения). 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Способы применения: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сюрпризный момент в ООД;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игровые ситуации;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артикуляционная гимнастика;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театрализованная деятельность;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досуги, развлечения;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самостоятельная деятельность детей.</a:t>
            </a:r>
          </a:p>
          <a:p>
            <a:pPr lvl="0" algn="just" fontAlgn="base">
              <a:spcBef>
                <a:spcPct val="0"/>
              </a:spcBef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232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2397" y="1005886"/>
            <a:ext cx="8784976" cy="56491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88641"/>
            <a:ext cx="8568952" cy="442674"/>
          </a:xfrm>
          <a:prstGeom prst="roundRect">
            <a:avLst/>
          </a:prstGeom>
          <a:solidFill>
            <a:srgbClr val="EDB5E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D60093"/>
                </a:solidFill>
              </a:rPr>
              <a:t>НАГЛЯДНОЕ ПОСОБИЕ: Кубик «Весёлая гимнастика»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88641"/>
            <a:ext cx="792088" cy="792088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251520" y="1644631"/>
            <a:ext cx="8568951" cy="18450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endParaRPr lang="ru-RU" b="1" dirty="0" smtClean="0">
              <a:solidFill>
                <a:srgbClr val="D60093"/>
              </a:solidFill>
              <a:latin typeface="+mj-lt"/>
            </a:endParaRPr>
          </a:p>
          <a:p>
            <a:pPr algn="ctr"/>
            <a:endParaRPr lang="ru-RU" b="1" u="sng" dirty="0" smtClean="0">
              <a:solidFill>
                <a:srgbClr val="D60093"/>
              </a:solidFill>
              <a:latin typeface="+mj-lt"/>
            </a:endParaRPr>
          </a:p>
          <a:p>
            <a:pPr marL="285750" indent="-285750" algn="ctr">
              <a:buFont typeface="Wingdings" pitchFamily="2" charset="2"/>
              <a:buChar char="v"/>
            </a:pPr>
            <a:endParaRPr lang="ru-RU" b="1" u="sng" dirty="0">
              <a:solidFill>
                <a:srgbClr val="D60093"/>
              </a:solidFill>
              <a:latin typeface="+mj-lt"/>
            </a:endParaRPr>
          </a:p>
        </p:txBody>
      </p:sp>
      <p:pic>
        <p:nvPicPr>
          <p:cNvPr id="21" name="Picture 30" descr="http://www.clipartbest.com/cliparts/niB/MGo/niBMGo8d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1401" y="764705"/>
            <a:ext cx="720080" cy="720079"/>
          </a:xfrm>
          <a:prstGeom prst="rect">
            <a:avLst/>
          </a:prstGeom>
          <a:noFill/>
        </p:spPr>
      </p:pic>
      <p:pic>
        <p:nvPicPr>
          <p:cNvPr id="13" name="Рисунок 12" descr="C:\Users\дом\Desktop\ДОКУМЕНТЫ\фото\IMG-20211021-WA0034.jpg"/>
          <p:cNvPicPr/>
          <p:nvPr/>
        </p:nvPicPr>
        <p:blipFill>
          <a:blip r:embed="rId4" cstate="print"/>
          <a:srcRect t="11875" b="10965"/>
          <a:stretch>
            <a:fillRect/>
          </a:stretch>
        </p:blipFill>
        <p:spPr bwMode="auto">
          <a:xfrm>
            <a:off x="251520" y="1844824"/>
            <a:ext cx="4117522" cy="42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Рисунок 14" descr="C:\Users\дом\Desktop\ДОКУМЕНТЫ\фото\IMG-20211021-WA0044.jpg"/>
          <p:cNvPicPr/>
          <p:nvPr/>
        </p:nvPicPr>
        <p:blipFill>
          <a:blip r:embed="rId5" cstate="print"/>
          <a:srcRect t="13991" b="5275"/>
          <a:stretch>
            <a:fillRect/>
          </a:stretch>
        </p:blipFill>
        <p:spPr bwMode="auto">
          <a:xfrm>
            <a:off x="4716016" y="1844824"/>
            <a:ext cx="403244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195232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2397" y="1005886"/>
            <a:ext cx="8784976" cy="56491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88641"/>
            <a:ext cx="8568952" cy="442674"/>
          </a:xfrm>
          <a:prstGeom prst="roundRect">
            <a:avLst/>
          </a:prstGeom>
          <a:solidFill>
            <a:srgbClr val="EDB5E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D60093"/>
                </a:solidFill>
              </a:rPr>
              <a:t>НАГЛЯДНОЕ ПОСОБИЕ: Кубик «Весёлая гимнастика»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88641"/>
            <a:ext cx="792088" cy="792088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251520" y="1644631"/>
            <a:ext cx="8568951" cy="18450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endParaRPr lang="ru-RU" b="1" dirty="0" smtClean="0">
              <a:solidFill>
                <a:srgbClr val="D60093"/>
              </a:solidFill>
              <a:latin typeface="+mj-lt"/>
            </a:endParaRPr>
          </a:p>
          <a:p>
            <a:pPr algn="ctr"/>
            <a:endParaRPr lang="ru-RU" b="1" u="sng" dirty="0" smtClean="0">
              <a:solidFill>
                <a:srgbClr val="D60093"/>
              </a:solidFill>
              <a:latin typeface="+mj-lt"/>
            </a:endParaRPr>
          </a:p>
          <a:p>
            <a:pPr marL="285750" indent="-285750" algn="ctr">
              <a:buFont typeface="Wingdings" pitchFamily="2" charset="2"/>
              <a:buChar char="v"/>
            </a:pPr>
            <a:endParaRPr lang="ru-RU" b="1" u="sng" dirty="0">
              <a:solidFill>
                <a:srgbClr val="D60093"/>
              </a:solidFill>
              <a:latin typeface="+mj-lt"/>
            </a:endParaRPr>
          </a:p>
        </p:txBody>
      </p:sp>
      <p:pic>
        <p:nvPicPr>
          <p:cNvPr id="21" name="Picture 30" descr="http://www.clipartbest.com/cliparts/niB/MGo/niBMGo8d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1401" y="764705"/>
            <a:ext cx="720080" cy="720079"/>
          </a:xfrm>
          <a:prstGeom prst="rect">
            <a:avLst/>
          </a:prstGeom>
          <a:noFill/>
        </p:spPr>
      </p:pic>
      <p:pic>
        <p:nvPicPr>
          <p:cNvPr id="11" name="Рисунок 10" descr="C:\Users\дом\Desktop\ДОКУМЕНТЫ\фото\IMG-20211021-WA0035.jpg"/>
          <p:cNvPicPr/>
          <p:nvPr/>
        </p:nvPicPr>
        <p:blipFill>
          <a:blip r:embed="rId4" cstate="print"/>
          <a:srcRect l="2285" t="16941" r="3459" b="10763"/>
          <a:stretch>
            <a:fillRect/>
          </a:stretch>
        </p:blipFill>
        <p:spPr bwMode="auto">
          <a:xfrm>
            <a:off x="251520" y="1916832"/>
            <a:ext cx="417646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Рисунок 11" descr="C:\Users\дом\Desktop\ДОКУМЕНТЫ\фото\IMG-20211021-WA0042.jpg"/>
          <p:cNvPicPr/>
          <p:nvPr/>
        </p:nvPicPr>
        <p:blipFill>
          <a:blip r:embed="rId5" cstate="print"/>
          <a:srcRect t="11057" b="10244"/>
          <a:stretch>
            <a:fillRect/>
          </a:stretch>
        </p:blipFill>
        <p:spPr bwMode="auto">
          <a:xfrm>
            <a:off x="4644008" y="1916832"/>
            <a:ext cx="403304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195232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2397" y="1005886"/>
            <a:ext cx="8784976" cy="56491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88641"/>
            <a:ext cx="8568952" cy="442674"/>
          </a:xfrm>
          <a:prstGeom prst="roundRect">
            <a:avLst/>
          </a:prstGeom>
          <a:solidFill>
            <a:srgbClr val="EDB5E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D60093"/>
                </a:solidFill>
              </a:rPr>
              <a:t>НАГЛЯДНОЕ ПОСОБИЕ: Кубик «Весёлая гимнастика»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88641"/>
            <a:ext cx="792088" cy="792088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251520" y="1644631"/>
            <a:ext cx="8568951" cy="18450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endParaRPr lang="ru-RU" b="1" dirty="0" smtClean="0">
              <a:solidFill>
                <a:srgbClr val="D60093"/>
              </a:solidFill>
              <a:latin typeface="+mj-lt"/>
            </a:endParaRPr>
          </a:p>
          <a:p>
            <a:pPr algn="ctr"/>
            <a:endParaRPr lang="ru-RU" b="1" u="sng" dirty="0" smtClean="0">
              <a:solidFill>
                <a:srgbClr val="D60093"/>
              </a:solidFill>
              <a:latin typeface="+mj-lt"/>
            </a:endParaRPr>
          </a:p>
          <a:p>
            <a:pPr marL="285750" indent="-285750" algn="ctr">
              <a:buFont typeface="Wingdings" pitchFamily="2" charset="2"/>
              <a:buChar char="v"/>
            </a:pPr>
            <a:endParaRPr lang="ru-RU" b="1" u="sng" dirty="0">
              <a:solidFill>
                <a:srgbClr val="D60093"/>
              </a:solidFill>
              <a:latin typeface="+mj-lt"/>
            </a:endParaRPr>
          </a:p>
        </p:txBody>
      </p:sp>
      <p:pic>
        <p:nvPicPr>
          <p:cNvPr id="21" name="Picture 30" descr="http://www.clipartbest.com/cliparts/niB/MGo/niBMGo8d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1401" y="764705"/>
            <a:ext cx="720080" cy="720079"/>
          </a:xfrm>
          <a:prstGeom prst="rect">
            <a:avLst/>
          </a:prstGeom>
          <a:noFill/>
        </p:spPr>
      </p:pic>
      <p:pic>
        <p:nvPicPr>
          <p:cNvPr id="11" name="Рисунок 10" descr="C:\Users\дом\Desktop\ДОКУМЕНТЫ\фото\IMG-20211021-WA0043.jpg"/>
          <p:cNvPicPr/>
          <p:nvPr/>
        </p:nvPicPr>
        <p:blipFill>
          <a:blip r:embed="rId4" cstate="print"/>
          <a:srcRect t="11735" r="1429" b="11224"/>
          <a:stretch>
            <a:fillRect/>
          </a:stretch>
        </p:blipFill>
        <p:spPr bwMode="auto">
          <a:xfrm>
            <a:off x="4788024" y="1628800"/>
            <a:ext cx="391650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Рисунок 12" descr="C:\Users\дом\Desktop\ДОКУМЕНТЫ\фото\IMG-20211021-WA0045.jpg"/>
          <p:cNvPicPr/>
          <p:nvPr/>
        </p:nvPicPr>
        <p:blipFill>
          <a:blip r:embed="rId5" cstate="print"/>
          <a:srcRect t="4936" b="14378"/>
          <a:stretch>
            <a:fillRect/>
          </a:stretch>
        </p:blipFill>
        <p:spPr bwMode="auto">
          <a:xfrm>
            <a:off x="251520" y="1556792"/>
            <a:ext cx="4104456" cy="43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195232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2397" y="1005886"/>
            <a:ext cx="8784976" cy="56491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88641"/>
            <a:ext cx="8568952" cy="442674"/>
          </a:xfrm>
          <a:prstGeom prst="roundRect">
            <a:avLst/>
          </a:prstGeom>
          <a:solidFill>
            <a:srgbClr val="EDB5E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D60093"/>
                </a:solidFill>
              </a:rPr>
              <a:t>НАГЛЯДНОЕ ПОСОБИЕ: Кубик «Весёлая гимнастика»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88641"/>
            <a:ext cx="792088" cy="792088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251520" y="1644631"/>
            <a:ext cx="8568951" cy="18450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endParaRPr lang="ru-RU" b="1" dirty="0" smtClean="0">
              <a:solidFill>
                <a:srgbClr val="D60093"/>
              </a:solidFill>
              <a:latin typeface="+mj-lt"/>
            </a:endParaRPr>
          </a:p>
          <a:p>
            <a:pPr algn="ctr"/>
            <a:endParaRPr lang="ru-RU" b="1" u="sng" dirty="0" smtClean="0">
              <a:solidFill>
                <a:srgbClr val="D60093"/>
              </a:solidFill>
              <a:latin typeface="+mj-lt"/>
            </a:endParaRPr>
          </a:p>
          <a:p>
            <a:pPr marL="285750" indent="-285750" algn="ctr">
              <a:buFont typeface="Wingdings" pitchFamily="2" charset="2"/>
              <a:buChar char="v"/>
            </a:pPr>
            <a:endParaRPr lang="ru-RU" b="1" u="sng" dirty="0">
              <a:solidFill>
                <a:srgbClr val="D60093"/>
              </a:solidFill>
              <a:latin typeface="+mj-lt"/>
            </a:endParaRPr>
          </a:p>
        </p:txBody>
      </p:sp>
      <p:pic>
        <p:nvPicPr>
          <p:cNvPr id="21" name="Picture 30" descr="http://www.clipartbest.com/cliparts/niB/MGo/niBMGo8d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1401" y="764705"/>
            <a:ext cx="720080" cy="720079"/>
          </a:xfrm>
          <a:prstGeom prst="rect">
            <a:avLst/>
          </a:prstGeom>
          <a:noFill/>
        </p:spPr>
      </p:pic>
      <p:pic>
        <p:nvPicPr>
          <p:cNvPr id="22" name="Рисунок 21" descr="http://res.publicdomainfiles.com/pdf_view/102/1395141842165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303984" y="5013176"/>
            <a:ext cx="840016" cy="936104"/>
          </a:xfrm>
          <a:prstGeom prst="rect">
            <a:avLst/>
          </a:prstGeom>
          <a:noFill/>
        </p:spPr>
      </p:pic>
      <p:pic>
        <p:nvPicPr>
          <p:cNvPr id="12" name="Рисунок 11" descr="C:\Users\User\Desktop\ФОТО САДИК\новое\IMG-20190812-WA0048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416824" cy="560233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195232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2397" y="1005886"/>
            <a:ext cx="8784976" cy="56491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88641"/>
            <a:ext cx="8568952" cy="442674"/>
          </a:xfrm>
          <a:prstGeom prst="roundRect">
            <a:avLst/>
          </a:prstGeom>
          <a:solidFill>
            <a:srgbClr val="EDB5E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D60093"/>
                </a:solidFill>
              </a:rPr>
              <a:t>НАГЛЯДНОЕ ПОСОБИЕ:  «Кубик «Весёлая гимнастика»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88641"/>
            <a:ext cx="792088" cy="792088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251520" y="1644631"/>
            <a:ext cx="8568951" cy="18450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endParaRPr lang="ru-RU" b="1" dirty="0" smtClean="0">
              <a:solidFill>
                <a:srgbClr val="D60093"/>
              </a:solidFill>
              <a:latin typeface="+mj-lt"/>
            </a:endParaRPr>
          </a:p>
          <a:p>
            <a:pPr algn="ctr"/>
            <a:endParaRPr lang="ru-RU" b="1" u="sng" dirty="0" smtClean="0">
              <a:solidFill>
                <a:srgbClr val="D60093"/>
              </a:solidFill>
              <a:latin typeface="+mj-lt"/>
            </a:endParaRPr>
          </a:p>
          <a:p>
            <a:pPr marL="285750" indent="-285750" algn="ctr">
              <a:buFont typeface="Wingdings" pitchFamily="2" charset="2"/>
              <a:buChar char="v"/>
            </a:pPr>
            <a:endParaRPr lang="ru-RU" b="1" u="sng" dirty="0">
              <a:solidFill>
                <a:srgbClr val="D60093"/>
              </a:solidFill>
              <a:latin typeface="+mj-lt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79512" y="764704"/>
            <a:ext cx="8784976" cy="59046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Паспорт наглядного пособия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«КУБИК «ВЕСЁЛАЯ ГИМНАСТИКА»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Пользователи пособием: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воспитатели, дети старшего дошкольного возраста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Тип пособия: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подборка комплекса артикуляционных упражнений для постановки звука «Р».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Назначение: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совместной с педагогом, индивидуальной работы с ребёнком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самостоятельной детей на развитие звукопроизносительной и лексикограмматической сторон речи, формирования интонационной выразительности, развития зрительно-моторных координаций.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 точных движений артикуляционного аппарата, отработка артикуляционных упражнений, создание игровой мотивации.</a:t>
            </a:r>
            <a:r>
              <a:rPr lang="ru-RU" b="1" i="1" dirty="0" smtClean="0"/>
              <a:t>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 чёткое звукопроизношение;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укреплять артикуляционные позиции языка;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упражнять в выделении заданного звука в слове;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фонематического слуха;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положительную мотивацию и интерес к речевым занятиям; 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побуждать ребенка к активным осознанным действиям.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232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2397" y="1005886"/>
            <a:ext cx="8784976" cy="56491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88641"/>
            <a:ext cx="8568952" cy="442674"/>
          </a:xfrm>
          <a:prstGeom prst="roundRect">
            <a:avLst/>
          </a:prstGeom>
          <a:solidFill>
            <a:srgbClr val="EDB5E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D60093"/>
                </a:solidFill>
              </a:rPr>
              <a:t>НАГЛЯДНОЕ ПОСОБИЕ:  «Кубик «Весёлая гимнастика»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88641"/>
            <a:ext cx="792088" cy="792088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251520" y="1644631"/>
            <a:ext cx="8568951" cy="18450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endParaRPr lang="ru-RU" b="1" dirty="0" smtClean="0">
              <a:solidFill>
                <a:srgbClr val="D60093"/>
              </a:solidFill>
              <a:latin typeface="+mj-lt"/>
            </a:endParaRPr>
          </a:p>
          <a:p>
            <a:pPr algn="ctr"/>
            <a:endParaRPr lang="ru-RU" b="1" u="sng" dirty="0" smtClean="0">
              <a:solidFill>
                <a:srgbClr val="D60093"/>
              </a:solidFill>
              <a:latin typeface="+mj-lt"/>
            </a:endParaRPr>
          </a:p>
          <a:p>
            <a:pPr marL="285750" indent="-285750" algn="ctr">
              <a:buFont typeface="Wingdings" pitchFamily="2" charset="2"/>
              <a:buChar char="v"/>
            </a:pPr>
            <a:endParaRPr lang="ru-RU" b="1" u="sng" dirty="0">
              <a:solidFill>
                <a:srgbClr val="D60093"/>
              </a:solidFill>
              <a:latin typeface="+mj-lt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79512" y="764704"/>
            <a:ext cx="8784976" cy="59046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Паспорт наглядного пособия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«КУБИК «ВЕСЁЛАЯ ГИМНАСТИКА»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Описание куба: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деревянный куб обтянут фетром. На гранях куба изображения: грибок, дятел, парус, машина, кисточки, лошадка, которые соответствуют артикуляционным упражнениям для постановки звука «Р». Рядом с изображениями приклеены зеркала. Ребенок рассматривает грани куба, а затем, смотря в зеркало, выполняет артикуляционные упражнения.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Способы применения: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в индивидуальной работе для показа точных движений артикуляционного аппарата;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отработка звука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в артикуляционных упражнениях;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артикуляционная гимнастика;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игровые ситуации.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232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3507" y="1003427"/>
            <a:ext cx="8784976" cy="56491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88641"/>
            <a:ext cx="8568952" cy="817245"/>
          </a:xfrm>
          <a:prstGeom prst="roundRect">
            <a:avLst/>
          </a:prstGeom>
          <a:solidFill>
            <a:srgbClr val="EDB5E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ОРГАНИЗАЦИЯ РАЗВИВАЮЩЕЙ ПРЕДМЕТНО-ПРОСТРАНСТВЕННОЙ СРЕДЫ 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ДЛЯ РЕЧЕВОГО РАЗВИТИЯ ДЕТЕЙ СТАРШЕГО ДОШКОЛЬНОГО ВОЗРАСТА</a:t>
            </a:r>
          </a:p>
          <a:p>
            <a:pPr algn="ctr"/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88641"/>
            <a:ext cx="792088" cy="792088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251520" y="1644631"/>
            <a:ext cx="8568951" cy="18450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D60093"/>
              </a:solidFill>
              <a:latin typeface="+mj-lt"/>
            </a:endParaRPr>
          </a:p>
          <a:p>
            <a:pPr algn="ctr"/>
            <a:endParaRPr lang="ru-RU" b="1" u="sng" dirty="0" smtClean="0">
              <a:solidFill>
                <a:srgbClr val="D60093"/>
              </a:solidFill>
              <a:latin typeface="+mj-lt"/>
            </a:endParaRPr>
          </a:p>
          <a:p>
            <a:pPr marL="285750" indent="-285750" algn="ctr">
              <a:buFont typeface="Wingdings" pitchFamily="2" charset="2"/>
              <a:buChar char="v"/>
            </a:pPr>
            <a:endParaRPr lang="ru-RU" b="1" u="sng" dirty="0">
              <a:solidFill>
                <a:srgbClr val="D60093"/>
              </a:solidFill>
              <a:latin typeface="+mj-lt"/>
            </a:endParaRPr>
          </a:p>
        </p:txBody>
      </p:sp>
      <p:pic>
        <p:nvPicPr>
          <p:cNvPr id="22" name="Рисунок 21" descr="http://res.publicdomainfiles.com/pdf_view/102/1395141842165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9923">
            <a:off x="1046571" y="5599329"/>
            <a:ext cx="714426" cy="936104"/>
          </a:xfrm>
          <a:prstGeom prst="rect">
            <a:avLst/>
          </a:prstGeom>
          <a:noFill/>
        </p:spPr>
      </p:pic>
      <p:pic>
        <p:nvPicPr>
          <p:cNvPr id="11" name="Рисунок 10" descr="C:\Users\User\Desktop\ФОТО САДИК\14,08,19\IMG-20190814-WA0034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748" y="1134279"/>
            <a:ext cx="2878967" cy="1872208"/>
          </a:xfrm>
          <a:prstGeom prst="rect">
            <a:avLst/>
          </a:prstGeom>
          <a:noFill/>
          <a:ln>
            <a:noFill/>
          </a:ln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15" name="Рисунок 14" descr="C:\Users\User\Desktop\ФОТО САДИК\14,08,19\IMG-20190814-WA00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2956"/>
          <a:stretch/>
        </p:blipFill>
        <p:spPr bwMode="auto">
          <a:xfrm>
            <a:off x="6329933" y="3645024"/>
            <a:ext cx="2804781" cy="2494086"/>
          </a:xfrm>
          <a:prstGeom prst="rect">
            <a:avLst/>
          </a:prstGeom>
          <a:noFill/>
          <a:ln>
            <a:noFill/>
          </a:ln>
          <a:scene3d>
            <a:camera prst="isometricOffAxis2Left"/>
            <a:lightRig rig="threePt" dir="t"/>
          </a:scene3d>
          <a:sp3d>
            <a:bevelT/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7" name="Рисунок 16" descr="C:\Users\User\Desktop\ФОТО САДИК\14,08,19\IMG-20190814-WA0037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7" y="1038994"/>
            <a:ext cx="6186426" cy="426221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8702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 rot="1114218">
            <a:off x="2695125" y="609280"/>
            <a:ext cx="462064" cy="498450"/>
          </a:xfrm>
          <a:prstGeom prst="ellipse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itchFamily="18" charset="0"/>
              </a:rPr>
              <a:t>Т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28" name="Picture 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32" y="0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0"/>
            <a:ext cx="2978826" cy="281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Овал 13"/>
          <p:cNvSpPr/>
          <p:nvPr/>
        </p:nvSpPr>
        <p:spPr>
          <a:xfrm rot="20732323">
            <a:off x="2105317" y="1689534"/>
            <a:ext cx="549709" cy="498988"/>
          </a:xfrm>
          <a:prstGeom prst="ellipse">
            <a:avLst/>
          </a:prstGeom>
          <a:solidFill>
            <a:srgbClr val="EDB5E6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М</a:t>
            </a:r>
            <a:endParaRPr lang="ru-RU" sz="20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 rot="20882413">
            <a:off x="1595781" y="743932"/>
            <a:ext cx="549171" cy="52192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Georgia" pitchFamily="18" charset="0"/>
              </a:rPr>
              <a:t>Э</a:t>
            </a:r>
          </a:p>
        </p:txBody>
      </p:sp>
      <p:sp>
        <p:nvSpPr>
          <p:cNvPr id="20" name="Овал 19"/>
          <p:cNvSpPr/>
          <p:nvPr/>
        </p:nvSpPr>
        <p:spPr>
          <a:xfrm rot="2091871">
            <a:off x="3676179" y="807745"/>
            <a:ext cx="583408" cy="57606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О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699792" y="1628800"/>
            <a:ext cx="583408" cy="576064"/>
          </a:xfrm>
          <a:prstGeom prst="ellipse">
            <a:avLst/>
          </a:prstGeom>
          <a:solidFill>
            <a:srgbClr val="6600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ы</a:t>
            </a:r>
            <a:endParaRPr lang="ru-RU" sz="2800" b="1" dirty="0">
              <a:latin typeface="Georgia" pitchFamily="18" charset="0"/>
            </a:endParaRPr>
          </a:p>
        </p:txBody>
      </p:sp>
      <p:pic>
        <p:nvPicPr>
          <p:cNvPr id="16" name="Рисунок 15" descr="C:\Users\User\Desktop\ФОТО САДИК\15,08,19\IMG-20190815-WA0040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26" y="2204864"/>
            <a:ext cx="6492822" cy="465313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8115" y="188641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2397" y="1005886"/>
            <a:ext cx="8784976" cy="56491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88641"/>
            <a:ext cx="8568952" cy="715089"/>
          </a:xfrm>
          <a:prstGeom prst="roundRect">
            <a:avLst/>
          </a:prstGeom>
          <a:solidFill>
            <a:srgbClr val="EDB5E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1644631"/>
            <a:ext cx="8568951" cy="18450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endParaRPr lang="ru-RU" b="1" u="sng" dirty="0" smtClean="0">
              <a:solidFill>
                <a:srgbClr val="D60093"/>
              </a:solidFill>
              <a:latin typeface="+mj-lt"/>
            </a:endParaRPr>
          </a:p>
          <a:p>
            <a:pPr algn="ctr"/>
            <a:endParaRPr lang="ru-RU" b="1" u="sng" dirty="0" smtClean="0">
              <a:solidFill>
                <a:srgbClr val="D60093"/>
              </a:solidFill>
              <a:latin typeface="+mj-lt"/>
            </a:endParaRPr>
          </a:p>
          <a:p>
            <a:pPr marL="285750" indent="-285750" algn="ctr">
              <a:buFont typeface="Wingdings" pitchFamily="2" charset="2"/>
              <a:buChar char="v"/>
            </a:pPr>
            <a:endParaRPr lang="ru-RU" b="1" u="sng" dirty="0">
              <a:solidFill>
                <a:srgbClr val="D60093"/>
              </a:solidFill>
              <a:latin typeface="+mj-lt"/>
            </a:endParaRPr>
          </a:p>
        </p:txBody>
      </p:sp>
      <p:sp>
        <p:nvSpPr>
          <p:cNvPr id="11" name="Овал 10"/>
          <p:cNvSpPr/>
          <p:nvPr/>
        </p:nvSpPr>
        <p:spPr>
          <a:xfrm rot="2315478">
            <a:off x="897658" y="1172998"/>
            <a:ext cx="640808" cy="59179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Georgia" pitchFamily="18" charset="0"/>
              </a:rPr>
              <a:t>М</a:t>
            </a:r>
          </a:p>
        </p:txBody>
      </p:sp>
      <p:sp>
        <p:nvSpPr>
          <p:cNvPr id="15" name="Овал 14"/>
          <p:cNvSpPr/>
          <p:nvPr/>
        </p:nvSpPr>
        <p:spPr>
          <a:xfrm rot="20249108">
            <a:off x="85596" y="581384"/>
            <a:ext cx="648072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Georgia" pitchFamily="18" charset="0"/>
              </a:rPr>
              <a:t>Р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 rot="1114218">
            <a:off x="8716341" y="361930"/>
            <a:ext cx="462064" cy="4455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itchFamily="18" charset="0"/>
              </a:rPr>
              <a:t>Л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 rot="20977994">
            <a:off x="7832752" y="581385"/>
            <a:ext cx="648072" cy="5760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А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 rot="856340">
            <a:off x="2020693" y="1178872"/>
            <a:ext cx="605963" cy="51304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itchFamily="18" charset="0"/>
              </a:rPr>
              <a:t>Ш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857195" y="1147362"/>
            <a:ext cx="583408" cy="57606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О</a:t>
            </a:r>
            <a:endParaRPr lang="ru-RU" sz="2800" b="1" dirty="0">
              <a:latin typeface="Georgia" pitchFamily="18" charset="0"/>
            </a:endParaRPr>
          </a:p>
        </p:txBody>
      </p:sp>
      <p:pic>
        <p:nvPicPr>
          <p:cNvPr id="24" name="Рисунок 23" descr="C:\Users\User\Desktop\ФОТО САДИК\IMG-20190811-WA0049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5" y="2054542"/>
            <a:ext cx="3305806" cy="4600529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25" name="Рисунок 24" descr="C:\Users\User\Desktop\ФОТО САДИК\IMG-20190811-WA0030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2054542"/>
            <a:ext cx="3367261" cy="4600530"/>
          </a:xfrm>
          <a:prstGeom prst="rect">
            <a:avLst/>
          </a:prstGeom>
          <a:noFill/>
          <a:ln>
            <a:noFill/>
          </a:ln>
          <a:scene3d>
            <a:camera prst="isometricOffAxis2Left"/>
            <a:lightRig rig="threePt" dir="t"/>
          </a:scene3d>
          <a:sp3d>
            <a:bevelT/>
          </a:sp3d>
        </p:spPr>
      </p:pic>
      <p:sp>
        <p:nvSpPr>
          <p:cNvPr id="26" name="Овал 25"/>
          <p:cNvSpPr/>
          <p:nvPr/>
        </p:nvSpPr>
        <p:spPr>
          <a:xfrm rot="20249108">
            <a:off x="8410333" y="6339439"/>
            <a:ext cx="648072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Georgia" pitchFamily="18" charset="0"/>
              </a:rPr>
              <a:t>Р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 rot="20882413">
            <a:off x="17828" y="6634236"/>
            <a:ext cx="549171" cy="52192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С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21" name="Рисунок 20" descr="C:\Users\User\Desktop\ФОТО САДИК\14,08,19\IMG-20190814-WA002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8388"/>
          <a:stretch/>
        </p:blipFill>
        <p:spPr bwMode="auto">
          <a:xfrm>
            <a:off x="3491881" y="2054542"/>
            <a:ext cx="2088230" cy="460053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23185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2397" y="1005886"/>
            <a:ext cx="8784976" cy="56491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«крепление краёв  граней на крючочках»; «крепление на грани цветов на липучках»;  «крепление цветов и божьих коровок на кнопках»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88641"/>
            <a:ext cx="8568952" cy="442674"/>
          </a:xfrm>
          <a:prstGeom prst="roundRect">
            <a:avLst/>
          </a:prstGeom>
          <a:solidFill>
            <a:srgbClr val="EDB5E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D60093"/>
                </a:solidFill>
              </a:rPr>
              <a:t>НАГЛЯДНОЕ ПОСОБИЕ:  Пирамидка «Ловкие пальчики»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88641"/>
            <a:ext cx="792088" cy="792088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251520" y="1644631"/>
            <a:ext cx="8568951" cy="18450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endParaRPr lang="ru-RU" b="1" dirty="0" smtClean="0">
              <a:solidFill>
                <a:srgbClr val="D60093"/>
              </a:solidFill>
              <a:latin typeface="+mj-lt"/>
            </a:endParaRPr>
          </a:p>
          <a:p>
            <a:pPr algn="ctr"/>
            <a:endParaRPr lang="ru-RU" b="1" u="sng" dirty="0" smtClean="0">
              <a:solidFill>
                <a:srgbClr val="D60093"/>
              </a:solidFill>
              <a:latin typeface="+mj-lt"/>
            </a:endParaRPr>
          </a:p>
          <a:p>
            <a:pPr marL="285750" indent="-285750" algn="ctr">
              <a:buFont typeface="Wingdings" pitchFamily="2" charset="2"/>
              <a:buChar char="v"/>
            </a:pPr>
            <a:endParaRPr lang="ru-RU" b="1" u="sng" dirty="0">
              <a:solidFill>
                <a:srgbClr val="D60093"/>
              </a:solidFill>
              <a:latin typeface="+mj-lt"/>
            </a:endParaRPr>
          </a:p>
        </p:txBody>
      </p:sp>
      <p:pic>
        <p:nvPicPr>
          <p:cNvPr id="21" name="Picture 30" descr="http://www.clipartbest.com/cliparts/niB/MGo/niBMGo8d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1401" y="764705"/>
            <a:ext cx="720080" cy="720079"/>
          </a:xfrm>
          <a:prstGeom prst="rect">
            <a:avLst/>
          </a:prstGeom>
          <a:noFill/>
        </p:spPr>
      </p:pic>
      <p:pic>
        <p:nvPicPr>
          <p:cNvPr id="15" name="Рисунок 14" descr="C:\Users\дом\Desktop\ДОКУМЕНТЫ\фото\IMG-20211021-WA0032.jpg"/>
          <p:cNvPicPr/>
          <p:nvPr/>
        </p:nvPicPr>
        <p:blipFill>
          <a:blip r:embed="rId4" cstate="print"/>
          <a:srcRect t="8759" r="2920" b="4623"/>
          <a:stretch>
            <a:fillRect/>
          </a:stretch>
        </p:blipFill>
        <p:spPr bwMode="auto">
          <a:xfrm>
            <a:off x="251520" y="692696"/>
            <a:ext cx="439248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дом\Desktop\ДОКУМЕНТЫ\фото\IMG-20211021-WA0037.jpg"/>
          <p:cNvPicPr/>
          <p:nvPr/>
        </p:nvPicPr>
        <p:blipFill>
          <a:blip r:embed="rId5" cstate="print"/>
          <a:srcRect r="3879"/>
          <a:stretch>
            <a:fillRect/>
          </a:stretch>
        </p:blipFill>
        <p:spPr bwMode="auto">
          <a:xfrm>
            <a:off x="4644008" y="692696"/>
            <a:ext cx="424847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5232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2397" y="1005886"/>
            <a:ext cx="8784976" cy="56491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r>
              <a:rPr lang="ru-RU" dirty="0" smtClean="0"/>
              <a:t>«шнуровка»; «крепление краёв  граней прицепками»; «застёгивание цветов на пуговицы»; «шнуровка граней резинкой»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88641"/>
            <a:ext cx="8568952" cy="442674"/>
          </a:xfrm>
          <a:prstGeom prst="roundRect">
            <a:avLst/>
          </a:prstGeom>
          <a:solidFill>
            <a:srgbClr val="EDB5E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D60093"/>
                </a:solidFill>
              </a:rPr>
              <a:t>НАГЛЯДНОЕ ПОСОБИЕ:  Пирамидка «Ловкие пальчики»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88641"/>
            <a:ext cx="792088" cy="792088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251520" y="1644631"/>
            <a:ext cx="8568951" cy="18450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endParaRPr lang="ru-RU" b="1" dirty="0" smtClean="0">
              <a:solidFill>
                <a:srgbClr val="D60093"/>
              </a:solidFill>
              <a:latin typeface="+mj-lt"/>
            </a:endParaRPr>
          </a:p>
          <a:p>
            <a:pPr algn="ctr"/>
            <a:endParaRPr lang="ru-RU" b="1" u="sng" dirty="0" smtClean="0">
              <a:solidFill>
                <a:srgbClr val="D60093"/>
              </a:solidFill>
              <a:latin typeface="+mj-lt"/>
            </a:endParaRPr>
          </a:p>
          <a:p>
            <a:pPr marL="285750" indent="-285750" algn="ctr">
              <a:buFont typeface="Wingdings" pitchFamily="2" charset="2"/>
              <a:buChar char="v"/>
            </a:pPr>
            <a:endParaRPr lang="ru-RU" b="1" u="sng" dirty="0">
              <a:solidFill>
                <a:srgbClr val="D60093"/>
              </a:solidFill>
              <a:latin typeface="+mj-lt"/>
            </a:endParaRPr>
          </a:p>
        </p:txBody>
      </p:sp>
      <p:pic>
        <p:nvPicPr>
          <p:cNvPr id="21" name="Picture 30" descr="http://www.clipartbest.com/cliparts/niB/MGo/niBMGo8d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1401" y="764705"/>
            <a:ext cx="720080" cy="720079"/>
          </a:xfrm>
          <a:prstGeom prst="rect">
            <a:avLst/>
          </a:prstGeom>
          <a:noFill/>
        </p:spPr>
      </p:pic>
      <p:pic>
        <p:nvPicPr>
          <p:cNvPr id="11" name="Рисунок 10" descr="C:\Users\дом\Desktop\ДОКУМЕНТЫ\фото\IMG-20211021-WA0038.jpg"/>
          <p:cNvPicPr/>
          <p:nvPr/>
        </p:nvPicPr>
        <p:blipFill>
          <a:blip r:embed="rId4" cstate="print"/>
          <a:srcRect l="2162" r="-123"/>
          <a:stretch>
            <a:fillRect/>
          </a:stretch>
        </p:blipFill>
        <p:spPr bwMode="auto">
          <a:xfrm>
            <a:off x="395536" y="764704"/>
            <a:ext cx="388843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дом\Desktop\ДОКУМЕНТЫ\фото\IMG-20211021-WA0039.jpg"/>
          <p:cNvPicPr/>
          <p:nvPr/>
        </p:nvPicPr>
        <p:blipFill>
          <a:blip r:embed="rId5" cstate="print"/>
          <a:srcRect l="8919" t="3448" r="4507" b="3762"/>
          <a:stretch>
            <a:fillRect/>
          </a:stretch>
        </p:blipFill>
        <p:spPr bwMode="auto">
          <a:xfrm>
            <a:off x="4644008" y="764704"/>
            <a:ext cx="381642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5232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2397" y="1005886"/>
            <a:ext cx="8784976" cy="56491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88641"/>
            <a:ext cx="8568952" cy="442674"/>
          </a:xfrm>
          <a:prstGeom prst="roundRect">
            <a:avLst/>
          </a:prstGeom>
          <a:solidFill>
            <a:srgbClr val="EDB5E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D60093"/>
                </a:solidFill>
              </a:rPr>
              <a:t>НАГЛЯДНОЕ ПОСОБИЕ:  «Пирамидка «Ловкие пальчики»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88641"/>
            <a:ext cx="792088" cy="792088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251520" y="1644631"/>
            <a:ext cx="8568951" cy="18450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endParaRPr lang="ru-RU" b="1" dirty="0" smtClean="0">
              <a:solidFill>
                <a:srgbClr val="D60093"/>
              </a:solidFill>
              <a:latin typeface="+mj-lt"/>
            </a:endParaRPr>
          </a:p>
          <a:p>
            <a:pPr algn="ctr"/>
            <a:endParaRPr lang="ru-RU" b="1" u="sng" dirty="0" smtClean="0">
              <a:solidFill>
                <a:srgbClr val="D60093"/>
              </a:solidFill>
              <a:latin typeface="+mj-lt"/>
            </a:endParaRPr>
          </a:p>
          <a:p>
            <a:pPr marL="285750" indent="-285750" algn="ctr">
              <a:buFont typeface="Wingdings" pitchFamily="2" charset="2"/>
              <a:buChar char="v"/>
            </a:pPr>
            <a:endParaRPr lang="ru-RU" b="1" u="sng" dirty="0">
              <a:solidFill>
                <a:srgbClr val="D60093"/>
              </a:solidFill>
              <a:latin typeface="+mj-lt"/>
            </a:endParaRPr>
          </a:p>
        </p:txBody>
      </p:sp>
      <p:pic>
        <p:nvPicPr>
          <p:cNvPr id="21" name="Picture 30" descr="http://www.clipartbest.com/cliparts/niB/MGo/niBMGo8d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1401" y="764705"/>
            <a:ext cx="720080" cy="720079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92696"/>
            <a:ext cx="7392821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39552" y="6273225"/>
            <a:ext cx="709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Внутри пирамидки статическое основание с отверстиями  для нанизывания ключей; на внутренних полотнах – расположены  игры-ходилки</a:t>
            </a:r>
            <a:endParaRPr lang="ru-RU" sz="1600" b="1" dirty="0"/>
          </a:p>
        </p:txBody>
      </p:sp>
    </p:spTree>
    <p:extLst>
      <p:ext uri="{BB962C8B-B14F-4D97-AF65-F5344CB8AC3E}">
        <p14:creationId xmlns="" xmlns:p14="http://schemas.microsoft.com/office/powerpoint/2010/main" val="195232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2397" y="1005886"/>
            <a:ext cx="8784976" cy="56491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88641"/>
            <a:ext cx="8568952" cy="442674"/>
          </a:xfrm>
          <a:prstGeom prst="roundRect">
            <a:avLst/>
          </a:prstGeom>
          <a:solidFill>
            <a:srgbClr val="EDB5E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D60093"/>
                </a:solidFill>
              </a:rPr>
              <a:t>НАГЛЯДНОЕ ПОСОБИЕ:  «</a:t>
            </a:r>
            <a:r>
              <a:rPr lang="ru-RU" sz="2000" b="1" dirty="0" err="1" smtClean="0">
                <a:solidFill>
                  <a:srgbClr val="D60093"/>
                </a:solidFill>
              </a:rPr>
              <a:t>Пирпмидка</a:t>
            </a:r>
            <a:r>
              <a:rPr lang="ru-RU" sz="2000" b="1" dirty="0" smtClean="0">
                <a:solidFill>
                  <a:srgbClr val="D60093"/>
                </a:solidFill>
              </a:rPr>
              <a:t> «Ловкие пальчики»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88641"/>
            <a:ext cx="792088" cy="792088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251520" y="1644631"/>
            <a:ext cx="8568951" cy="18450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endParaRPr lang="ru-RU" b="1" dirty="0" smtClean="0">
              <a:solidFill>
                <a:srgbClr val="D60093"/>
              </a:solidFill>
              <a:latin typeface="+mj-lt"/>
            </a:endParaRPr>
          </a:p>
          <a:p>
            <a:pPr algn="ctr"/>
            <a:endParaRPr lang="ru-RU" b="1" u="sng" dirty="0" smtClean="0">
              <a:solidFill>
                <a:srgbClr val="D60093"/>
              </a:solidFill>
              <a:latin typeface="+mj-lt"/>
            </a:endParaRPr>
          </a:p>
          <a:p>
            <a:pPr marL="285750" indent="-285750" algn="ctr">
              <a:buFont typeface="Wingdings" pitchFamily="2" charset="2"/>
              <a:buChar char="v"/>
            </a:pPr>
            <a:endParaRPr lang="ru-RU" b="1" u="sng" dirty="0">
              <a:solidFill>
                <a:srgbClr val="D60093"/>
              </a:solidFill>
              <a:latin typeface="+mj-lt"/>
            </a:endParaRPr>
          </a:p>
        </p:txBody>
      </p:sp>
      <p:pic>
        <p:nvPicPr>
          <p:cNvPr id="21" name="Picture 30" descr="http://www.clipartbest.com/cliparts/niB/MGo/niBMGo8d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1401" y="764705"/>
            <a:ext cx="720080" cy="720079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124744"/>
            <a:ext cx="6918176" cy="53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5232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2397" y="1005886"/>
            <a:ext cx="8784976" cy="56491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88641"/>
            <a:ext cx="8568952" cy="442674"/>
          </a:xfrm>
          <a:prstGeom prst="roundRect">
            <a:avLst/>
          </a:prstGeom>
          <a:solidFill>
            <a:srgbClr val="EDB5E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D60093"/>
                </a:solidFill>
              </a:rPr>
              <a:t>НАГЛЯДНОЕ ПОСОБИЕ:  «Пирамидка «Ловкие пальчики»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88641"/>
            <a:ext cx="792088" cy="792088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251520" y="1644631"/>
            <a:ext cx="8568951" cy="18450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endParaRPr lang="ru-RU" b="1" dirty="0" smtClean="0">
              <a:solidFill>
                <a:srgbClr val="D60093"/>
              </a:solidFill>
              <a:latin typeface="+mj-lt"/>
            </a:endParaRPr>
          </a:p>
          <a:p>
            <a:pPr algn="ctr"/>
            <a:endParaRPr lang="ru-RU" b="1" u="sng" dirty="0" smtClean="0">
              <a:solidFill>
                <a:srgbClr val="D60093"/>
              </a:solidFill>
              <a:latin typeface="+mj-lt"/>
            </a:endParaRPr>
          </a:p>
          <a:p>
            <a:pPr marL="285750" indent="-285750" algn="ctr">
              <a:buFont typeface="Wingdings" pitchFamily="2" charset="2"/>
              <a:buChar char="v"/>
            </a:pPr>
            <a:endParaRPr lang="ru-RU" b="1" u="sng" dirty="0">
              <a:solidFill>
                <a:srgbClr val="D60093"/>
              </a:solidFill>
              <a:latin typeface="+mj-lt"/>
            </a:endParaRPr>
          </a:p>
        </p:txBody>
      </p:sp>
      <p:pic>
        <p:nvPicPr>
          <p:cNvPr id="21" name="Picture 30" descr="http://www.clipartbest.com/cliparts/niB/MGo/niBMGo8d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1401" y="764705"/>
            <a:ext cx="720080" cy="720079"/>
          </a:xfrm>
          <a:prstGeom prst="rect">
            <a:avLst/>
          </a:prstGeom>
          <a:noFill/>
        </p:spPr>
      </p:pic>
      <p:pic>
        <p:nvPicPr>
          <p:cNvPr id="13" name="Рисунок 12" descr="E:\Мои документы\ФОТОГРАФИИ\лето 2019г\15,08,19\IMG-20190815-WA00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24744"/>
            <a:ext cx="7344815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500" dist="508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95232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2397" y="1005886"/>
            <a:ext cx="8784976" cy="56491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88641"/>
            <a:ext cx="8568952" cy="442674"/>
          </a:xfrm>
          <a:prstGeom prst="roundRect">
            <a:avLst/>
          </a:prstGeom>
          <a:solidFill>
            <a:srgbClr val="EDB5E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D60093"/>
                </a:solidFill>
              </a:rPr>
              <a:t>НАГЛЯДНОЕ ПОСОБИЕ:  «Пирамидка «Ловкие пальчики»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88641"/>
            <a:ext cx="792088" cy="792088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251520" y="1644631"/>
            <a:ext cx="8568951" cy="18450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endParaRPr lang="ru-RU" b="1" dirty="0" smtClean="0">
              <a:solidFill>
                <a:srgbClr val="D60093"/>
              </a:solidFill>
              <a:latin typeface="+mj-lt"/>
            </a:endParaRPr>
          </a:p>
          <a:p>
            <a:pPr algn="ctr"/>
            <a:endParaRPr lang="ru-RU" b="1" u="sng" dirty="0" smtClean="0">
              <a:solidFill>
                <a:srgbClr val="D60093"/>
              </a:solidFill>
              <a:latin typeface="+mj-lt"/>
            </a:endParaRPr>
          </a:p>
          <a:p>
            <a:pPr marL="285750" indent="-285750" algn="ctr">
              <a:buFont typeface="Wingdings" pitchFamily="2" charset="2"/>
              <a:buChar char="v"/>
            </a:pPr>
            <a:endParaRPr lang="ru-RU" b="1" u="sng" dirty="0">
              <a:solidFill>
                <a:srgbClr val="D60093"/>
              </a:solidFill>
              <a:latin typeface="+mj-lt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79512" y="764704"/>
            <a:ext cx="8784976" cy="59046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Паспорт многофункционального наглядного пособия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«ПИРАМИДКА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«ЛОВКИЕ ПАЛЬЧИКИ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Пользователи пособием: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воспитатели, дети старшего дошкольного возраста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Тип пособия: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игровая пирамидка с вешними и внутренними элементами сенсомоторной направленности..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Назначение: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совместной с педагогом, индивидуальной работы с ребёнком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самостоятельной детей на развитие зрительно-моторных координаций.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стимуляция сенсомоторного развития детей, развитие самостоятельности детей.</a:t>
            </a:r>
            <a:r>
              <a:rPr lang="ru-RU" b="1" i="1" dirty="0" smtClean="0"/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Улучшить координацию и точность движений рук, гибкость рук, ритмичность;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улучшить мелкую моторику пальцев, кистей рук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зрительное восприятие;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тактильные ощущения;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содействовать нормализации речевой функции;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воображение, логическое мышление, произвольное внимание, зрительное и слуховое восприятие, творческую активность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побуждать ребенка к активным осознанным действиям.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232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2397" y="1005886"/>
            <a:ext cx="8784976" cy="56491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88641"/>
            <a:ext cx="8568952" cy="442674"/>
          </a:xfrm>
          <a:prstGeom prst="roundRect">
            <a:avLst/>
          </a:prstGeom>
          <a:solidFill>
            <a:srgbClr val="EDB5E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D60093"/>
                </a:solidFill>
              </a:rPr>
              <a:t>НАГЛЯДНОЕ ПОСОБИЕ:  «Пирамидка «Ловкие пальчики»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88641"/>
            <a:ext cx="792088" cy="792088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251520" y="1644631"/>
            <a:ext cx="8568951" cy="18450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endParaRPr lang="ru-RU" b="1" dirty="0" smtClean="0">
              <a:solidFill>
                <a:srgbClr val="D60093"/>
              </a:solidFill>
              <a:latin typeface="+mj-lt"/>
            </a:endParaRPr>
          </a:p>
          <a:p>
            <a:pPr algn="ctr"/>
            <a:endParaRPr lang="ru-RU" b="1" u="sng" dirty="0" smtClean="0">
              <a:solidFill>
                <a:srgbClr val="D60093"/>
              </a:solidFill>
              <a:latin typeface="+mj-lt"/>
            </a:endParaRPr>
          </a:p>
          <a:p>
            <a:pPr marL="285750" indent="-285750" algn="ctr">
              <a:buFont typeface="Wingdings" pitchFamily="2" charset="2"/>
              <a:buChar char="v"/>
            </a:pPr>
            <a:endParaRPr lang="ru-RU" b="1" u="sng" dirty="0">
              <a:solidFill>
                <a:srgbClr val="D60093"/>
              </a:solidFill>
              <a:latin typeface="+mj-lt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79512" y="764704"/>
            <a:ext cx="8784976" cy="59046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Паспорт многофункционального наглядного пособия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«ПИРАМИДКА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«ЛОВКИЕ ПАЛЬЧИКИ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Описание пособия: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пирамида выполнена из плотного картона, 4-хгранная, переносная. Каждая грань может функционировать отдельно от другой и соединяться посредством шнуровки из резинки, прищепок, с помощью крючков, «шнуровка». Грани обтянуты плотным фетром, на каждой грани пирамиды прикреплены  игровые материалы: цветы на липучках; цветы и божьи коровки на кнопках; застёгивание цветов на пуговицы; шнуровка зигзагообразная. Внутри пирамидки статическое основание с отверстиями  для нанизывания ключей; на внутренних полотнах – расположены  игры-ходилки (с пуговицами, тесьмой, фетровыми фишками).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Способы применения: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игровая деятельность;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практические действия в режимных моментах;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отработка навыков самообслуживания (застегнуть пуговицу, завязать шнурок, открыть кнопку и т.п.);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самостоятельная деятельность детей.</a:t>
            </a:r>
          </a:p>
          <a:p>
            <a:r>
              <a:rPr lang="ru-RU" dirty="0" smtClean="0"/>
              <a:t> 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232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3187</TotalTime>
  <Words>759</Words>
  <Application>Microsoft Office PowerPoint</Application>
  <PresentationFormat>Экран (4:3)</PresentationFormat>
  <Paragraphs>175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132</dc:creator>
  <cp:lastModifiedBy>дом</cp:lastModifiedBy>
  <cp:revision>313</cp:revision>
  <dcterms:created xsi:type="dcterms:W3CDTF">2017-04-21T22:11:46Z</dcterms:created>
  <dcterms:modified xsi:type="dcterms:W3CDTF">2021-10-22T01:05:52Z</dcterms:modified>
</cp:coreProperties>
</file>