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5" r:id="rId2"/>
    <p:sldId id="276" r:id="rId3"/>
    <p:sldId id="278" r:id="rId4"/>
    <p:sldId id="277" r:id="rId5"/>
    <p:sldId id="269" r:id="rId6"/>
    <p:sldId id="273" r:id="rId7"/>
    <p:sldId id="265" r:id="rId8"/>
    <p:sldId id="279" r:id="rId9"/>
    <p:sldId id="28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5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26"/>
    <a:srgbClr val="A0A1A0"/>
    <a:srgbClr val="008F32"/>
    <a:srgbClr val="98C21F"/>
    <a:srgbClr val="67CB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54" d="100"/>
          <a:sy n="154" d="100"/>
        </p:scale>
        <p:origin x="384" y="108"/>
      </p:cViewPr>
      <p:guideLst>
        <p:guide orient="horz" pos="735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D6B5-6632-9C40-A3F6-8BB5AC863B3F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26AF5-C6CD-C343-990C-1D039D862D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80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8B90B9-7269-DA4D-A09B-CEE01FDCE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326" y="0"/>
            <a:ext cx="6355674" cy="3943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C3CA1F-7AFB-2545-A2A8-C53994F1B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6663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4215555" cy="17907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4215555" cy="124182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1D74B6-D774-EC40-8FB4-E338F5EF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6620512" y="325120"/>
            <a:ext cx="2029332" cy="202311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E2BCF928-579E-4F4B-B9A3-D10CA30C7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0" y="442998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0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rgbClr val="98C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B00480-907E-FE4B-A0E5-4A3E51A68C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519"/>
          <a:stretch/>
        </p:blipFill>
        <p:spPr>
          <a:xfrm rot="5400000">
            <a:off x="5611588" y="1611089"/>
            <a:ext cx="5143500" cy="1921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7EA25F-F8AD-1B40-A8BB-6411ED074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315487" y="281797"/>
            <a:ext cx="921177" cy="9183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D7DEA5D-A75E-CB4A-B85F-7AECB1159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4770120" cy="17907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D32DDAE-E4D4-1F48-BFD2-A96694CCC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4770120" cy="124182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9838"/>
            <a:ext cx="3757402" cy="833377"/>
          </a:xfrm>
        </p:spPr>
        <p:txBody>
          <a:bodyPr anchor="ctr"/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561" y="713339"/>
            <a:ext cx="3715474" cy="3881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35262"/>
            <a:ext cx="3757402" cy="31598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486657-8192-8848-89FD-C9BDA5E39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758" y="0"/>
            <a:ext cx="4387242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078130-E589-1545-B3CE-D4196237C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8078767-7FC2-BD40-9B7F-366AEE7A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A4EC9CB-5FD0-CC42-9848-232364FD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272CBE4-6BBF-4340-894D-F8091C093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27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DB01411-6B3C-124B-B75A-8D9C9D306500}"/>
              </a:ext>
            </a:extLst>
          </p:cNvPr>
          <p:cNvCxnSpPr>
            <a:cxnSpLocks/>
          </p:cNvCxnSpPr>
          <p:nvPr userDrawn="1"/>
        </p:nvCxnSpPr>
        <p:spPr>
          <a:xfrm>
            <a:off x="612000" y="902388"/>
            <a:ext cx="792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789DC5C-0C22-564D-95F9-F18F84B9D01C}"/>
              </a:ext>
            </a:extLst>
          </p:cNvPr>
          <p:cNvCxnSpPr>
            <a:cxnSpLocks/>
          </p:cNvCxnSpPr>
          <p:nvPr userDrawn="1"/>
        </p:nvCxnSpPr>
        <p:spPr>
          <a:xfrm>
            <a:off x="612000" y="4641011"/>
            <a:ext cx="792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7BAAD6B-984E-C54F-9CD3-714BD4D3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9896"/>
            <a:ext cx="7886700" cy="50450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F72ABB9-0995-3440-B8D6-CD22A64E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1910"/>
            <a:ext cx="7886700" cy="295506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832AA82-979D-5E4A-A49E-CD6CF2B21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F21E467-796D-0C49-B401-0AD6CD2EE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763425F6-3EBF-F44B-A444-C24E57E27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80950806-1AE2-4345-963A-F81632A97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31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D9111D-18B2-0C4B-9473-521F2E0EE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88509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93BFC26-74E9-DD43-893D-9A3D93EB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0450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E4FBE54-F8E3-6447-9A99-95E45F5E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426"/>
            <a:ext cx="7886700" cy="34905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6C3D10-2802-A34D-90D8-BDE5943C5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3F8358EC-25FC-DA42-9958-9B08B0E2A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0282AEF-B313-3446-A5CE-113D0BCFD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1E67192-61AB-774F-92D9-25CCA3AFA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7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bg>
      <p:bgPr>
        <a:solidFill>
          <a:srgbClr val="008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4AEDC89-0497-2744-8D08-6A1343F74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4345" y="1822318"/>
            <a:ext cx="4770120" cy="1498864"/>
          </a:xfrm>
        </p:spPr>
        <p:txBody>
          <a:bodyPr anchor="ctr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Спасибо!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520002-76A5-AF48-87AF-A8A08D99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279" y="2169157"/>
            <a:ext cx="805186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008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430" y="1154289"/>
            <a:ext cx="4190035" cy="17907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430" y="3014045"/>
            <a:ext cx="4190035" cy="124182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D5C3AE9-2D57-E540-9504-906362CD7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519"/>
          <a:stretch/>
        </p:blipFill>
        <p:spPr>
          <a:xfrm rot="5400000">
            <a:off x="5611588" y="1611089"/>
            <a:ext cx="5143500" cy="19213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8D88FE5-8D69-D043-B4E6-4FBBA6306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497504" y="1637853"/>
            <a:ext cx="1873539" cy="186779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85F8A526-7CF1-E840-AE00-8A7EC44AD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430" y="428008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25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0450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6426"/>
            <a:ext cx="7886700" cy="34905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7FB7674-3F62-B944-8A12-DE1704D935F0}"/>
              </a:ext>
            </a:extLst>
          </p:cNvPr>
          <p:cNvCxnSpPr>
            <a:cxnSpLocks/>
          </p:cNvCxnSpPr>
          <p:nvPr userDrawn="1"/>
        </p:nvCxnSpPr>
        <p:spPr>
          <a:xfrm>
            <a:off x="612000" y="902388"/>
            <a:ext cx="792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E17BFC3-2AE2-FD49-AC2F-A7FFD120B67D}"/>
              </a:ext>
            </a:extLst>
          </p:cNvPr>
          <p:cNvCxnSpPr>
            <a:cxnSpLocks/>
          </p:cNvCxnSpPr>
          <p:nvPr userDrawn="1"/>
        </p:nvCxnSpPr>
        <p:spPr>
          <a:xfrm>
            <a:off x="612000" y="4641011"/>
            <a:ext cx="792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ADE5557-D68C-2241-8C86-C3B8E75CD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24BC893E-BB6D-924D-BAE1-89D201440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A60E60F-761C-534D-A68A-E52E9905E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DE7C94B-C367-A947-8F99-3C24461F7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638C3B-00EE-AA44-A0E3-4BF930AC4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6381"/>
          <a:stretch/>
        </p:blipFill>
        <p:spPr>
          <a:xfrm>
            <a:off x="0" y="0"/>
            <a:ext cx="9144000" cy="5107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6365EE3-0C47-DE4B-9F2A-99AF1745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0450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BE168A3-9C00-0C4C-B9F9-6E33E304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426"/>
            <a:ext cx="7886700" cy="34905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7945E9-C591-9841-9648-20121DD40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281C050-9D6D-C24D-A38A-8EEBF76FE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624F1D5-F344-9B4F-8889-EE75EA51C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4CF902AF-3B8B-604E-B582-2D7158B93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24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33C8F6F-1A48-894A-AFBB-68631ED8F635}"/>
              </a:ext>
            </a:extLst>
          </p:cNvPr>
          <p:cNvCxnSpPr>
            <a:cxnSpLocks/>
          </p:cNvCxnSpPr>
          <p:nvPr userDrawn="1"/>
        </p:nvCxnSpPr>
        <p:spPr>
          <a:xfrm>
            <a:off x="612000" y="902388"/>
            <a:ext cx="792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BF507A8-B198-264B-8CE2-E83828EB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0450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88F7C5D-8CB5-4B46-AEE9-79075287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426"/>
            <a:ext cx="7886700" cy="34905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1A941C-ED6E-654F-88EC-E90E50536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BE0B5467-8568-8F42-8677-8C53D0E10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600B89B6-B656-FE45-B6D8-EC9828CEE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79237DF-04EE-EE42-AB99-922871A6E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1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0733AC-5B70-C545-95C8-168E78F87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9144000" cy="2699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AAA8AA5-A63C-AD49-9C2B-9BECB4D7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0450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881E9CA-8DE4-E242-AE5A-59A01297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426"/>
            <a:ext cx="7886700" cy="34905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F3AB5D8-1403-4B46-83ED-10FA1C412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8383B25-5B47-354A-B294-294F6411C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0716869-5E23-EA4D-9BA4-F00D5A3D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FA5792C-A579-8046-B2A9-F922F64E0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03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83948E58-B745-484E-8CD8-A05CA234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0450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CDE0880-34A4-FF40-985A-69947C00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426"/>
            <a:ext cx="7886700" cy="34905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9D1B25-E6CA-AB41-9E79-EFAB0F737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529837" y="121536"/>
            <a:ext cx="471714" cy="470268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476E9F-284A-024B-A08F-CB213D5A8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3BEA02A-F3F6-2D4D-A164-A2161F006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4C3DA41-F64D-3C48-99FF-CC51F2A71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90F-EA86-1F4E-914E-E6EFC0758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461CDA-546D-EA49-A063-7660D2EB2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326" y="0"/>
            <a:ext cx="6355674" cy="3943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E6CE74-4B8A-B14C-BC6B-F3507A913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66634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7829693-6A5C-7A4C-818F-C78EC2960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4770120" cy="17907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CFE11CE5-D01D-2B4E-BDBA-294910C2B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4770120" cy="124182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774DE4-4B4C-0F47-9C42-CD51832DF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8001000" y="275135"/>
            <a:ext cx="7222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rgbClr val="FFA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B00480-907E-FE4B-A0E5-4A3E51A68C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519"/>
          <a:stretch/>
        </p:blipFill>
        <p:spPr>
          <a:xfrm rot="5400000">
            <a:off x="5611588" y="1611089"/>
            <a:ext cx="5143500" cy="1921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7EA25F-F8AD-1B40-A8BB-6411ED074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98"/>
          <a:stretch/>
        </p:blipFill>
        <p:spPr>
          <a:xfrm>
            <a:off x="315487" y="281797"/>
            <a:ext cx="921177" cy="9183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6D280673-62D7-0742-8F2E-140E2ECDA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4770120" cy="17907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483F98E-217C-C045-9B4A-AA0710DCB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4770120" cy="124182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2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65B90F-EA86-1F4E-914E-E6EFC07581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00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74" r:id="rId10"/>
    <p:sldLayoutId id="2147483668" r:id="rId11"/>
    <p:sldLayoutId id="2147483669" r:id="rId12"/>
    <p:sldLayoutId id="2147483675" r:id="rId13"/>
    <p:sldLayoutId id="2147483676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EC0D1E81-DFFF-4640-8C87-F84782230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65B90F-EA86-1F4E-914E-E6EFC0758135}" type="slidenum">
              <a:rPr lang="ru-RU" smtClean="0"/>
              <a:t>1</a:t>
            </a:fld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13857"/>
          <a:stretch/>
        </p:blipFill>
        <p:spPr>
          <a:xfrm>
            <a:off x="0" y="-102394"/>
            <a:ext cx="9144000" cy="52458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302" y="4041076"/>
            <a:ext cx="60313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БЕЗОПАСНОСТИ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61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ятёрочка» и «ЛизаАлерт» - поисков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61" y="2649375"/>
            <a:ext cx="3858639" cy="264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1727" y="565091"/>
            <a:ext cx="576525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«Островки Безопасности» </a:t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727" y="1360720"/>
            <a:ext cx="7918315" cy="257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/>
              <a:t>Идеей для данной методической разработки стал совместный проект "Пятёрочка и АНО "ЦППЛ" </a:t>
            </a:r>
            <a:r>
              <a:rPr lang="ru-RU" sz="1400" dirty="0" smtClean="0"/>
              <a:t>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/>
              <a:t>"</a:t>
            </a:r>
            <a:r>
              <a:rPr lang="ru-RU" sz="1400" dirty="0"/>
              <a:t>Островок безопасности". </a:t>
            </a:r>
            <a:endParaRPr lang="ru-RU" sz="14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/>
              <a:t>Проект </a:t>
            </a:r>
            <a:r>
              <a:rPr lang="ru-RU" sz="1400" dirty="0"/>
              <a:t>основная цель которого помочь потерявшимся и дезориентированным. Каждый ребенок, если потерялся и/или ему нужна помощь и дезориентированный взрослый может обратиться в любой магазин Пятёрочка и ему помогут</a:t>
            </a:r>
            <a:r>
              <a:rPr lang="ru-RU" sz="1400" dirty="0" smtClean="0"/>
              <a:t>.</a:t>
            </a:r>
            <a:endParaRPr lang="ru-RU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/>
              <a:t>Методический материал посвящен теме </a:t>
            </a:r>
            <a:r>
              <a:rPr lang="ru-RU" sz="1400" dirty="0"/>
              <a:t>безопасности, предназначены для использования в профессиональной педагогической деятельности учителями предметниками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классными </a:t>
            </a:r>
            <a:r>
              <a:rPr lang="ru-RU" sz="1400" dirty="0"/>
              <a:t>руководителями, специалистами по воспитательной работе.</a:t>
            </a:r>
            <a:endParaRPr lang="ru-RU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ятёрочка» и «ЛизаАлерт» - поисков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45" y="1452663"/>
            <a:ext cx="3533156" cy="24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9796" y="435389"/>
            <a:ext cx="55771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методического материала:</a:t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Поисковый отряд «Лиза 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Алерт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и АНО «ЦППЛ»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1429" y="1431732"/>
            <a:ext cx="47989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Поисково-спасательный </a:t>
            </a:r>
            <a:r>
              <a:rPr lang="ru-RU" sz="1400" b="1" dirty="0"/>
              <a:t>отряд «</a:t>
            </a:r>
            <a:r>
              <a:rPr lang="ru-RU" sz="1400" b="1" dirty="0" err="1"/>
              <a:t>ЛизаАлерт</a:t>
            </a:r>
            <a:r>
              <a:rPr lang="ru-RU" sz="1400" b="1" dirty="0" smtClean="0"/>
              <a:t>»</a:t>
            </a:r>
            <a:endParaRPr lang="ru-RU" sz="1400" dirty="0" smtClean="0"/>
          </a:p>
          <a:p>
            <a:r>
              <a:rPr lang="ru-RU" sz="1400" dirty="0" smtClean="0"/>
              <a:t>Отряд </a:t>
            </a:r>
            <a:r>
              <a:rPr lang="ru-RU" sz="1400" dirty="0"/>
              <a:t>занимается поиском пропавших</a:t>
            </a:r>
          </a:p>
          <a:p>
            <a:r>
              <a:rPr lang="ru-RU" sz="1400" dirty="0"/>
              <a:t>людей в городе и в природной среде.</a:t>
            </a:r>
          </a:p>
          <a:p>
            <a:r>
              <a:rPr lang="ru-RU" sz="1400" dirty="0"/>
              <a:t>Сегодня отряд насчитывает более 30000</a:t>
            </a:r>
          </a:p>
          <a:p>
            <a:r>
              <a:rPr lang="ru-RU" sz="1400" dirty="0"/>
              <a:t>человек и представлен в 64 регионах. Добровольцы знают о проблеме пропаж людей не понаслышке. Одним из самых важных направлений своей деятельности считают профилактику пропаж. Именно информирование населения о проблеме и о правилах безопасности, позволяет сократить количество потерявшихся в лесу и в городе.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АНО </a:t>
            </a:r>
            <a:r>
              <a:rPr lang="ru-RU" sz="1400" b="1" dirty="0"/>
              <a:t>"ЦППЛ" </a:t>
            </a:r>
            <a:r>
              <a:rPr lang="ru-RU" sz="1400" dirty="0"/>
              <a:t>- это ресурсный центр, который поддерживает и помогает развитию поискового добровольчества в РФ.</a:t>
            </a:r>
          </a:p>
        </p:txBody>
      </p:sp>
    </p:spTree>
    <p:extLst>
      <p:ext uri="{BB962C8B-B14F-4D97-AF65-F5344CB8AC3E}">
        <p14:creationId xmlns:p14="http://schemas.microsoft.com/office/powerpoint/2010/main" val="16558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ятёрочка» и «ЛизаАлерт» - поисков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4" y="2593895"/>
            <a:ext cx="3715966" cy="25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9276" y="720734"/>
            <a:ext cx="4572000" cy="948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методистов и учителей </a:t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451" y="1545412"/>
            <a:ext cx="5843081" cy="223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Методисты ЦППЛ проводят семинары по методической разработке для методистов/учителей.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 открытые уроки силами специалистов ЦППЛ (количество уроков зависит от количества методистов/учителей, чтоб могли посетить)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Методисты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учителя в своих школах проводят классные часы, а так же обучают других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F8BDA8-49C3-AF4F-99FD-6D316CC4A24E}"/>
              </a:ext>
            </a:extLst>
          </p:cNvPr>
          <p:cNvSpPr/>
          <p:nvPr/>
        </p:nvSpPr>
        <p:spPr>
          <a:xfrm>
            <a:off x="-6018" y="0"/>
            <a:ext cx="480416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951" y="3716110"/>
            <a:ext cx="45720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идея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формирование ценностного отношения обучающихся к жизни и безопасности своей и окружающих людей.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951" y="2545523"/>
            <a:ext cx="399642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способствовать формированию у обучающихся основ личной безопасности и основ взаимопомощи.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951" y="224937"/>
            <a:ext cx="4572000" cy="18783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направление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социальное (безопасное поведение) и духовно-нравственное (помощь окружающим)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ученики 1-4 классов в возрастной категории от 7 до 10 лет.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Островки безопасности» в «Пятерочках» помогли вернуться домой 1370  потерявшимся людям – Новости ритейла и розничной торговли | Retail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r="28680"/>
          <a:stretch/>
        </p:blipFill>
        <p:spPr bwMode="auto">
          <a:xfrm>
            <a:off x="4807974" y="-32781"/>
            <a:ext cx="4298970" cy="51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477" y="3236388"/>
            <a:ext cx="8411497" cy="185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Познакомить учеников с правилами безопасного поведения в городе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Научить предвидеть и прогнозировать небезопасные ситуации;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у обучающихся ответственное отношение к собственной жизни и здоровью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умения оберегать и ценить свою жизнь и жизнь других людей.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sostav.ru/images/news/2019/10/16/jk96nk6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/>
          <a:stretch/>
        </p:blipFill>
        <p:spPr bwMode="auto">
          <a:xfrm>
            <a:off x="0" y="0"/>
            <a:ext cx="9144000" cy="31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6930" y="944766"/>
            <a:ext cx="4978888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данной темы обоснована тем, что с самого раннего детства детям прививают навыки безопасного поведения на воде, учат правилам дорожного движения, но очень редко упоминают о правилах безопасности в городе. Что делать, если ты потерялся? К кому можно обратиться за помощью? Как вести себя, если к тебе подошел незнакомец? Зачастую от этих простых правил зависит жизнь ребенка. Необходимо, чтобы каждый ребенок, с самого детства мог определить потенциально опасную ситуацию, знал и соблюдал правила безопасности сам и мог помочь в опасной ситуации другим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Если ребенок потерялся - Милосердие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0" r="11406"/>
          <a:stretch/>
        </p:blipFill>
        <p:spPr bwMode="auto">
          <a:xfrm>
            <a:off x="0" y="0"/>
            <a:ext cx="340196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ятёрочка» и «ЛизаАлерт» - поисков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70" y="428612"/>
            <a:ext cx="3949430" cy="27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8190" y="317363"/>
            <a:ext cx="4572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ДПСО «Лиза 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Алерт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8190" y="957218"/>
            <a:ext cx="6765810" cy="375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1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Заявок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поиск детей: 8582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Найден погиб: 498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найдены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Заявок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поиск детей: 3468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Найден погиб: 28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найден: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</a:t>
            </a:r>
            <a:b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"найден погиб" и "не найден" большинство это не криминал, а незнание (как показывает </a:t>
            </a:r>
            <a: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</a:t>
            </a:r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профилактике - родители и дети не знают правил безопасности).</a:t>
            </a:r>
          </a:p>
        </p:txBody>
      </p:sp>
    </p:spTree>
    <p:extLst>
      <p:ext uri="{BB962C8B-B14F-4D97-AF65-F5344CB8AC3E}">
        <p14:creationId xmlns:p14="http://schemas.microsoft.com/office/powerpoint/2010/main" val="886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8820" y="1360878"/>
            <a:ext cx="6230474" cy="452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Анастасия </a:t>
            </a:r>
            <a:r>
              <a:rPr lang="ru-RU" sz="1600" dirty="0" err="1" smtClean="0"/>
              <a:t>Плужникова</a:t>
            </a:r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 smtClean="0"/>
              <a:t>Менеджер </a:t>
            </a:r>
            <a:r>
              <a:rPr lang="ru-RU" sz="1600" dirty="0"/>
              <a:t>по рекламным </a:t>
            </a:r>
            <a:r>
              <a:rPr lang="ru-RU" sz="1600" dirty="0" smtClean="0"/>
              <a:t>мероприятиям ТС «Пятёрочка»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Макрорегион  «ЮГ»</a:t>
            </a:r>
          </a:p>
          <a:p>
            <a:endParaRPr lang="ru-RU" sz="1600" dirty="0"/>
          </a:p>
          <a:p>
            <a:r>
              <a:rPr lang="ru-RU" sz="1600" dirty="0" smtClean="0"/>
              <a:t>+7</a:t>
            </a:r>
            <a:r>
              <a:rPr lang="ru-RU" sz="1600" dirty="0"/>
              <a:t> 989 518 52 </a:t>
            </a:r>
            <a:r>
              <a:rPr lang="ru-RU" sz="1600" dirty="0" smtClean="0"/>
              <a:t>82</a:t>
            </a:r>
          </a:p>
          <a:p>
            <a:r>
              <a:rPr lang="en-US" sz="1600" dirty="0" smtClean="0"/>
              <a:t>Anastasi.Pluzhnikova@x5.ru</a:t>
            </a:r>
            <a:endParaRPr lang="ru-RU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1" id="{FE13F997-DD14-0148-982D-987E3B753D27}" vid="{004C7860-EEEA-9748-9E16-E364DD42C8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16743</TotalTime>
  <Words>449</Words>
  <Application>Microsoft Office PowerPoint</Application>
  <PresentationFormat>Экран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№1</dc:title>
  <dc:creator>Microsoft Office User</dc:creator>
  <cp:lastModifiedBy>Admin</cp:lastModifiedBy>
  <cp:revision>49</cp:revision>
  <dcterms:created xsi:type="dcterms:W3CDTF">2021-06-25T08:52:28Z</dcterms:created>
  <dcterms:modified xsi:type="dcterms:W3CDTF">2022-06-01T14:31:44Z</dcterms:modified>
</cp:coreProperties>
</file>