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40"/>
  </p:notesMasterIdLst>
  <p:sldIdLst>
    <p:sldId id="299" r:id="rId2"/>
    <p:sldId id="304" r:id="rId3"/>
    <p:sldId id="300" r:id="rId4"/>
    <p:sldId id="283" r:id="rId5"/>
    <p:sldId id="257" r:id="rId6"/>
    <p:sldId id="259" r:id="rId7"/>
    <p:sldId id="260" r:id="rId8"/>
    <p:sldId id="263" r:id="rId9"/>
    <p:sldId id="261" r:id="rId10"/>
    <p:sldId id="264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4" r:id="rId25"/>
    <p:sldId id="282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302" r:id="rId35"/>
    <p:sldId id="303" r:id="rId36"/>
    <p:sldId id="281" r:id="rId37"/>
    <p:sldId id="279" r:id="rId38"/>
    <p:sldId id="301" r:id="rId3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91" y="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431343-A3F1-4A13-8642-A03C1B670237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707BAD4-6510-4D9F-867B-C5B9FEC48E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933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5CD86011-5C16-44EF-B1E7-BDEB896440B6}" type="slidenum">
              <a:rPr lang="ru-RU" altLang="ru-RU" sz="1400">
                <a:solidFill>
                  <a:srgbClr val="000000"/>
                </a:solidFill>
                <a:latin typeface="Times New Roman" pitchFamily="18" charset="0"/>
              </a:rPr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29</a:t>
            </a:fld>
            <a:endParaRPr lang="ru-RU" alt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5E0EB-9834-4353-9C56-BBD8D84DDFA1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94E209C4-0DB9-432E-9E0D-BEEF58F3C6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75391121"/>
      </p:ext>
    </p:extLst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7719C-BE9F-40CC-9FEE-8D01B3569EF6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38B7-170F-47A3-892D-2CC5416B57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770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266D-922A-4E5A-BAC2-56C6857FD690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2419E-F4A8-40EA-AE65-01782CE395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4796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C23BD-F22B-4769-A2EA-6F51047E3ABE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8C6014B-86D3-4AD2-A6CD-395637B3EC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49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AE414-E541-40F4-9B83-1A90AF107211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11587-7E09-41BA-9DD1-782465E50C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425884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426E-01A7-48C6-8299-DD7DDB3022BB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CCAA9D4-F353-4982-A0EB-901D407611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7699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F17BF-FF3D-4D47-89CC-EB548792C348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34DE39-0382-4AD6-9CEB-DE41278D02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1946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ACA77-E8BC-49F4-B345-895A439009DF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D339D-ACD3-4E07-8A3E-E07DAA2702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8601942"/>
      </p:ext>
    </p:extLst>
  </p:cSld>
  <p:clrMapOvr>
    <a:masterClrMapping/>
  </p:clrMapOvr>
  <p:transition spd="slow">
    <p:pull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A683B-EBAD-4475-96B6-A13928A973AC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D05A-2AF7-416E-AF6C-3A80B00E02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11947710"/>
      </p:ext>
    </p:extLst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499E-E37A-44EE-9E34-2AD1C2535A69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D5BE2-4BAC-4C32-9DC5-C8C22A6D10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32820432"/>
      </p:ext>
    </p:extLst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25E4F-C64B-4F3B-B2EC-B56D09376FA6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EF62D-2065-47AD-B34B-71D00958E6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9965821"/>
      </p:ext>
    </p:extLst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970F-5CCA-4046-BA09-2581A1BC261F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DBA6F-F423-48CA-9AB1-3A1B732F8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63123301"/>
      </p:ext>
    </p:extLst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4CA9-B37C-494F-BF97-BC6DA11C2C72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02207-E977-4C97-B9C9-8011317478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9654432"/>
      </p:ext>
    </p:extLst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52790-5272-4FF3-A9D4-8F1E417CFA97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B0EF8-9078-43B8-8726-EE7D710089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95631579"/>
      </p:ext>
    </p:extLst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767B-FAF6-4A3E-AD01-7181D65A4FF1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5E7BD-D658-4C94-92D8-906A75EB61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67894566"/>
      </p:ext>
    </p:extLst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0F2C2-A97B-4278-BF68-47F624141713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7D9B-D427-458A-9BF0-B2360A7B36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64404747"/>
      </p:ext>
    </p:extLst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E143-E008-43D5-AE4B-8EB79D1BAA72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972C-D774-4905-A196-06A7D84291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48816760"/>
      </p:ext>
    </p:extLst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8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88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DF971A-B1C9-4F15-9EBD-C967A169C8AD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itchFamily="18" charset="0"/>
              </a:defRPr>
            </a:lvl1pPr>
          </a:lstStyle>
          <a:p>
            <a:fld id="{88653924-4485-477E-AC92-5228D95B5AB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14" r:id="rId7"/>
    <p:sldLayoutId id="2147483824" r:id="rId8"/>
    <p:sldLayoutId id="2147483815" r:id="rId9"/>
    <p:sldLayoutId id="2147483816" r:id="rId10"/>
    <p:sldLayoutId id="2147483825" r:id="rId11"/>
    <p:sldLayoutId id="2147483826" r:id="rId12"/>
    <p:sldLayoutId id="2147483817" r:id="rId13"/>
    <p:sldLayoutId id="2147483827" r:id="rId14"/>
    <p:sldLayoutId id="2147483828" r:id="rId15"/>
    <p:sldLayoutId id="2147483829" r:id="rId16"/>
    <p:sldLayoutId id="2147483830" r:id="rId17"/>
  </p:sldLayoutIdLst>
  <p:transition spd="slow">
    <p:pull dir="lu"/>
  </p:transition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20.gif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8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3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1.gif"/><Relationship Id="rId7" Type="http://schemas.openxmlformats.org/officeDocument/2006/relationships/image" Target="../media/image33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32.gif"/><Relationship Id="rId10" Type="http://schemas.openxmlformats.org/officeDocument/2006/relationships/image" Target="../media/image66.jpeg"/><Relationship Id="rId4" Type="http://schemas.openxmlformats.org/officeDocument/2006/relationships/image" Target="../media/image62.gif"/><Relationship Id="rId9" Type="http://schemas.openxmlformats.org/officeDocument/2006/relationships/image" Target="../media/image6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fguide.ru/files/article/professii_dlya_jenshin.jpg" TargetMode="External"/><Relationship Id="rId3" Type="http://schemas.openxmlformats.org/officeDocument/2006/relationships/hyperlink" Target="http://www.profguide.ru/files/article/samie_vostrebovannie_professii_v_rossii_BIG.jpg" TargetMode="External"/><Relationship Id="rId7" Type="http://schemas.openxmlformats.org/officeDocument/2006/relationships/hyperlink" Target="http://www.profguide.ru/images/article/2/NB3ea2iGGtear86f3sen_eBGif34NGNi.jpg" TargetMode="External"/><Relationship Id="rId2" Type="http://schemas.openxmlformats.org/officeDocument/2006/relationships/hyperlink" Target="http://www.profguide.ru/files/article/samie_visokooplachivaemie_professii_rossii_BI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ofguide.ru/files/article/professions/web_analys/web_analys.jpg" TargetMode="External"/><Relationship Id="rId5" Type="http://schemas.openxmlformats.org/officeDocument/2006/relationships/hyperlink" Target="http://www.profguide.ru/images/article/3/9dGBF3Gae_GGdaQ3FhYif76iTQ4Qz73z.jpg" TargetMode="External"/><Relationship Id="rId4" Type="http://schemas.openxmlformats.org/officeDocument/2006/relationships/hyperlink" Target="http://www.profguide.ru/images/article/2/SskGr9YaQiSTAh8Kb6h7B3s_47sZ%20ne37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619250" y="1628775"/>
            <a:ext cx="5976938" cy="1843088"/>
          </a:xfrm>
        </p:spPr>
        <p:txBody>
          <a:bodyPr/>
          <a:lstStyle/>
          <a:p>
            <a:pPr eaLnBrk="1" hangingPunct="1"/>
            <a:r>
              <a:rPr lang="ru-RU" altLang="ru-RU" sz="4000" b="1" i="1" dirty="0" smtClean="0">
                <a:ln>
                  <a:noFill/>
                </a:ln>
                <a:solidFill>
                  <a:srgbClr val="009900"/>
                </a:solidFill>
              </a:rPr>
              <a:t>МИР ПРОФЕССИЙ ХХ</a:t>
            </a:r>
            <a:r>
              <a:rPr lang="en-US" altLang="ru-RU" sz="4000" b="1" i="1" dirty="0" smtClean="0">
                <a:ln>
                  <a:noFill/>
                </a:ln>
                <a:solidFill>
                  <a:srgbClr val="009900"/>
                </a:solidFill>
              </a:rPr>
              <a:t>I </a:t>
            </a:r>
            <a:r>
              <a:rPr lang="ru-RU" altLang="ru-RU" sz="4000" b="1" i="1" dirty="0" smtClean="0">
                <a:ln>
                  <a:noFill/>
                </a:ln>
                <a:solidFill>
                  <a:srgbClr val="009900"/>
                </a:solidFill>
              </a:rPr>
              <a:t>века.</a:t>
            </a:r>
            <a:br>
              <a:rPr lang="ru-RU" altLang="ru-RU" sz="4000" b="1" i="1" dirty="0" smtClean="0">
                <a:ln>
                  <a:noFill/>
                </a:ln>
                <a:solidFill>
                  <a:srgbClr val="009900"/>
                </a:solidFill>
              </a:rPr>
            </a:br>
            <a:r>
              <a:rPr lang="ru-RU" altLang="ru-RU" sz="4000" b="1" i="1" dirty="0" smtClean="0">
                <a:ln>
                  <a:noFill/>
                </a:ln>
                <a:solidFill>
                  <a:srgbClr val="009900"/>
                </a:solidFill>
              </a:rPr>
              <a:t>Учащимся 9-классов</a:t>
            </a: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6375" y="3644900"/>
            <a:ext cx="6264275" cy="1630363"/>
          </a:xfrm>
        </p:spPr>
        <p:txBody>
          <a:bodyPr>
            <a:normAutofit/>
          </a:bodyPr>
          <a:lstStyle/>
          <a:p>
            <a:pPr eaLnBrk="1" hangingPunct="1"/>
            <a:endParaRPr lang="ru-RU" altLang="ru-RU" sz="2400" b="1" dirty="0" smtClean="0"/>
          </a:p>
          <a:p>
            <a:pPr eaLnBrk="1" hangingPunct="1"/>
            <a:endParaRPr lang="ru-RU" altLang="ru-RU" sz="2400" b="1" dirty="0"/>
          </a:p>
          <a:p>
            <a:pPr eaLnBrk="1" hangingPunct="1"/>
            <a:endParaRPr lang="ru-RU" altLang="ru-RU" sz="2400" b="1" dirty="0" smtClean="0"/>
          </a:p>
          <a:p>
            <a:pPr eaLnBrk="1" hangingPunct="1"/>
            <a:endParaRPr lang="ru-RU" altLang="ru-RU" sz="2400" b="1" dirty="0" smtClean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s\АникинаТ\Pictures\Профессии\Строи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90813"/>
            <a:ext cx="451485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84213" y="508000"/>
            <a:ext cx="511016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Мы построим новый дом, </a:t>
            </a:r>
          </a:p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Будем дружно  жить в нём.</a:t>
            </a:r>
          </a:p>
        </p:txBody>
      </p:sp>
      <p:pic>
        <p:nvPicPr>
          <p:cNvPr id="25604" name="Picture 3" descr="D:\Users\АникинаТ\Pictures\Профессии\Архитект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554163"/>
            <a:ext cx="4302125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2"/>
          <p:cNvSpPr txBox="1">
            <a:spLocks noChangeArrowheads="1"/>
          </p:cNvSpPr>
          <p:nvPr/>
        </p:nvSpPr>
        <p:spPr bwMode="auto">
          <a:xfrm>
            <a:off x="4005263" y="5770563"/>
            <a:ext cx="20970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Каменщик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D:\Users\АникинаТ\Documents\ВСЁ ДЛЯ САЙТОВ\www.gifpark.ru\Человеческие\Мужские\2\che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06788"/>
            <a:ext cx="376078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D:\Users\АникинаТ\Pictures\Профессии\Пова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1175"/>
            <a:ext cx="467995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27050" y="4203700"/>
            <a:ext cx="52022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Повар варит нам компоты –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Это очень хорошо!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Повар делает котлеты – 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это тоже хорошо!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323850" y="1484313"/>
            <a:ext cx="85693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i="1"/>
              <a:t>Ежегодно появляется до 500 (!) новых профессий.</a:t>
            </a:r>
          </a:p>
          <a:p>
            <a:pPr algn="ctr" eaLnBrk="1" hangingPunct="1"/>
            <a:r>
              <a:rPr lang="ru-RU" altLang="ru-RU" sz="2800" b="1" i="1"/>
              <a:t>Некоторые, отражая специфику конкретного времени и сложившейся ситуации, </a:t>
            </a:r>
          </a:p>
          <a:p>
            <a:pPr algn="ctr" eaLnBrk="1" hangingPunct="1"/>
            <a:r>
              <a:rPr lang="ru-RU" altLang="ru-RU" sz="2800" b="1" i="1"/>
              <a:t>«живут» лишь 5 – 15 лет,</a:t>
            </a:r>
          </a:p>
          <a:p>
            <a:pPr algn="ctr" eaLnBrk="1" hangingPunct="1"/>
            <a:r>
              <a:rPr lang="ru-RU" altLang="ru-RU" sz="2800" b="1" i="1"/>
              <a:t>затем «умирают» либо трансформируются           до неузнаваемости. Всего же, согласно единому </a:t>
            </a:r>
          </a:p>
          <a:p>
            <a:pPr algn="ctr" eaLnBrk="1" hangingPunct="1"/>
            <a:r>
              <a:rPr lang="ru-RU" altLang="ru-RU" sz="2800" b="1" i="1"/>
              <a:t>тарифно-квалификационному справочнику,       насчитывается  до 6 тысяч профессий.</a:t>
            </a:r>
          </a:p>
          <a:p>
            <a:pPr algn="ctr" eaLnBrk="1" hangingPunct="1"/>
            <a:r>
              <a:rPr lang="ru-RU" altLang="ru-RU" sz="2800" b="1" i="1"/>
              <a:t>     Выбрать нелегко!</a:t>
            </a:r>
          </a:p>
          <a:p>
            <a:pPr algn="ctr" eaLnBrk="1" hangingPunct="1"/>
            <a:r>
              <a:rPr lang="ru-RU" altLang="ru-RU" sz="2800" b="1" i="1"/>
              <a:t>     Вот несколько новейших и самых перспективных</a:t>
            </a:r>
            <a:r>
              <a:rPr lang="ru-RU" altLang="ru-RU" sz="2800"/>
              <a:t>.</a:t>
            </a:r>
            <a:r>
              <a:rPr lang="ru-RU" altLang="ru-RU" sz="28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6013" y="765175"/>
            <a:ext cx="6524625" cy="606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МИР ПРОФЕССИЙ 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XXI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panose="020B0604020202020204" pitchFamily="34" charset="0"/>
              </a:rPr>
              <a:t> века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14847"/>
            <a:ext cx="6264696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Аварийный комиссар -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750" y="1284288"/>
            <a:ext cx="8135938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сотрудник страховой компании, предпочтительно юрист по образованию,  определяет размер от ущерба и оценивает обязанности компании перед клиентом, попавшим в ДТП.</a:t>
            </a:r>
          </a:p>
        </p:txBody>
      </p:sp>
      <p:pic>
        <p:nvPicPr>
          <p:cNvPr id="28676" name="Picture 2" descr="D:\Users\АникинаТ\Pictures\КАРТИНКИ\Школа\blog_1917_xcn5xc63j4nk9chty5afxr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62718">
            <a:off x="5969000" y="4087813"/>
            <a:ext cx="2298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D:\Users\АникинаТ\Pictures\Профессии\Блюстители поряд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54425"/>
            <a:ext cx="23637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2873" y="345430"/>
            <a:ext cx="78126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Арбитражный управляющий 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268413"/>
            <a:ext cx="8256587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на период банкротства становится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«новым директором» предприятия,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контролирует его работу, стремясь вывести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из долговой зависимости.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Образование – высшее юридическое или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экономическое плюс специальные курсы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подготовки.</a:t>
            </a:r>
          </a:p>
        </p:txBody>
      </p:sp>
      <p:pic>
        <p:nvPicPr>
          <p:cNvPr id="29700" name="Picture 2" descr="D:\Users\АникинаТ\Documents\ВСЁ ДЛЯ САЙТОВ\www.gifpark.ru\Человеческие\Мужские\1\XXDESK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92600"/>
            <a:ext cx="21288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25923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Байер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188" y="1039813"/>
            <a:ext cx="799306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специалист по закупке модной одежды  и обуви. Отбирает свежие коллекции на выставках и показах, хорошо разбирается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в тенденциях моды и предпочтениях покупателей.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По образованию, как правило, товаровед.</a:t>
            </a:r>
          </a:p>
        </p:txBody>
      </p:sp>
      <p:pic>
        <p:nvPicPr>
          <p:cNvPr id="30724" name="Picture 2" descr="D:\Users\АникинаТ\Pictures\Мода\М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89400"/>
            <a:ext cx="3167062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987" y="404664"/>
            <a:ext cx="260558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Бастер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988" y="1328738"/>
            <a:ext cx="7273925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юрист, специализирующийся на разрешении трудовых конфликтов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со стороны предприятия, в том числе и профсоюзов.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Должен отлично знать трудовое право,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быть хорошим психологом  и социологом.</a:t>
            </a:r>
          </a:p>
        </p:txBody>
      </p:sp>
      <p:pic>
        <p:nvPicPr>
          <p:cNvPr id="31748" name="Picture 2" descr="D:\Users\АникинаТ\Documents\ВСЁ ДЛЯ САЙТОВ\www.gifpark.ru\Человеческие\Ручные\1\privett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438" y="4781550"/>
            <a:ext cx="27400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472" y="332656"/>
            <a:ext cx="29947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Бариста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1188" y="1152525"/>
            <a:ext cx="7993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специалист по приготовлению                 кофе-эспрессо  и напитков из него,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знает всё о степени помола кофейного зерна, в совершенстве владеет техникой получения молочной пены.</a:t>
            </a:r>
          </a:p>
        </p:txBody>
      </p:sp>
      <p:pic>
        <p:nvPicPr>
          <p:cNvPr id="32772" name="Picture 3" descr="D:\Users\АникинаТ\Documents\ВСЁ ДЛЯ САЙТОВ\www.gifpark.ru\Вещественные\Питейные\2\k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750" y="4546600"/>
            <a:ext cx="199231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D:\Users\АникинаТ\Documents\ВСЁ ДЛЯ САЙТОВ\www.gifpark.ru\Вещественные\Питейные\2\k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06813"/>
            <a:ext cx="273526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D:\Users\АникинаТ\Documents\ВСЁ ДЛЯ САЙТОВ\www.gifpark.ru\Вещественные\Питейные\2\foo-coffeemaker_r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3865563"/>
            <a:ext cx="2160587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18108"/>
            <a:ext cx="579697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Валютный трейдер 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39750" y="1341438"/>
            <a:ext cx="820896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человек, который зарабатывает     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на разнице курсов валют.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Получить необходимые знания можно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на специальных курсах.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Основное преимущество этой профессии – полная свобода. </a:t>
            </a:r>
          </a:p>
        </p:txBody>
      </p:sp>
      <p:pic>
        <p:nvPicPr>
          <p:cNvPr id="33796" name="Picture 2" descr="D:\Users\АникинаТ\Documents\ВСЁ ДЛЯ САЙТОВ\www.gifpark.ru\Вещественные\Денежные\mone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650" y="3889375"/>
            <a:ext cx="252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 descr="D:\Users\АникинаТ\Documents\ВСЁ ДЛЯ САЙТОВ\www.gifpark.ru\Вещественные\Денежные\69r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81884">
            <a:off x="827088" y="4176713"/>
            <a:ext cx="17287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020" y="431066"/>
            <a:ext cx="367498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Девелопер - 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84963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специалист по операциям с недвижимостью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со строительным и финансовым образованием.</a:t>
            </a:r>
          </a:p>
        </p:txBody>
      </p:sp>
      <p:pic>
        <p:nvPicPr>
          <p:cNvPr id="34820" name="Picture 2" descr="D:\Users\АникинаТ\Documents\ВСЁ ДЛЯ САЙТОВ\Разное\AG00011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13" y="3068638"/>
            <a:ext cx="273526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 descr="D:\Users\АникинаТ\Pictures\Профессии\Бухгалт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2900" y="3860800"/>
            <a:ext cx="31813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55650" y="620713"/>
            <a:ext cx="7920038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/>
              <a:t>Цель: </a:t>
            </a:r>
            <a:r>
              <a:rPr lang="ru-RU" sz="2800"/>
              <a:t>познакомить учащихся с многообразием профессий и с профессиями 21 века.</a:t>
            </a:r>
          </a:p>
          <a:p>
            <a:pPr>
              <a:lnSpc>
                <a:spcPct val="115000"/>
              </a:lnSpc>
            </a:pPr>
            <a:r>
              <a:rPr lang="ru-RU" sz="2800" b="1"/>
              <a:t>Задачи: </a:t>
            </a:r>
            <a:r>
              <a:rPr lang="ru-RU" sz="2800"/>
              <a:t>1) сориентировать учащихся в огромном мире профессий;</a:t>
            </a:r>
          </a:p>
          <a:p>
            <a:pPr>
              <a:lnSpc>
                <a:spcPct val="115000"/>
              </a:lnSpc>
            </a:pPr>
            <a:r>
              <a:rPr lang="ru-RU" sz="2800"/>
              <a:t> 	    2) помочь определиться в выборе будущей профессии.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736"/>
          <a:stretch/>
        </p:blipFill>
        <p:spPr>
          <a:xfrm>
            <a:off x="611560" y="3984434"/>
            <a:ext cx="3600400" cy="2200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530" t="3975" r="32" b="1841"/>
          <a:stretch/>
        </p:blipFill>
        <p:spPr>
          <a:xfrm>
            <a:off x="4572000" y="3964591"/>
            <a:ext cx="3888432" cy="23087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366" y="496894"/>
            <a:ext cx="277031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Логистик -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11163" y="636588"/>
            <a:ext cx="8313737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                        управляет движением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материальных и информационных потоков,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следит за скоординированностью работы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всех подразделений, рассчитывает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наиболее выгодную и экономичную схему  для развития того или иного проекта. 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На логистика учат в экономических вузах.</a:t>
            </a:r>
          </a:p>
        </p:txBody>
      </p:sp>
      <p:pic>
        <p:nvPicPr>
          <p:cNvPr id="35844" name="Picture 2" descr="D:\Users\АникинаТ\Documents\ВСЁ ДЛЯ САЙТОВ\www.gifpark.ru\Человеческие\Мужские\1\MAN5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838" y="4378325"/>
            <a:ext cx="28463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 rot="-1387088">
            <a:off x="2552700" y="4184650"/>
            <a:ext cx="5048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 rot="1084308">
            <a:off x="5719763" y="4157663"/>
            <a:ext cx="504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 rot="277929">
            <a:off x="4752975" y="3802063"/>
            <a:ext cx="5064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54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65979"/>
            <a:ext cx="374262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Спичрайтер -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68313" y="1163638"/>
            <a:ext cx="8064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пишет тексты выступлений, докладов, готовит интервью.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Как принято, имеет филологическое образование и работает индивидуально или в команде политиков, предпринимателей или  по заказу </a:t>
            </a:r>
          </a:p>
          <a:p>
            <a:pPr algn="ctr" eaLnBrk="1" hangingPunct="1"/>
            <a:r>
              <a:rPr lang="en-US" altLang="ru-RU" sz="3200" b="1">
                <a:solidFill>
                  <a:srgbClr val="002060"/>
                </a:solidFill>
              </a:rPr>
              <a:t>PR</a:t>
            </a:r>
            <a:r>
              <a:rPr lang="ru-RU" altLang="ru-RU" sz="3200" b="1">
                <a:solidFill>
                  <a:srgbClr val="002060"/>
                </a:solidFill>
              </a:rPr>
              <a:t>-агентств.</a:t>
            </a:r>
          </a:p>
        </p:txBody>
      </p:sp>
      <p:pic>
        <p:nvPicPr>
          <p:cNvPr id="36868" name="Picture 3" descr="D:\Users\АникинаТ\Documents\ВСЁ ДЛЯ САЙТОВ\www.gifpark.ru\Человеческие\Мужские\3\POLITIC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970338"/>
            <a:ext cx="23098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D:\Users\АникинаТ\Documents\ВСЁ ДЛЯ САЙТОВ\www.gifpark.ru\Человеческие\Мужские\3\COMEDIA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24275"/>
            <a:ext cx="18669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25378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Хостес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611188" y="1484313"/>
            <a:ext cx="7848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i="1"/>
              <a:t>«лицо» ресторана, «хозяйка зала».</a:t>
            </a:r>
          </a:p>
          <a:p>
            <a:pPr algn="ctr" eaLnBrk="1" hangingPunct="1"/>
            <a:r>
              <a:rPr lang="ru-RU" altLang="ru-RU" sz="3200" b="1" i="1"/>
              <a:t>Встречает и размещает посетителей,</a:t>
            </a:r>
          </a:p>
          <a:p>
            <a:pPr algn="ctr" eaLnBrk="1" hangingPunct="1"/>
            <a:r>
              <a:rPr lang="ru-RU" altLang="ru-RU" sz="3200" b="1" i="1"/>
              <a:t>может прокомментировать выбор блюд и напитков, информирует об акциях, проводимых рестораном, контролирует и координирует </a:t>
            </a:r>
          </a:p>
          <a:p>
            <a:pPr algn="ctr" eaLnBrk="1" hangingPunct="1"/>
            <a:r>
              <a:rPr lang="ru-RU" altLang="ru-RU" sz="3200" b="1" i="1"/>
              <a:t>работу официантов.</a:t>
            </a:r>
          </a:p>
          <a:p>
            <a:pPr algn="ctr" eaLnBrk="1" hangingPunct="1"/>
            <a:r>
              <a:rPr lang="ru-RU" altLang="ru-RU" sz="3200" b="1" i="1"/>
              <a:t>Обучение проходит на месте.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11" y="548680"/>
            <a:ext cx="793736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Хэдхантер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(«охотник за головами») -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042988" y="1484313"/>
            <a:ext cx="73612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специалист по подбору персонала,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как правило, с психологическим образованием. Может переманить ценного сотрудника из одной фирмы в другую, действует как разведчик: собирает сведения, имеет </a:t>
            </a:r>
          </a:p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</a:rPr>
              <a:t>собственных информаторов.</a:t>
            </a:r>
          </a:p>
        </p:txBody>
      </p:sp>
      <p:pic>
        <p:nvPicPr>
          <p:cNvPr id="38916" name="Picture 2" descr="D:\Users\АникинаТ\Documents\ВСЁ ДЛЯ САЙТОВ\www.gifpark.ru\Человеческие\Мужские\5\SPY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8" y="3668713"/>
            <a:ext cx="244792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0752" y="476672"/>
            <a:ext cx="4526111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Профессиовед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684213" y="1374775"/>
            <a:ext cx="77644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/>
              <a:t>классифицирует и описывает профессии.</a:t>
            </a:r>
          </a:p>
          <a:p>
            <a:pPr algn="ctr" eaLnBrk="1" hangingPunct="1"/>
            <a:r>
              <a:rPr lang="ru-RU" altLang="ru-RU" sz="3200" b="1"/>
              <a:t>Ведь сегодня не только у нас большие </a:t>
            </a:r>
          </a:p>
          <a:p>
            <a:pPr algn="ctr" eaLnBrk="1" hangingPunct="1"/>
            <a:r>
              <a:rPr lang="ru-RU" altLang="ru-RU" sz="3200" b="1"/>
              <a:t>запросы к выбираемой профессии, но и</a:t>
            </a:r>
          </a:p>
          <a:p>
            <a:pPr algn="ctr" eaLnBrk="1" hangingPunct="1"/>
            <a:r>
              <a:rPr lang="ru-RU" altLang="ru-RU" sz="3200" b="1"/>
              <a:t>профессия предъявляет свои высокие </a:t>
            </a:r>
          </a:p>
          <a:p>
            <a:pPr algn="ctr" eaLnBrk="1" hangingPunct="1"/>
            <a:r>
              <a:rPr lang="ru-RU" altLang="ru-RU" sz="3200" b="1"/>
              <a:t>требования к потенциальному работнику.</a:t>
            </a:r>
          </a:p>
        </p:txBody>
      </p:sp>
      <p:pic>
        <p:nvPicPr>
          <p:cNvPr id="39940" name="Picture 2" descr="D:\Users\АникинаТ\Documents\ВСЁ ДЛЯ САЙТОВ\Анимация\Книги\3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28511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252027" cy="56323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- 49,6% россиян работают по </a:t>
            </a: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полученной специальности;</a:t>
            </a:r>
          </a:p>
          <a:p>
            <a:pPr algn="ctr" eaLnBrk="1" hangingPunct="1">
              <a:defRPr/>
            </a:pPr>
            <a:endParaRPr lang="ru-RU" sz="4000" b="1" spc="50" dirty="0">
              <a:ln w="11430"/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- 61% считают, что дополнительное</a:t>
            </a: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образование повышает профессиональный уровень;</a:t>
            </a:r>
          </a:p>
          <a:p>
            <a:pPr eaLnBrk="1" hangingPunct="1">
              <a:defRPr/>
            </a:pPr>
            <a:endParaRPr lang="ru-RU" sz="4000" b="1" spc="50" dirty="0">
              <a:ln w="11430"/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</a:rPr>
              <a:t>- 43% отмечают, что продолжение учёбы поднимает самооценку.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"/>
          <p:cNvGrpSpPr>
            <a:grpSpLocks/>
          </p:cNvGrpSpPr>
          <p:nvPr/>
        </p:nvGrpSpPr>
        <p:grpSpPr bwMode="auto">
          <a:xfrm>
            <a:off x="631825" y="620713"/>
            <a:ext cx="8134350" cy="5680075"/>
            <a:chOff x="632253" y="620688"/>
            <a:chExt cx="8134563" cy="5679367"/>
          </a:xfrm>
        </p:grpSpPr>
        <p:pic>
          <p:nvPicPr>
            <p:cNvPr id="41987" name="Picture 2" descr="C:\Documents and Settings\Владелец\Мои документы\ДЛЯ ШКОЛЬНОГО САЙТА\Школа\e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620688"/>
              <a:ext cx="3330720" cy="1920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8" name="Picture 2" descr="D:\Users\АникинаТ\Documents\ВСЁ ДЛЯ САЙТОВ\www.gifpark.ru\Вещественные\Денежные\anim003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53" y="3861048"/>
              <a:ext cx="2263495" cy="243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3" descr="D:\Users\АникинаТ\Documents\ВСЁ ДЛЯ САЙТОВ\www.gifpark.ru\Вещественные\Денежные\470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20" y="4364102"/>
              <a:ext cx="653760" cy="652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TextBox 3"/>
            <p:cNvSpPr txBox="1">
              <a:spLocks noChangeArrowheads="1"/>
            </p:cNvSpPr>
            <p:nvPr/>
          </p:nvSpPr>
          <p:spPr bwMode="auto">
            <a:xfrm>
              <a:off x="756081" y="807990"/>
              <a:ext cx="7580511" cy="305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3266" b="1" i="1" dirty="0">
                  <a:solidFill>
                    <a:srgbClr val="C00000"/>
                  </a:solidFill>
                  <a:cs typeface="Arial" panose="020B0604020202020204" pitchFamily="34" charset="0"/>
                </a:rPr>
                <a:t>Вложить и получить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    Говорят, что </a:t>
              </a:r>
              <a:r>
                <a:rPr lang="en-US" altLang="ru-RU" sz="2903" i="1" dirty="0">
                  <a:cs typeface="Arial" panose="020B0604020202020204" pitchFamily="34" charset="0"/>
                </a:rPr>
                <a:t>XIX</a:t>
              </a:r>
              <a:r>
                <a:rPr lang="ru-RU" altLang="ru-RU" sz="2903" i="1" dirty="0">
                  <a:cs typeface="Arial" panose="020B0604020202020204" pitchFamily="34" charset="0"/>
                </a:rPr>
                <a:t> век был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веком капитала,  </a:t>
              </a:r>
              <a:r>
                <a:rPr lang="en-US" altLang="ru-RU" sz="2903" i="1" dirty="0">
                  <a:cs typeface="Arial" panose="020B0604020202020204" pitchFamily="34" charset="0"/>
                </a:rPr>
                <a:t>XX</a:t>
              </a:r>
              <a:r>
                <a:rPr lang="ru-RU" altLang="ru-RU" sz="2903" i="1" dirty="0">
                  <a:cs typeface="Arial" panose="020B0604020202020204" pitchFamily="34" charset="0"/>
                </a:rPr>
                <a:t> – идей,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а  </a:t>
              </a:r>
              <a:r>
                <a:rPr lang="en-US" altLang="ru-RU" sz="2903" i="1" dirty="0">
                  <a:cs typeface="Arial" panose="020B0604020202020204" pitchFamily="34" charset="0"/>
                </a:rPr>
                <a:t>XXI</a:t>
              </a:r>
              <a:r>
                <a:rPr lang="ru-RU" altLang="ru-RU" sz="2903" i="1" dirty="0">
                  <a:cs typeface="Arial" panose="020B0604020202020204" pitchFamily="34" charset="0"/>
                </a:rPr>
                <a:t> непременно станет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веком людей. Это означает, что в любой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профессии будут востребованы прежде </a:t>
              </a:r>
            </a:p>
            <a:p>
              <a:pPr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всего специалисты с хорошим образованием.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042988" y="765175"/>
            <a:ext cx="7345362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Стоящее образование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540" b="1" i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i="1" dirty="0">
                <a:cs typeface="Arial" panose="020B0604020202020204" pitchFamily="34" charset="0"/>
              </a:rPr>
              <a:t>Делать вклады в образование выгодно.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i="1" dirty="0">
                <a:cs typeface="Arial" panose="020B0604020202020204" pitchFamily="34" charset="0"/>
              </a:rPr>
              <a:t>Стоимость обучения в самом крупном колледже Канады </a:t>
            </a:r>
            <a:r>
              <a:rPr lang="en-US" altLang="ru-RU" sz="2540" i="1" dirty="0">
                <a:cs typeface="Arial" panose="020B0604020202020204" pitchFamily="34" charset="0"/>
              </a:rPr>
              <a:t>Seneca College</a:t>
            </a:r>
            <a:r>
              <a:rPr lang="ru-RU" altLang="ru-RU" sz="2540" i="1" dirty="0">
                <a:cs typeface="Arial" panose="020B0604020202020204" pitchFamily="34" charset="0"/>
              </a:rPr>
              <a:t>, которое длится около          4 лет, обойдётся примерно в  11 тыс. канадских долларов за год.  Начальная заработная плата выпускника Сенеки 30-40 тысяч долларов в год.     То есть отбить вложенные в учёбу деньги можно за год с небольшим. Дальше – больше: уже через          2-3 года эта цифра возрастёт до 60 000 и выше.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А что в России?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1042988" y="620713"/>
            <a:ext cx="72009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А что в России?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i="1" dirty="0">
                <a:cs typeface="Arial" panose="020B0604020202020204" pitchFamily="34" charset="0"/>
              </a:rPr>
              <a:t>     Сегодня у нас выгоднее получить среднее специальное образование, чем высшее. Ребят с соответствующими дипломами сразу берут на такую зарплату, о которой менеджеры, окончившие институты, только мечтают, если  трудоустроятся, конечно, что во время кризиса удаётся 1 из 10 выпускников вузов.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i="1" dirty="0">
                <a:cs typeface="Arial" panose="020B0604020202020204" pitchFamily="34" charset="0"/>
              </a:rPr>
              <a:t>Авто- и авиапром, нефтяные компании  готовы с ходу предложить «средним» специалистам зарплату от 45-50 тысяч рублей в месяц. Стоимость  же обучения на платном отделении колледжа  от 20-30 тыс. руб. в год.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540" b="1" i="1" dirty="0">
                <a:cs typeface="Arial" panose="020B0604020202020204" pitchFamily="34" charset="0"/>
              </a:rPr>
              <a:t>Вот и считайте!</a:t>
            </a:r>
            <a:endParaRPr lang="ru-RU" altLang="ru-RU" sz="3266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827088" y="476250"/>
            <a:ext cx="76327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Поп-профессии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Американцы представили список тех,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чьи услуги будут особенно нам нужны в ближайшие годы.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b="1" i="1" dirty="0">
                <a:solidFill>
                  <a:srgbClr val="C00000"/>
                </a:solidFill>
                <a:cs typeface="Arial" panose="020B0604020202020204" pitchFamily="34" charset="0"/>
              </a:rPr>
              <a:t>   Врачи и юристы, </a:t>
            </a:r>
            <a:r>
              <a:rPr lang="ru-RU" altLang="ru-RU" sz="2903" i="1" dirty="0">
                <a:cs typeface="Arial" panose="020B0604020202020204" pitchFamily="34" charset="0"/>
              </a:rPr>
              <a:t>как всегда, на 1-м месте,   затем – </a:t>
            </a:r>
            <a:r>
              <a:rPr lang="ru-RU" altLang="ru-RU" sz="2903" b="1" i="1" dirty="0">
                <a:solidFill>
                  <a:srgbClr val="C00000"/>
                </a:solidFill>
                <a:cs typeface="Arial" panose="020B0604020202020204" pitchFamily="34" charset="0"/>
              </a:rPr>
              <a:t>программисты, биохимики и биофизики </a:t>
            </a:r>
            <a:r>
              <a:rPr lang="ru-RU" altLang="ru-RU" sz="2903" i="1" dirty="0">
                <a:cs typeface="Arial" panose="020B0604020202020204" pitchFamily="34" charset="0"/>
              </a:rPr>
              <a:t>(</a:t>
            </a:r>
            <a:r>
              <a:rPr lang="ru-RU" altLang="ru-RU" sz="2903" i="1" dirty="0" err="1">
                <a:cs typeface="Arial" panose="020B0604020202020204" pitchFamily="34" charset="0"/>
              </a:rPr>
              <a:t>нанотехнологии</a:t>
            </a:r>
            <a:r>
              <a:rPr lang="ru-RU" altLang="ru-RU" sz="2903" i="1" dirty="0">
                <a:cs typeface="Arial" panose="020B0604020202020204" pitchFamily="34" charset="0"/>
              </a:rPr>
              <a:t>, пищевая промышленность, лекарства) и экологи.</a:t>
            </a:r>
          </a:p>
        </p:txBody>
      </p:sp>
      <p:grpSp>
        <p:nvGrpSpPr>
          <p:cNvPr id="45059" name="Группа 1"/>
          <p:cNvGrpSpPr>
            <a:grpSpLocks/>
          </p:cNvGrpSpPr>
          <p:nvPr/>
        </p:nvGrpSpPr>
        <p:grpSpPr bwMode="auto">
          <a:xfrm>
            <a:off x="555625" y="4438650"/>
            <a:ext cx="8034338" cy="1916113"/>
            <a:chOff x="555461" y="4439017"/>
            <a:chExt cx="8034551" cy="1915200"/>
          </a:xfrm>
        </p:grpSpPr>
        <p:pic>
          <p:nvPicPr>
            <p:cNvPr id="45060" name="Picture 5" descr="D:\Users\АникинаТ\Documents\ВСЁ ДЛЯ САЙТОВ\Анимация\Люди\26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7701" y="4529737"/>
              <a:ext cx="1733760" cy="1733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1" name="Picture 6" descr="D:\Users\АникинаТ\Documents\ВСЁ ДЛЯ САЙТОВ\Анимация\Люди\07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651" y="4515337"/>
              <a:ext cx="1908000" cy="174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2" name="Picture 7" descr="D:\Users\АникинаТ\Documents\ВСЁ ДЛЯ САЙТОВ\www.gifpark.ru\Человеческие\Мужские\2\chef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651" y="4642057"/>
              <a:ext cx="2184361" cy="162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8" descr="D:\Users\АникинаТ\Documents\ВСЁ ДЛЯ САЙТОВ\www.gifpark.ru\Человеческие\Мужские\4\DOCTOR1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61" y="4439017"/>
              <a:ext cx="1915200" cy="191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4067175" y="549275"/>
            <a:ext cx="45339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У МЕНЯ РАСТУТ ГОДА,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БУДЕТ МНЕ СЕМНАДЦАТЬ.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КЕМ РАБОТАТЬ МНЕ ТОГДА?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ЧЕМ ЗАНИМАТЬСЯ?</a:t>
            </a:r>
          </a:p>
          <a:p>
            <a:pPr eaLnBrk="1" hangingPunct="1"/>
            <a:r>
              <a:rPr lang="ru-RU" altLang="ru-RU" sz="2800" b="1" i="1">
                <a:solidFill>
                  <a:srgbClr val="009900"/>
                </a:solidFill>
              </a:rPr>
              <a:t>		В. Маяковский</a:t>
            </a:r>
          </a:p>
        </p:txBody>
      </p:sp>
      <p:pic>
        <p:nvPicPr>
          <p:cNvPr id="1843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500438"/>
            <a:ext cx="3833812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539750" y="2205038"/>
            <a:ext cx="431958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3200" b="1" i="1"/>
              <a:t>Что может быть </a:t>
            </a:r>
          </a:p>
          <a:p>
            <a:pPr algn="ctr"/>
            <a:r>
              <a:rPr lang="ru-RU" altLang="ru-RU" sz="3200" b="1" i="1"/>
              <a:t>важнее в семнадцать </a:t>
            </a:r>
          </a:p>
          <a:p>
            <a:pPr algn="ctr"/>
            <a:r>
              <a:rPr lang="ru-RU" altLang="ru-RU" sz="3200" b="1" i="1"/>
              <a:t>лет, чем выбор</a:t>
            </a:r>
          </a:p>
          <a:p>
            <a:pPr algn="ctr"/>
            <a:r>
              <a:rPr lang="ru-RU" altLang="ru-RU" sz="3200" b="1" i="1"/>
              <a:t>профессии, которой </a:t>
            </a:r>
          </a:p>
          <a:p>
            <a:pPr algn="ctr"/>
            <a:r>
              <a:rPr lang="ru-RU" altLang="ru-RU" sz="3200" b="1" i="1"/>
              <a:t>будет посвящена вся </a:t>
            </a:r>
          </a:p>
          <a:p>
            <a:pPr algn="ctr"/>
            <a:r>
              <a:rPr lang="ru-RU" altLang="ru-RU" sz="3200" b="1" i="1"/>
              <a:t>твоя последующая </a:t>
            </a:r>
          </a:p>
          <a:p>
            <a:pPr algn="ctr"/>
            <a:r>
              <a:rPr lang="ru-RU" altLang="ru-RU" sz="3200" b="1" i="1"/>
              <a:t>жизнь?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5"/>
          <p:cNvSpPr>
            <a:spLocks noChangeArrowheads="1"/>
          </p:cNvSpPr>
          <p:nvPr/>
        </p:nvSpPr>
        <p:spPr bwMode="auto">
          <a:xfrm>
            <a:off x="849313" y="2743200"/>
            <a:ext cx="6859587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3266" b="1" i="1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3266" b="1" i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2772" name="Прямоугольник 3"/>
          <p:cNvSpPr>
            <a:spLocks noChangeArrowheads="1"/>
          </p:cNvSpPr>
          <p:nvPr/>
        </p:nvSpPr>
        <p:spPr bwMode="auto">
          <a:xfrm>
            <a:off x="3725863" y="1058863"/>
            <a:ext cx="4849812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     </a:t>
            </a:r>
            <a:r>
              <a:rPr lang="ru-RU" altLang="ru-RU" sz="2400" i="1" dirty="0">
                <a:cs typeface="Arial" panose="020B0604020202020204" pitchFamily="34" charset="0"/>
              </a:rPr>
              <a:t>От работы хорошо бы получать ещё и удовольствие.                                                             Британские исследователи выяснили, что «белые</a:t>
            </a:r>
            <a:r>
              <a:rPr lang="en-US" altLang="ru-RU" sz="2400" i="1" dirty="0">
                <a:cs typeface="Arial" panose="020B0604020202020204" pitchFamily="34" charset="0"/>
              </a:rPr>
              <a:t> </a:t>
            </a:r>
            <a:r>
              <a:rPr lang="ru-RU" altLang="ru-RU" sz="2400" i="1" dirty="0">
                <a:cs typeface="Arial" panose="020B0604020202020204" pitchFamily="34" charset="0"/>
              </a:rPr>
              <a:t>воротнички» числятся на высоко-оплачиваемых </a:t>
            </a:r>
            <a:r>
              <a:rPr lang="en-US" altLang="ru-RU" sz="2400" i="1" dirty="0">
                <a:cs typeface="Arial" panose="020B0604020202020204" pitchFamily="34" charset="0"/>
              </a:rPr>
              <a:t> </a:t>
            </a:r>
            <a:r>
              <a:rPr lang="ru-RU" altLang="ru-RU" sz="2400" i="1" dirty="0">
                <a:cs typeface="Arial" panose="020B0604020202020204" pitchFamily="34" charset="0"/>
              </a:rPr>
              <a:t>и престижных должностях,  вовсе от этого не счастливы.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i="1" dirty="0">
                <a:cs typeface="Arial" panose="020B0604020202020204" pitchFamily="34" charset="0"/>
              </a:rPr>
              <a:t>Совершенно довольны – парикмахеры и косметологи, военные, шеф-повара,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i="1" dirty="0">
                <a:cs typeface="Arial" panose="020B0604020202020204" pitchFamily="34" charset="0"/>
              </a:rPr>
              <a:t>продавцы и учителя.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i="1" dirty="0">
                <a:cs typeface="Arial" panose="020B0604020202020204" pitchFamily="34" charset="0"/>
              </a:rPr>
              <a:t>В России приходится выбирать между почтением и достатком.</a:t>
            </a:r>
            <a:endParaRPr lang="ru-RU" altLang="ru-RU" sz="3266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grpSp>
        <p:nvGrpSpPr>
          <p:cNvPr id="47108" name="Группа 1"/>
          <p:cNvGrpSpPr>
            <a:grpSpLocks/>
          </p:cNvGrpSpPr>
          <p:nvPr/>
        </p:nvGrpSpPr>
        <p:grpSpPr bwMode="auto">
          <a:xfrm>
            <a:off x="696913" y="2193925"/>
            <a:ext cx="2986087" cy="4087813"/>
            <a:chOff x="804817" y="2276872"/>
            <a:chExt cx="2985889" cy="4088259"/>
          </a:xfrm>
        </p:grpSpPr>
        <p:pic>
          <p:nvPicPr>
            <p:cNvPr id="47110" name="Picture 5" descr="C:\Documents and Settings\Владелец\Мои документы\Весы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17" y="2276872"/>
              <a:ext cx="2985889" cy="4088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11" name="Группа 2"/>
            <p:cNvGrpSpPr>
              <a:grpSpLocks/>
            </p:cNvGrpSpPr>
            <p:nvPr/>
          </p:nvGrpSpPr>
          <p:grpSpPr bwMode="auto">
            <a:xfrm>
              <a:off x="892411" y="4235372"/>
              <a:ext cx="2820615" cy="1884233"/>
              <a:chOff x="548308" y="4600060"/>
              <a:chExt cx="3109079" cy="2077928"/>
            </a:xfrm>
          </p:grpSpPr>
          <p:pic>
            <p:nvPicPr>
              <p:cNvPr id="47114" name="Picture 3" descr="C:\Documents and Settings\Владелец\Мои документы\ВСЁ ДЛЯ САЙТОВ\www.gifpark.ru\Вещественные\Денежные\bux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396446">
                <a:off x="596235" y="4769466"/>
                <a:ext cx="807080" cy="537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5" name="Picture 3" descr="C:\Documents and Settings\Владелец\Мои документы\ВСЁ ДЛЯ САЙТОВ\www.gifpark.ru\Вещественные\Денежные\bux.gif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308" y="4814548"/>
                <a:ext cx="776634" cy="517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6" name="Picture 4" descr="C:\Documents and Settings\Владелец\Мои документы\ВСЁ ДЛЯ САЙТОВ\www.gifpark.ru\Вещественные\Денежные\69r2.gif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623" y="4605332"/>
                <a:ext cx="623317" cy="72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7" name="Picture 7" descr="C:\Documents and Settings\Владелец\Мои документы\ВСЁ ДЛЯ САЙТОВ\www.gifpark.ru\Вещественные\Разные\Писанина\kniga_2.gif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5659">
                <a:off x="2750039" y="4600060"/>
                <a:ext cx="841375" cy="881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8" name="Picture 8" descr="C:\Documents and Settings\Владелец\Мои документы\ВСЁ ДЛЯ САЙТОВ\www.gifpark.ru\Вещественные\Разные\Писанина\kniga_4.gif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9558" y="4670858"/>
                <a:ext cx="88265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9" name="Picture 6" descr="C:\Documents and Settings\Владелец\Мои документы\ВСЁ ДЛЯ САЙТОВ\www.gifpark.ru\Вещественные\Разные\Писанина\kniga_1.gif"/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37004">
                <a:off x="2703300" y="5847725"/>
                <a:ext cx="954087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7112" name="Picture 3" descr="C:\Documents and Settings\Владелец\Мои документы\ВСЁ ДЛЯ САЙТОВ\www.gifpark.ru\Вещественные\Денежные\bux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10724">
              <a:off x="912763" y="4854522"/>
              <a:ext cx="86544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3" name="Picture 3" descr="C:\Documents and Settings\Владелец\Мои документы\ВСЁ ДЛЯ САЙТОВ\www.gifpark.ru\Вещественные\Денежные\bux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1396446">
              <a:off x="894673" y="4763690"/>
              <a:ext cx="865440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09" name="Прямоугольник 2"/>
          <p:cNvSpPr>
            <a:spLocks noChangeArrowheads="1"/>
          </p:cNvSpPr>
          <p:nvPr/>
        </p:nvSpPr>
        <p:spPr bwMode="auto">
          <a:xfrm>
            <a:off x="1835150" y="452438"/>
            <a:ext cx="45212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600" b="1" i="1">
                <a:solidFill>
                  <a:srgbClr val="C00000"/>
                </a:solidFill>
              </a:rPr>
              <a:t>Не в деньгах счастье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Группа 1"/>
          <p:cNvGrpSpPr>
            <a:grpSpLocks/>
          </p:cNvGrpSpPr>
          <p:nvPr/>
        </p:nvGrpSpPr>
        <p:grpSpPr bwMode="auto">
          <a:xfrm>
            <a:off x="688975" y="908050"/>
            <a:ext cx="7747000" cy="5368925"/>
            <a:chOff x="688990" y="908720"/>
            <a:chExt cx="7746523" cy="5368055"/>
          </a:xfrm>
        </p:grpSpPr>
        <p:sp>
          <p:nvSpPr>
            <p:cNvPr id="33794" name="Прямоугольник 1"/>
            <p:cNvSpPr>
              <a:spLocks noChangeArrowheads="1"/>
            </p:cNvSpPr>
            <p:nvPr/>
          </p:nvSpPr>
          <p:spPr bwMode="auto">
            <a:xfrm>
              <a:off x="755661" y="908720"/>
              <a:ext cx="7679852" cy="175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По соцопросам  в нашей стране больше всего </a:t>
              </a:r>
            </a:p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уважают </a:t>
              </a:r>
              <a:r>
                <a:rPr lang="ru-RU" altLang="ru-RU" sz="2903" b="1" i="1" dirty="0">
                  <a:cs typeface="Arial" panose="020B0604020202020204" pitchFamily="34" charset="0"/>
                </a:rPr>
                <a:t>врачей и учителей, </a:t>
              </a:r>
              <a:r>
                <a:rPr lang="ru-RU" altLang="ru-RU" sz="2903" i="1" dirty="0">
                  <a:cs typeface="Arial" panose="020B0604020202020204" pitchFamily="34" charset="0"/>
                </a:rPr>
                <a:t>но при этом </a:t>
              </a:r>
              <a:r>
                <a:rPr lang="en-US" altLang="ru-RU" sz="2903" i="1" dirty="0">
                  <a:cs typeface="Arial" panose="020B0604020202020204" pitchFamily="34" charset="0"/>
                </a:rPr>
                <a:t>  </a:t>
              </a:r>
            </a:p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эти специалисты имеют одни из самых </a:t>
              </a:r>
            </a:p>
            <a:p>
              <a:pPr algn="ctr" eaLnBrk="1" hangingPunct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u-RU" altLang="ru-RU" sz="2903" i="1" dirty="0">
                  <a:cs typeface="Arial" panose="020B0604020202020204" pitchFamily="34" charset="0"/>
                </a:rPr>
                <a:t>низких</a:t>
              </a:r>
              <a:r>
                <a:rPr lang="en-US" altLang="ru-RU" sz="2903" i="1" dirty="0">
                  <a:cs typeface="Arial" panose="020B0604020202020204" pitchFamily="34" charset="0"/>
                </a:rPr>
                <a:t> </a:t>
              </a:r>
              <a:r>
                <a:rPr lang="ru-RU" altLang="ru-RU" sz="2903" i="1" dirty="0">
                  <a:cs typeface="Arial" panose="020B0604020202020204" pitchFamily="34" charset="0"/>
                </a:rPr>
                <a:t>зарплат.</a:t>
              </a:r>
            </a:p>
          </p:txBody>
        </p:sp>
        <p:pic>
          <p:nvPicPr>
            <p:cNvPr id="48132" name="Picture 12" descr="F:\КАРТИНКИ\Школа\j0198594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90" y="3596041"/>
              <a:ext cx="3538849" cy="268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13" descr="F:\КАРТИНКИ\Профессии\Врач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921" y="3755880"/>
              <a:ext cx="2361592" cy="2520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827088" y="981075"/>
            <a:ext cx="7416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66" b="1" i="1" dirty="0">
                <a:solidFill>
                  <a:srgbClr val="C00000"/>
                </a:solidFill>
                <a:cs typeface="Arial" panose="020B0604020202020204" pitchFamily="34" charset="0"/>
              </a:rPr>
              <a:t>Профессиональный взгляд в будущее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altLang="ru-RU" sz="2903" i="1" dirty="0">
              <a:cs typeface="Arial" panose="020B0604020202020204" pitchFamily="34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По предположению </a:t>
            </a:r>
            <a:r>
              <a:rPr lang="en-US" altLang="ru-RU" sz="2903" i="1" dirty="0">
                <a:cs typeface="Arial" panose="020B0604020202020204" pitchFamily="34" charset="0"/>
              </a:rPr>
              <a:t>Forbes</a:t>
            </a:r>
            <a:r>
              <a:rPr lang="ru-RU" altLang="ru-RU" sz="2903" i="1" dirty="0">
                <a:cs typeface="Arial" panose="020B0604020202020204" pitchFamily="34" charset="0"/>
              </a:rPr>
              <a:t> уже в 2026 году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магазины перейдут на автоматическую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оплату, поэтому кассиры будут не нужны.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Профессия почтальона исчезнет ещё раньше (2016), так как «бумажную»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903" i="1" dirty="0">
                <a:cs typeface="Arial" panose="020B0604020202020204" pitchFamily="34" charset="0"/>
              </a:rPr>
              <a:t>почту уже сейчас мало кто отправляет. Останутся не у дел шахтёры и нефтяники, так как перейдут на энергию солнца и ветра.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457200" y="6262688"/>
            <a:ext cx="18288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defTabSz="100806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defTabSz="1008063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defTabSz="1008063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defTabSz="1008063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defTabSz="1008063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812" b="1" smtClean="0">
                <a:solidFill>
                  <a:schemeClr val="tx1"/>
                </a:solidFill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755650" y="700088"/>
            <a:ext cx="777716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/>
              <a:t>А что же делать в будущем нам, окончившим университеты,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/>
              <a:t> но переложившим свои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/>
              <a:t>обязанности на плечи роботов?</a:t>
            </a:r>
            <a:endParaRPr lang="en-US" altLang="ru-RU" sz="3200" b="1" i="1"/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200" b="1" i="1"/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i="1"/>
              <a:t>А что делали во все времена образованные свободные люди?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i="1"/>
              <a:t>Они думали!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i="1"/>
              <a:t>И из их мыслей рождались художественные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i="1"/>
              <a:t>шедевры и великие научные открытия.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3200" i="1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Группа 3"/>
          <p:cNvGrpSpPr>
            <a:grpSpLocks/>
          </p:cNvGrpSpPr>
          <p:nvPr/>
        </p:nvGrpSpPr>
        <p:grpSpPr bwMode="auto">
          <a:xfrm>
            <a:off x="612775" y="1436688"/>
            <a:ext cx="8085138" cy="5037137"/>
            <a:chOff x="612970" y="1437419"/>
            <a:chExt cx="8085523" cy="5036440"/>
          </a:xfrm>
        </p:grpSpPr>
        <p:pic>
          <p:nvPicPr>
            <p:cNvPr id="51204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970" y="1438642"/>
              <a:ext cx="4006459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5" name="Picture 2" descr="Самые востребованные профессии в Росси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699" y="4005064"/>
              <a:ext cx="4014300" cy="2468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6" name="Picture 4" descr="Школьный учитель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217" y="1437419"/>
              <a:ext cx="3998276" cy="2665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6" descr="Монтажник окон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99" y="3601368"/>
              <a:ext cx="3984329" cy="287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977790" y="548680"/>
            <a:ext cx="72832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Самые востребованные профессии</a:t>
            </a:r>
          </a:p>
        </p:txBody>
      </p:sp>
    </p:spTree>
  </p:cSld>
  <p:clrMapOvr>
    <a:masterClrMapping/>
  </p:clrMapOvr>
  <p:transition spd="slow">
    <p:pull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2" descr="http://prof.biografguru.ru/subdmn/prof/img/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6003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где учиться на веб-анали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3" y="4002088"/>
            <a:ext cx="38131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Врач-стоматол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1863" y="1268413"/>
            <a:ext cx="392112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 descr="http://prof.biografguru.ru/subdmn/prof/templates/img/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http://prof.biografguru.ru/subdmn/prof/templates/img/x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8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4" descr="профессии для женщи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002088"/>
            <a:ext cx="400208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995" y="476672"/>
            <a:ext cx="7283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Самые востребованные профессии</a:t>
            </a:r>
          </a:p>
        </p:txBody>
      </p:sp>
    </p:spTree>
  </p:cSld>
  <p:clrMapOvr>
    <a:masterClrMapping/>
  </p:clrMapOvr>
  <p:transition spd="slow">
    <p:pull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489743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д а ч и!</a:t>
            </a:r>
          </a:p>
          <a:p>
            <a:pPr algn="ctr" eaLnBrk="1" hangingPunct="1"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Ищите себя…</a:t>
            </a:r>
          </a:p>
        </p:txBody>
      </p:sp>
      <p:pic>
        <p:nvPicPr>
          <p:cNvPr id="53251" name="Picture 2" descr="C:\Documents and Settings\Владелец\Мои документы\ДЛЯ ШКОЛЬНОГО САЙТА\Заставки\IMG_5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16338"/>
            <a:ext cx="3705225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D:\Users\АникинаТ\Documents\ВСЁ ДЛЯ САЙТОВ\www.gifpark.ru\Человеческие\Мужские\1\53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34975"/>
            <a:ext cx="19637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5" descr="D:\Users\АникинаТ\Documents\ВСЁ ДЛЯ САЙТОВ\www.gifpark.ru\Человеческие\Мужские\1\Construction_Ma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925" y="157163"/>
            <a:ext cx="17653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8" descr="D:\Users\АникинаТ\Documents\ВСЁ ДЛЯ САЙТОВ\www.gifpark.ru\Человеческие\М+Ж\1\1o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97425"/>
            <a:ext cx="11461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9" descr="D:\Users\АникинаТ\Documents\ВСЁ ДЛЯ САЙТОВ\Разное\AG00011_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" y="4459288"/>
            <a:ext cx="18526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1" descr="D:\Users\АникинаТ\Pictures\Профессии\Футболист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34975"/>
            <a:ext cx="208756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12" descr="D:\Users\АникинаТ\Pictures\Профессии\Бухгалте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63788"/>
            <a:ext cx="250031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13" descr="D:\Users\АникинаТ\Pictures\Профессии\Секретарь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495550"/>
            <a:ext cx="243046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14" descr="D:\Users\АникинаТ\Pictures\Профессии\Балерин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151063"/>
            <a:ext cx="15652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D:\Users\АникинаТ\Pictures\Профессии\Художник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076700"/>
            <a:ext cx="24574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827088" y="1557338"/>
            <a:ext cx="73453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>
                <a:hlinkClick r:id="rId2"/>
              </a:rPr>
              <a:t>http://www.profguide.ru/files/article/samie_visokooplachivaemie_professii_rossii_BIG.jpg</a:t>
            </a:r>
            <a:endParaRPr lang="ru-RU" altLang="ru-RU"/>
          </a:p>
          <a:p>
            <a:r>
              <a:rPr lang="en-US" altLang="ru-RU">
                <a:hlinkClick r:id="rId3"/>
              </a:rPr>
              <a:t>http://www.profguide.ru/files/article/samie_vostrebovannie_professii_v_rossii_BIG.jpg</a:t>
            </a:r>
            <a:endParaRPr lang="ru-RU" altLang="ru-RU"/>
          </a:p>
          <a:p>
            <a:r>
              <a:rPr lang="en-US" altLang="ru-RU">
                <a:hlinkClick r:id="rId4"/>
              </a:rPr>
              <a:t>http://www.profguide.ru/images/article/2/SskGr9YaQiSTAh8Kb6h7B3s_47sZ</a:t>
            </a:r>
            <a:r>
              <a:rPr lang="ru-RU" altLang="ru-RU">
                <a:hlinkClick r:id="rId4"/>
              </a:rPr>
              <a:t> </a:t>
            </a:r>
            <a:r>
              <a:rPr lang="en-US" altLang="ru-RU">
                <a:hlinkClick r:id="rId4"/>
              </a:rPr>
              <a:t>ne37.jpg</a:t>
            </a:r>
            <a:r>
              <a:rPr lang="ru-RU" altLang="ru-RU"/>
              <a:t>  </a:t>
            </a:r>
          </a:p>
          <a:p>
            <a:r>
              <a:rPr lang="en-US" altLang="ru-RU">
                <a:hlinkClick r:id="rId5"/>
              </a:rPr>
              <a:t>http://www.profguide.ru/images/article/3/9dGBF3Gae_GGdaQ3FhYif76iTQ4Qz73z.jpg</a:t>
            </a:r>
            <a:r>
              <a:rPr lang="ru-RU" altLang="ru-RU"/>
              <a:t> </a:t>
            </a:r>
          </a:p>
          <a:p>
            <a:r>
              <a:rPr lang="en-US" altLang="ru-RU">
                <a:hlinkClick r:id="rId6"/>
              </a:rPr>
              <a:t>http://www.profguide.ru/files/article/professions/web_analys/web_analys.jpg</a:t>
            </a:r>
            <a:r>
              <a:rPr lang="ru-RU" altLang="ru-RU"/>
              <a:t>  </a:t>
            </a:r>
          </a:p>
          <a:p>
            <a:r>
              <a:rPr lang="en-US" altLang="ru-RU">
                <a:hlinkClick r:id="rId7"/>
              </a:rPr>
              <a:t>http://www.profguide.ru/images/article/2/NB3ea2iGGtear86f3sen_eBGif34NGNi.jpg</a:t>
            </a:r>
            <a:r>
              <a:rPr lang="ru-RU" altLang="ru-RU"/>
              <a:t> </a:t>
            </a:r>
          </a:p>
          <a:p>
            <a:r>
              <a:rPr lang="en-US" altLang="ru-RU">
                <a:hlinkClick r:id="rId8"/>
              </a:rPr>
              <a:t>http://www.profguide.ru/files/article/professii_dlya_jenshin.jpg</a:t>
            </a:r>
            <a:r>
              <a:rPr lang="ru-RU" altLang="ru-RU"/>
              <a:t> </a:t>
            </a:r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860425" y="692150"/>
            <a:ext cx="5876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3600"/>
              <a:t>Использованные материалы</a:t>
            </a:r>
            <a:r>
              <a:rPr lang="ru-RU" altLang="ru-RU"/>
              <a:t>:</a:t>
            </a:r>
          </a:p>
        </p:txBody>
      </p:sp>
    </p:spTree>
  </p:cSld>
  <p:clrMapOvr>
    <a:masterClrMapping/>
  </p:clrMapOvr>
  <p:transition spd="slow"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356775" cy="54476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ЗНАНИЯ</a:t>
            </a: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eaLnBrk="1" hangingPunct="1">
              <a:defRPr/>
            </a:pPr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СИЛА И ДЕНЬГИ                    </a:t>
            </a:r>
          </a:p>
          <a:p>
            <a:pPr algn="ctr" eaLnBrk="1" hangingPunct="1">
              <a:defRPr/>
            </a:pP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sz="2800" b="1" spc="50" dirty="0">
                <a:ln w="11430"/>
              </a:rPr>
              <a:t>Михаил Ломоносов, гонимый жаждой 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знаний, прошагал тысячи вёрст до </a:t>
            </a:r>
            <a:r>
              <a:rPr lang="ru-RU" sz="2800" b="1" spc="50" dirty="0" err="1">
                <a:ln w="11430"/>
              </a:rPr>
              <a:t>Москов</a:t>
            </a:r>
            <a:r>
              <a:rPr lang="ru-RU" sz="2800" b="1" spc="50" dirty="0">
                <a:ln w="11430"/>
              </a:rPr>
              <a:t>-</a:t>
            </a:r>
          </a:p>
          <a:p>
            <a:pPr algn="ctr" eaLnBrk="1" hangingPunct="1">
              <a:defRPr/>
            </a:pPr>
            <a:r>
              <a:rPr lang="ru-RU" sz="2800" b="1" spc="50" dirty="0" err="1">
                <a:ln w="11430"/>
              </a:rPr>
              <a:t>ского</a:t>
            </a:r>
            <a:r>
              <a:rPr lang="ru-RU" sz="2800" b="1" spc="50" dirty="0">
                <a:ln w="11430"/>
              </a:rPr>
              <a:t> университета и, не будучи богат, стал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велик и знаменит. В наше время хорошее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образование стоит немалых денег: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количество бюджетных мест в вузах </a:t>
            </a:r>
            <a:r>
              <a:rPr lang="ru-RU" sz="2800" b="1" spc="50" dirty="0" err="1">
                <a:ln w="11430"/>
              </a:rPr>
              <a:t>сокра</a:t>
            </a:r>
            <a:r>
              <a:rPr lang="ru-RU" sz="2800" b="1" spc="50" dirty="0">
                <a:ln w="11430"/>
              </a:rPr>
              <a:t>-</a:t>
            </a:r>
          </a:p>
          <a:p>
            <a:pPr algn="ctr" eaLnBrk="1" hangingPunct="1">
              <a:defRPr/>
            </a:pPr>
            <a:r>
              <a:rPr lang="ru-RU" sz="2800" b="1" spc="50" dirty="0" err="1">
                <a:ln w="11430"/>
              </a:rPr>
              <a:t>щается</a:t>
            </a:r>
            <a:r>
              <a:rPr lang="ru-RU" sz="2800" b="1" spc="50" dirty="0">
                <a:ln w="11430"/>
              </a:rPr>
              <a:t>, второе высшее можно получить </a:t>
            </a:r>
          </a:p>
          <a:p>
            <a:pPr algn="ctr" eaLnBrk="1" hangingPunct="1">
              <a:defRPr/>
            </a:pPr>
            <a:r>
              <a:rPr lang="ru-RU" sz="2800" b="1" spc="50" dirty="0">
                <a:ln w="11430"/>
              </a:rPr>
              <a:t>только платно. Но есть способ </a:t>
            </a:r>
            <a:r>
              <a:rPr lang="ru-RU" sz="2800" b="1" spc="50" dirty="0" err="1">
                <a:ln w="11430"/>
              </a:rPr>
              <a:t>съэкономить</a:t>
            </a:r>
            <a:r>
              <a:rPr lang="ru-RU" sz="2800" b="1" spc="50" dirty="0">
                <a:ln w="11430"/>
              </a:rPr>
              <a:t>…</a:t>
            </a:r>
          </a:p>
        </p:txBody>
      </p:sp>
      <p:pic>
        <p:nvPicPr>
          <p:cNvPr id="19459" name="Picture 2" descr="D:\Users\АникинаТ\Documents\ВСЁ ДЛЯ САЙТОВ\www.gifpark.ru\Человеческие\Ручные\2\h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765175"/>
            <a:ext cx="22431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187450" y="692150"/>
            <a:ext cx="6665913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Есть дом, в котором я живу,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И для меня он лучший самый,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В нем и  во сне и наяву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Я слышу добрый голос мамы.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	А вечерами папа мне,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	Когда смолкают птицы в гнёздах,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	Расскажет тихо о Луне,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	Ракетах, спутниках и звёздах.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Пускай мой дом пребудет вечно,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Пускай в нём будут хлеб и смех.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Туда я буду возвращаться бесконечно,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</a:rPr>
              <a:t>И только с ним возможен мой успех.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108200" y="417513"/>
            <a:ext cx="46815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Есть много профессий</a:t>
            </a:r>
          </a:p>
          <a:p>
            <a:pPr algn="ctr" eaLnBrk="1" hangingPunct="1"/>
            <a:r>
              <a:rPr lang="ru-RU" altLang="ru-RU" sz="3200" b="1">
                <a:solidFill>
                  <a:srgbClr val="C00000"/>
                </a:solidFill>
              </a:rPr>
              <a:t>хороших и разных…</a:t>
            </a:r>
          </a:p>
        </p:txBody>
      </p:sp>
      <p:pic>
        <p:nvPicPr>
          <p:cNvPr id="21507" name="Picture 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00188"/>
            <a:ext cx="3455987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916113"/>
            <a:ext cx="3235325" cy="44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D:\Users\АникинаТ\Documents\ВСЁ ДЛЯ САЙТОВ\www.gifpark.ru\Человеческие\Мужские\4\DOCTO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3240087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995738" y="1052513"/>
            <a:ext cx="4710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Доктор лечит нас от кори</a:t>
            </a:r>
          </a:p>
        </p:txBody>
      </p:sp>
      <p:pic>
        <p:nvPicPr>
          <p:cNvPr id="22532" name="Picture 4" descr="D:\Users\АникинаТ\Pictures\Профессии\Вра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97138"/>
            <a:ext cx="3529012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D:\Users\АникинаТ\Pictures\КАРТИНКИ\Школа\1422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60350"/>
            <a:ext cx="4033837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D:\Users\АникинаТ\Pictures\КАРТИНКИ\Школа\1274208822_gen1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55938"/>
            <a:ext cx="4621213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431800" y="620713"/>
            <a:ext cx="3765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Есть учительница </a:t>
            </a:r>
            <a:endParaRPr lang="en-US" altLang="ru-RU" sz="3200" b="1">
              <a:solidFill>
                <a:srgbClr val="C00000"/>
              </a:solidFill>
            </a:endParaRPr>
          </a:p>
          <a:p>
            <a:pPr eaLnBrk="1" hangingPunct="1"/>
            <a:r>
              <a:rPr lang="en-US" altLang="ru-RU" sz="3200" b="1">
                <a:solidFill>
                  <a:srgbClr val="C00000"/>
                </a:solidFill>
              </a:rPr>
              <a:t>                       </a:t>
            </a:r>
            <a:r>
              <a:rPr lang="ru-RU" altLang="ru-RU" sz="3200" b="1">
                <a:solidFill>
                  <a:srgbClr val="C00000"/>
                </a:solidFill>
              </a:rPr>
              <a:t>в школе</a:t>
            </a: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sers\АникинаТ\Pictures\Профессии\Плотни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31813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4103688" y="1268413"/>
            <a:ext cx="4740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Маляры  и плотники  -  </a:t>
            </a:r>
          </a:p>
          <a:p>
            <a:pPr eaLnBrk="1" hangingPunct="1"/>
            <a:r>
              <a:rPr lang="ru-RU" altLang="ru-RU" sz="3200" b="1">
                <a:solidFill>
                  <a:srgbClr val="C00000"/>
                </a:solidFill>
              </a:rPr>
              <a:t>	  важные работники</a:t>
            </a:r>
          </a:p>
        </p:txBody>
      </p:sp>
      <p:pic>
        <p:nvPicPr>
          <p:cNvPr id="24580" name="Picture 3" descr="D:\Users\АникинаТ\Pictures\Профессии\Маля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068638"/>
            <a:ext cx="423862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706</TotalTime>
  <Words>1122</Words>
  <Application>Microsoft Office PowerPoint</Application>
  <PresentationFormat>Экран (4:3)</PresentationFormat>
  <Paragraphs>189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Натуральные материалы</vt:lpstr>
      <vt:lpstr>МИР ПРОФЕССИЙ ХХI века. Учащимся 9-классов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АникинаТ</dc:creator>
  <cp:lastModifiedBy>ADMIN</cp:lastModifiedBy>
  <cp:revision>67</cp:revision>
  <dcterms:created xsi:type="dcterms:W3CDTF">2011-02-14T18:38:47Z</dcterms:created>
  <dcterms:modified xsi:type="dcterms:W3CDTF">2021-10-24T08:43:04Z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1760279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