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822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4155120"/>
            <a:ext cx="822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415512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415512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53324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53324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415512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415512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415512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533240"/>
            <a:ext cx="8229600" cy="5019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82296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380520"/>
            <a:ext cx="8229600" cy="3460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415512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533240"/>
            <a:ext cx="8229600" cy="5019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5512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4155120"/>
            <a:ext cx="822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822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4155120"/>
            <a:ext cx="822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415512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415512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53324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53324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415512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415512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4155120"/>
            <a:ext cx="264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82296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380520"/>
            <a:ext cx="8229600" cy="3460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415512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415512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533240"/>
            <a:ext cx="40158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155120"/>
            <a:ext cx="8229600" cy="239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"/>
          <p:cNvGrpSpPr/>
          <p:nvPr/>
        </p:nvGrpSpPr>
        <p:grpSpPr>
          <a:xfrm>
            <a:off x="0" y="0"/>
            <a:ext cx="9144000" cy="1447920"/>
            <a:chOff x="0" y="0"/>
            <a:chExt cx="9144000" cy="1447920"/>
          </a:xfrm>
        </p:grpSpPr>
        <p:sp>
          <p:nvSpPr>
            <p:cNvPr id="13" name="CustomShape 2"/>
            <p:cNvSpPr/>
            <p:nvPr/>
          </p:nvSpPr>
          <p:spPr>
            <a:xfrm>
              <a:off x="0" y="0"/>
              <a:ext cx="9144000" cy="380880"/>
            </a:xfrm>
            <a:prstGeom prst="rect">
              <a:avLst/>
            </a:prstGeom>
            <a:gradFill rotWithShape="0">
              <a:gsLst>
                <a:gs pos="0">
                  <a:srgbClr val="E7F4CE"/>
                </a:gs>
                <a:gs pos="100000">
                  <a:srgbClr val="AAD955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981080" y="380880"/>
              <a:ext cx="7162920" cy="7621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BEAA8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0" y="1143000"/>
              <a:ext cx="9144000" cy="304920"/>
            </a:xfrm>
            <a:prstGeom prst="rect">
              <a:avLst/>
            </a:prstGeom>
            <a:solidFill>
              <a:srgbClr val="5598C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" name="Picture 26" descr="02"/>
          <p:cNvPicPr/>
          <p:nvPr/>
        </p:nvPicPr>
        <p:blipFill>
          <a:blip r:embed="rId14"/>
          <a:stretch/>
        </p:blipFill>
        <p:spPr>
          <a:xfrm>
            <a:off x="7715160" y="77760"/>
            <a:ext cx="1067040" cy="104760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1" strike="noStrike" spc="-1">
                <a:solidFill>
                  <a:srgbClr val="063C6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533240"/>
            <a:ext cx="82296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" name="PlaceHolder 7"/>
          <p:cNvSpPr>
            <a:spLocks noGrp="1"/>
          </p:cNvSpPr>
          <p:nvPr>
            <p:ph type="dt"/>
          </p:nvPr>
        </p:nvSpPr>
        <p:spPr>
          <a:xfrm>
            <a:off x="456840" y="6613200"/>
            <a:ext cx="21337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sldNum"/>
          </p:nvPr>
        </p:nvSpPr>
        <p:spPr>
          <a:xfrm>
            <a:off x="6552720" y="6613200"/>
            <a:ext cx="21337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4A2066C1-41DD-4FF5-A0ED-F61ABE543D6D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24"/>
          <p:cNvPicPr/>
          <p:nvPr/>
        </p:nvPicPr>
        <p:blipFill>
          <a:blip r:embed="rId15"/>
          <a:stretch/>
        </p:blipFill>
        <p:spPr>
          <a:xfrm>
            <a:off x="8424720" y="95400"/>
            <a:ext cx="673200" cy="564840"/>
          </a:xfrm>
          <a:prstGeom prst="rect">
            <a:avLst/>
          </a:prstGeom>
          <a:ln>
            <a:noFill/>
          </a:ln>
        </p:spPr>
      </p:pic>
      <p:pic>
        <p:nvPicPr>
          <p:cNvPr id="10" name="Picture 25"/>
          <p:cNvPicPr/>
          <p:nvPr/>
        </p:nvPicPr>
        <p:blipFill>
          <a:blip r:embed="rId16"/>
          <a:srcRect r="1014"/>
          <a:stretch/>
        </p:blipFill>
        <p:spPr>
          <a:xfrm>
            <a:off x="8001000" y="311040"/>
            <a:ext cx="914400" cy="774720"/>
          </a:xfrm>
          <a:prstGeom prst="rect">
            <a:avLst/>
          </a:prstGeom>
          <a:ln>
            <a:noFill/>
          </a:ln>
        </p:spPr>
      </p:pic>
      <p:sp>
        <p:nvSpPr>
          <p:cNvPr id="11" name="PlaceHolder 9"/>
          <p:cNvSpPr>
            <a:spLocks noGrp="1"/>
          </p:cNvSpPr>
          <p:nvPr>
            <p:ph type="ftr"/>
          </p:nvPr>
        </p:nvSpPr>
        <p:spPr>
          <a:xfrm>
            <a:off x="456840" y="1143000"/>
            <a:ext cx="8458200" cy="2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1200" b="1" strike="noStrike" spc="-1">
                <a:solidFill>
                  <a:srgbClr val="FFFFFF"/>
                </a:solidFill>
                <a:latin typeface="Arial"/>
              </a:rPr>
              <a:t>www.themegallery.com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2514600"/>
            <a:ext cx="9144000" cy="1066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BEAA8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AA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" name="Picture 24" descr="02"/>
          <p:cNvPicPr/>
          <p:nvPr/>
        </p:nvPicPr>
        <p:blipFill>
          <a:blip r:embed="rId14"/>
          <a:stretch/>
        </p:blipFill>
        <p:spPr>
          <a:xfrm>
            <a:off x="4800600" y="103320"/>
            <a:ext cx="4162320" cy="408780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rgbClr val="5598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" name="Picture 25" descr="02"/>
          <p:cNvPicPr/>
          <p:nvPr/>
        </p:nvPicPr>
        <p:blipFill>
          <a:blip r:embed="rId15"/>
          <a:stretch/>
        </p:blipFill>
        <p:spPr>
          <a:xfrm>
            <a:off x="1066680" y="3048120"/>
            <a:ext cx="1981440" cy="1946160"/>
          </a:xfrm>
          <a:prstGeom prst="rect">
            <a:avLst/>
          </a:prstGeom>
          <a:ln>
            <a:noFill/>
          </a:ln>
        </p:spPr>
      </p:pic>
      <p:pic>
        <p:nvPicPr>
          <p:cNvPr id="53" name="Picture 22"/>
          <p:cNvPicPr/>
          <p:nvPr/>
        </p:nvPicPr>
        <p:blipFill>
          <a:blip r:embed="rId16"/>
          <a:srcRect r="8662"/>
          <a:stretch/>
        </p:blipFill>
        <p:spPr>
          <a:xfrm>
            <a:off x="6781680" y="1538280"/>
            <a:ext cx="2057400" cy="1890720"/>
          </a:xfrm>
          <a:prstGeom prst="rect">
            <a:avLst/>
          </a:prstGeom>
          <a:ln>
            <a:noFill/>
          </a:ln>
        </p:spPr>
      </p:pic>
      <p:pic>
        <p:nvPicPr>
          <p:cNvPr id="54" name="Picture 21"/>
          <p:cNvPicPr/>
          <p:nvPr/>
        </p:nvPicPr>
        <p:blipFill>
          <a:blip r:embed="rId17"/>
          <a:srcRect r="1011"/>
          <a:stretch/>
        </p:blipFill>
        <p:spPr>
          <a:xfrm>
            <a:off x="4419720" y="2440080"/>
            <a:ext cx="4495680" cy="3808440"/>
          </a:xfrm>
          <a:prstGeom prst="rect">
            <a:avLst/>
          </a:prstGeom>
          <a:ln>
            <a:noFill/>
          </a:ln>
        </p:spPr>
      </p:pic>
      <p:pic>
        <p:nvPicPr>
          <p:cNvPr id="55" name="Picture 26" descr="03"/>
          <p:cNvPicPr/>
          <p:nvPr/>
        </p:nvPicPr>
        <p:blipFill>
          <a:blip r:embed="rId18"/>
          <a:stretch/>
        </p:blipFill>
        <p:spPr>
          <a:xfrm>
            <a:off x="0" y="4876920"/>
            <a:ext cx="1382760" cy="1981080"/>
          </a:xfrm>
          <a:prstGeom prst="rect">
            <a:avLst/>
          </a:prstGeom>
          <a:ln>
            <a:noFill/>
          </a:ln>
        </p:spPr>
      </p:pic>
      <p:sp>
        <p:nvSpPr>
          <p:cNvPr id="56" name="CustomShape 4"/>
          <p:cNvSpPr/>
          <p:nvPr/>
        </p:nvSpPr>
        <p:spPr>
          <a:xfrm>
            <a:off x="8001000" y="6415200"/>
            <a:ext cx="10479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1800" b="1" strike="noStrike" spc="-1">
                <a:solidFill>
                  <a:srgbClr val="FFFFFF"/>
                </a:solidFill>
                <a:latin typeface="Arial"/>
              </a:rPr>
              <a:t>L/O/G/O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title"/>
          </p:nvPr>
        </p:nvSpPr>
        <p:spPr>
          <a:xfrm>
            <a:off x="457200" y="380520"/>
            <a:ext cx="8229600" cy="7462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1" strike="noStrike" spc="-1">
                <a:solidFill>
                  <a:srgbClr val="063C6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457200" y="1533240"/>
            <a:ext cx="8229600" cy="501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9" name="PlaceHolder 7"/>
          <p:cNvSpPr>
            <a:spLocks noGrp="1"/>
          </p:cNvSpPr>
          <p:nvPr>
            <p:ph type="dt"/>
          </p:nvPr>
        </p:nvSpPr>
        <p:spPr>
          <a:xfrm>
            <a:off x="1294920" y="6553080"/>
            <a:ext cx="2133720" cy="1684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8"/>
          <p:cNvSpPr>
            <a:spLocks noGrp="1"/>
          </p:cNvSpPr>
          <p:nvPr>
            <p:ph type="ftr"/>
          </p:nvPr>
        </p:nvSpPr>
        <p:spPr>
          <a:xfrm>
            <a:off x="3657240" y="6553080"/>
            <a:ext cx="2895480" cy="1684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9"/>
          <p:cNvSpPr>
            <a:spLocks noGrp="1"/>
          </p:cNvSpPr>
          <p:nvPr>
            <p:ph type="sldNum"/>
          </p:nvPr>
        </p:nvSpPr>
        <p:spPr>
          <a:xfrm>
            <a:off x="6781680" y="6553080"/>
            <a:ext cx="1067040" cy="1684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086B3ED5-1768-4489-8F19-D2B89105E911}" type="slidenum">
              <a:rPr lang="en-US" sz="14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200" y="1143000"/>
            <a:ext cx="8458200" cy="239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70000"/>
          </a:bodyPr>
          <a:lstStyle/>
          <a:p>
            <a:pPr algn="r"/>
            <a:r>
              <a:rPr lang="en-US" sz="1200" b="1" strike="noStrike" spc="-1">
                <a:solidFill>
                  <a:srgbClr val="FFFFFF"/>
                </a:solidFill>
                <a:latin typeface="Arial"/>
              </a:rPr>
              <a:t>www.themegallery.com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-11160" y="4491000"/>
            <a:ext cx="9155160" cy="2367000"/>
          </a:xfrm>
          <a:custGeom>
            <a:avLst/>
            <a:gdLst/>
            <a:ahLst/>
            <a:cxnLst/>
            <a:rect l="l" t="t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4D1EA"/>
              </a:gs>
              <a:gs pos="100000">
                <a:srgbClr val="5598C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468360" y="549360"/>
            <a:ext cx="8424720" cy="5183280"/>
          </a:xfrm>
          <a:custGeom>
            <a:avLst/>
            <a:gdLst/>
            <a:ahLst/>
            <a:cxnLst/>
            <a:rect l="0" t="0" r="r" b="b"/>
            <a:pathLst>
              <a:path w="23404" h="14400">
                <a:moveTo>
                  <a:pt x="0" y="0"/>
                </a:moveTo>
                <a:lnTo>
                  <a:pt x="23403" y="0"/>
                </a:lnTo>
                <a:moveTo>
                  <a:pt x="0" y="14399"/>
                </a:moveTo>
                <a:lnTo>
                  <a:pt x="23403" y="14399"/>
                </a:lnTo>
              </a:path>
            </a:pathLst>
          </a:custGeom>
          <a:solidFill>
            <a:srgbClr val="0000CC"/>
          </a:solidFill>
          <a:ln w="19080">
            <a:solidFill>
              <a:srgbClr val="99CCFF"/>
            </a:solidFill>
            <a:miter/>
          </a:ln>
          <a:effectLst>
            <a:outerShdw dist="17819" dir="2700000">
              <a:srgbClr val="99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>
            <a:noAutofit/>
          </a:bodyPr>
          <a:lstStyle/>
          <a:p>
            <a:r>
              <a:rPr lang="en-US" sz="2400" b="0" strike="noStrike" spc="1">
                <a:solidFill>
                  <a:srgbClr val="000000"/>
                </a:solidFill>
                <a:latin typeface="Impact"/>
              </a:rPr>
              <a:t>Формирующее </a:t>
            </a:r>
            <a:endParaRPr lang="en-US" sz="2400" b="0" strike="noStrike" spc="1">
              <a:solidFill>
                <a:srgbClr val="000000"/>
              </a:solidFill>
              <a:latin typeface="Impact"/>
              <a:ea typeface="Impact"/>
            </a:endParaRPr>
          </a:p>
          <a:p>
            <a:r>
              <a:rPr lang="en-US" sz="2400" b="0" strike="noStrike" spc="1">
                <a:solidFill>
                  <a:srgbClr val="000000"/>
                </a:solidFill>
                <a:latin typeface="Impact"/>
              </a:rPr>
              <a:t>оценивание</a:t>
            </a:r>
            <a:endParaRPr lang="en-US" sz="2400" b="0" strike="noStrike" spc="1">
              <a:solidFill>
                <a:srgbClr val="000000"/>
              </a:solidFill>
              <a:latin typeface="Impact"/>
              <a:ea typeface="Impact"/>
            </a:endParaRPr>
          </a:p>
          <a:p>
            <a:r>
              <a:rPr lang="en-US" sz="2400" b="0" strike="noStrike" spc="1">
                <a:solidFill>
                  <a:srgbClr val="000000"/>
                </a:solidFill>
                <a:latin typeface="Impact"/>
              </a:rPr>
              <a:t> в условиях введения</a:t>
            </a:r>
            <a:endParaRPr lang="en-US" sz="2400" b="0" strike="noStrike" spc="1">
              <a:solidFill>
                <a:srgbClr val="000000"/>
              </a:solidFill>
              <a:latin typeface="Impact"/>
              <a:ea typeface="Impact"/>
            </a:endParaRPr>
          </a:p>
          <a:p>
            <a:r>
              <a:rPr lang="en-US" sz="2400" b="0" strike="noStrike" spc="1">
                <a:solidFill>
                  <a:srgbClr val="000000"/>
                </a:solidFill>
                <a:latin typeface="Impact"/>
              </a:rPr>
              <a:t>требований</a:t>
            </a:r>
            <a:endParaRPr lang="en-US" sz="2400" b="0" strike="noStrike" spc="1">
              <a:solidFill>
                <a:srgbClr val="000000"/>
              </a:solidFill>
              <a:latin typeface="Impact"/>
              <a:ea typeface="Impact"/>
            </a:endParaRPr>
          </a:p>
          <a:p>
            <a:r>
              <a:rPr lang="en-US" sz="2400" b="0" strike="noStrike" spc="1">
                <a:solidFill>
                  <a:srgbClr val="000000"/>
                </a:solidFill>
                <a:latin typeface="Impact"/>
              </a:rPr>
              <a:t> нового Федерального</a:t>
            </a:r>
            <a:endParaRPr lang="en-US" sz="2400" b="0" strike="noStrike" spc="1">
              <a:solidFill>
                <a:srgbClr val="000000"/>
              </a:solidFill>
              <a:latin typeface="Impact"/>
              <a:ea typeface="Impact"/>
            </a:endParaRPr>
          </a:p>
          <a:p>
            <a:r>
              <a:rPr lang="en-US" sz="2400" b="0" strike="noStrike" spc="1">
                <a:solidFill>
                  <a:srgbClr val="000000"/>
                </a:solidFill>
                <a:latin typeface="Impact"/>
              </a:rPr>
              <a:t> государственного стандарта</a:t>
            </a:r>
            <a:endParaRPr lang="en-US" sz="2400" b="0" strike="noStrike" spc="1">
              <a:solidFill>
                <a:srgbClr val="000000"/>
              </a:solidFill>
              <a:latin typeface="Impact"/>
              <a:ea typeface="Impact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7020000" y="1125360"/>
            <a:ext cx="1873080" cy="358920"/>
          </a:xfrm>
          <a:prstGeom prst="rect">
            <a:avLst/>
          </a:prstGeom>
          <a:solidFill>
            <a:srgbClr val="5598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-11160" y="4491000"/>
            <a:ext cx="9155160" cy="2367000"/>
          </a:xfrm>
          <a:custGeom>
            <a:avLst/>
            <a:gdLst/>
            <a:ahLst/>
            <a:cxnLst/>
            <a:rect l="l" t="t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4D1EA"/>
              </a:gs>
              <a:gs pos="100000">
                <a:srgbClr val="5598C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TextShape 2"/>
          <p:cNvSpPr txBox="1"/>
          <p:nvPr/>
        </p:nvSpPr>
        <p:spPr>
          <a:xfrm>
            <a:off x="457200" y="1533240"/>
            <a:ext cx="8229600" cy="501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Будьте уверены, что каждый ученик может стать лучше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Создавайте среду, способствующую партнёрству учителя и учеников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Используйте оценивание, чтобы получать информацию об учении и преподавании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Обсуждайте с учениками результаты оценивания и вместе устанавливайте ясные и достижимые учебные цели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Используйте обратную связь, помогая ученикам определить свои следующие шаги и то, как их осуществить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9" name="Group 3"/>
          <p:cNvGrpSpPr/>
          <p:nvPr/>
        </p:nvGrpSpPr>
        <p:grpSpPr>
          <a:xfrm>
            <a:off x="395280" y="1557360"/>
            <a:ext cx="360360" cy="358920"/>
            <a:chOff x="395280" y="1557360"/>
            <a:chExt cx="360360" cy="358920"/>
          </a:xfrm>
        </p:grpSpPr>
        <p:sp>
          <p:nvSpPr>
            <p:cNvPr id="280" name="CustomShape 4"/>
            <p:cNvSpPr/>
            <p:nvPr/>
          </p:nvSpPr>
          <p:spPr>
            <a:xfrm>
              <a:off x="395280" y="1829160"/>
              <a:ext cx="360000" cy="84240"/>
            </a:xfrm>
            <a:prstGeom prst="ellipse">
              <a:avLst/>
            </a:prstGeom>
            <a:gradFill rotWithShape="0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5"/>
            <p:cNvSpPr/>
            <p:nvPr/>
          </p:nvSpPr>
          <p:spPr>
            <a:xfrm>
              <a:off x="395280" y="1557360"/>
              <a:ext cx="360360" cy="358920"/>
            </a:xfrm>
            <a:prstGeom prst="can">
              <a:avLst>
                <a:gd name="adj" fmla="val 25041"/>
              </a:avLst>
            </a:prstGeom>
            <a:gradFill rotWithShape="0">
              <a:gsLst>
                <a:gs pos="0">
                  <a:srgbClr val="4F6427"/>
                </a:gs>
                <a:gs pos="50000">
                  <a:srgbClr val="AAD955"/>
                </a:gs>
                <a:gs pos="100000">
                  <a:srgbClr val="4F6427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2" name="Group 6"/>
          <p:cNvGrpSpPr/>
          <p:nvPr/>
        </p:nvGrpSpPr>
        <p:grpSpPr>
          <a:xfrm>
            <a:off x="395280" y="2276640"/>
            <a:ext cx="360360" cy="358560"/>
            <a:chOff x="395280" y="2276640"/>
            <a:chExt cx="360360" cy="358560"/>
          </a:xfrm>
        </p:grpSpPr>
        <p:sp>
          <p:nvSpPr>
            <p:cNvPr id="283" name="CustomShape 7"/>
            <p:cNvSpPr/>
            <p:nvPr/>
          </p:nvSpPr>
          <p:spPr>
            <a:xfrm>
              <a:off x="395280" y="2548440"/>
              <a:ext cx="360000" cy="84240"/>
            </a:xfrm>
            <a:prstGeom prst="ellipse">
              <a:avLst/>
            </a:prstGeom>
            <a:gradFill rotWithShape="0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8"/>
            <p:cNvSpPr/>
            <p:nvPr/>
          </p:nvSpPr>
          <p:spPr>
            <a:xfrm>
              <a:off x="395280" y="2276640"/>
              <a:ext cx="360360" cy="358560"/>
            </a:xfrm>
            <a:prstGeom prst="can">
              <a:avLst>
                <a:gd name="adj" fmla="val 25041"/>
              </a:avLst>
            </a:prstGeom>
            <a:gradFill rotWithShape="0">
              <a:gsLst>
                <a:gs pos="0">
                  <a:srgbClr val="4F6427"/>
                </a:gs>
                <a:gs pos="50000">
                  <a:srgbClr val="AAD955"/>
                </a:gs>
                <a:gs pos="100000">
                  <a:srgbClr val="4F6427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5" name="Group 9"/>
          <p:cNvGrpSpPr/>
          <p:nvPr/>
        </p:nvGrpSpPr>
        <p:grpSpPr>
          <a:xfrm>
            <a:off x="395280" y="3068640"/>
            <a:ext cx="360360" cy="358920"/>
            <a:chOff x="395280" y="3068640"/>
            <a:chExt cx="360360" cy="358920"/>
          </a:xfrm>
        </p:grpSpPr>
        <p:sp>
          <p:nvSpPr>
            <p:cNvPr id="286" name="CustomShape 10"/>
            <p:cNvSpPr/>
            <p:nvPr/>
          </p:nvSpPr>
          <p:spPr>
            <a:xfrm>
              <a:off x="395280" y="3340440"/>
              <a:ext cx="360000" cy="84240"/>
            </a:xfrm>
            <a:prstGeom prst="ellipse">
              <a:avLst/>
            </a:prstGeom>
            <a:gradFill rotWithShape="0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11"/>
            <p:cNvSpPr/>
            <p:nvPr/>
          </p:nvSpPr>
          <p:spPr>
            <a:xfrm>
              <a:off x="395280" y="3068640"/>
              <a:ext cx="360360" cy="358920"/>
            </a:xfrm>
            <a:prstGeom prst="can">
              <a:avLst>
                <a:gd name="adj" fmla="val 25041"/>
              </a:avLst>
            </a:prstGeom>
            <a:gradFill rotWithShape="0">
              <a:gsLst>
                <a:gs pos="0">
                  <a:srgbClr val="4F6427"/>
                </a:gs>
                <a:gs pos="50000">
                  <a:srgbClr val="AAD955"/>
                </a:gs>
                <a:gs pos="100000">
                  <a:srgbClr val="4F6427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8" name="Group 12"/>
          <p:cNvGrpSpPr/>
          <p:nvPr/>
        </p:nvGrpSpPr>
        <p:grpSpPr>
          <a:xfrm>
            <a:off x="395280" y="3860640"/>
            <a:ext cx="360360" cy="358920"/>
            <a:chOff x="395280" y="3860640"/>
            <a:chExt cx="360360" cy="358920"/>
          </a:xfrm>
        </p:grpSpPr>
        <p:sp>
          <p:nvSpPr>
            <p:cNvPr id="289" name="CustomShape 13"/>
            <p:cNvSpPr/>
            <p:nvPr/>
          </p:nvSpPr>
          <p:spPr>
            <a:xfrm>
              <a:off x="395280" y="4132440"/>
              <a:ext cx="360000" cy="84240"/>
            </a:xfrm>
            <a:prstGeom prst="ellipse">
              <a:avLst/>
            </a:prstGeom>
            <a:gradFill rotWithShape="0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14"/>
            <p:cNvSpPr/>
            <p:nvPr/>
          </p:nvSpPr>
          <p:spPr>
            <a:xfrm>
              <a:off x="395280" y="3860640"/>
              <a:ext cx="360360" cy="358920"/>
            </a:xfrm>
            <a:prstGeom prst="can">
              <a:avLst>
                <a:gd name="adj" fmla="val 25041"/>
              </a:avLst>
            </a:prstGeom>
            <a:gradFill rotWithShape="0">
              <a:gsLst>
                <a:gs pos="0">
                  <a:srgbClr val="4F6427"/>
                </a:gs>
                <a:gs pos="50000">
                  <a:srgbClr val="AAD955"/>
                </a:gs>
                <a:gs pos="100000">
                  <a:srgbClr val="4F6427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91" name="Group 15"/>
          <p:cNvGrpSpPr/>
          <p:nvPr/>
        </p:nvGrpSpPr>
        <p:grpSpPr>
          <a:xfrm>
            <a:off x="395280" y="4941720"/>
            <a:ext cx="360360" cy="358920"/>
            <a:chOff x="395280" y="4941720"/>
            <a:chExt cx="360360" cy="358920"/>
          </a:xfrm>
        </p:grpSpPr>
        <p:sp>
          <p:nvSpPr>
            <p:cNvPr id="292" name="CustomShape 16"/>
            <p:cNvSpPr/>
            <p:nvPr/>
          </p:nvSpPr>
          <p:spPr>
            <a:xfrm>
              <a:off x="395280" y="5213520"/>
              <a:ext cx="360000" cy="84240"/>
            </a:xfrm>
            <a:prstGeom prst="ellipse">
              <a:avLst/>
            </a:prstGeom>
            <a:gradFill rotWithShape="0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7"/>
            <p:cNvSpPr/>
            <p:nvPr/>
          </p:nvSpPr>
          <p:spPr>
            <a:xfrm>
              <a:off x="395280" y="4941720"/>
              <a:ext cx="360360" cy="358920"/>
            </a:xfrm>
            <a:prstGeom prst="can">
              <a:avLst>
                <a:gd name="adj" fmla="val 25041"/>
              </a:avLst>
            </a:prstGeom>
            <a:gradFill rotWithShape="0">
              <a:gsLst>
                <a:gs pos="0">
                  <a:srgbClr val="4F6427"/>
                </a:gs>
                <a:gs pos="50000">
                  <a:srgbClr val="AAD955"/>
                </a:gs>
                <a:gs pos="100000">
                  <a:srgbClr val="4F6427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4" name="CustomShape 18"/>
          <p:cNvSpPr/>
          <p:nvPr/>
        </p:nvSpPr>
        <p:spPr>
          <a:xfrm>
            <a:off x="611280" y="404640"/>
            <a:ext cx="6408720" cy="70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spcBef>
                <a:spcPts val="2497"/>
              </a:spcBef>
            </a:pPr>
            <a:r>
              <a:rPr lang="ru-RU" sz="4000" b="1" strike="noStrike" spc="-1">
                <a:solidFill>
                  <a:srgbClr val="0000CC"/>
                </a:solidFill>
                <a:latin typeface="Arial"/>
              </a:rPr>
              <a:t>Рекомендации учителю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-11160" y="4491000"/>
            <a:ext cx="9155160" cy="2367000"/>
          </a:xfrm>
          <a:custGeom>
            <a:avLst/>
            <a:gdLst/>
            <a:ahLst/>
            <a:cxnLst/>
            <a:rect l="l" t="t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4D1EA"/>
              </a:gs>
              <a:gs pos="100000">
                <a:srgbClr val="5598C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"/>
          <p:cNvSpPr/>
          <p:nvPr/>
        </p:nvSpPr>
        <p:spPr>
          <a:xfrm>
            <a:off x="611280" y="2133720"/>
            <a:ext cx="7704000" cy="2087280"/>
          </a:xfrm>
          <a:custGeom>
            <a:avLst/>
            <a:gdLst/>
            <a:ahLst/>
            <a:cxnLst/>
            <a:rect l="0" t="0" r="r" b="b"/>
            <a:pathLst>
              <a:path w="21402" h="5800">
                <a:moveTo>
                  <a:pt x="0" y="0"/>
                </a:moveTo>
                <a:lnTo>
                  <a:pt x="21401" y="0"/>
                </a:lnTo>
                <a:moveTo>
                  <a:pt x="0" y="5799"/>
                </a:moveTo>
                <a:lnTo>
                  <a:pt x="21401" y="5799"/>
                </a:lnTo>
              </a:path>
            </a:pathLst>
          </a:custGeom>
          <a:solidFill>
            <a:srgbClr val="0066CC"/>
          </a:solidFill>
          <a:ln w="19080">
            <a:solidFill>
              <a:srgbClr val="99CCFF"/>
            </a:solidFill>
            <a:miter/>
          </a:ln>
          <a:effectLst>
            <a:outerShdw dist="17819" dir="2700000">
              <a:srgbClr val="99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>
            <a:noAutofit/>
          </a:bodyPr>
          <a:lstStyle/>
          <a:p>
            <a:r>
              <a:rPr lang="en-US" sz="2400" b="0" strike="noStrike" spc="1">
                <a:solidFill>
                  <a:srgbClr val="000000"/>
                </a:solidFill>
                <a:latin typeface="Impact"/>
              </a:rPr>
              <a:t>СПАСИБО</a:t>
            </a:r>
            <a:endParaRPr lang="en-US" sz="2400" b="0" strike="noStrike" spc="1">
              <a:solidFill>
                <a:srgbClr val="000000"/>
              </a:solidFill>
              <a:latin typeface="Impact"/>
              <a:ea typeface="Impact"/>
            </a:endParaRPr>
          </a:p>
          <a:p>
            <a:r>
              <a:rPr lang="en-US" sz="2400" b="0" strike="noStrike" spc="1">
                <a:solidFill>
                  <a:srgbClr val="000000"/>
                </a:solidFill>
                <a:latin typeface="Impact"/>
              </a:rPr>
              <a:t> ЗА ВНИМАНИЕ!</a:t>
            </a:r>
            <a:endParaRPr lang="en-US" sz="2400" b="0" strike="noStrike" spc="1">
              <a:solidFill>
                <a:srgbClr val="000000"/>
              </a:solidFill>
              <a:latin typeface="Impact"/>
              <a:ea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380520"/>
            <a:ext cx="8229600" cy="746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ru-RU" sz="3600" b="1" strike="noStrike" spc="-1">
                <a:solidFill>
                  <a:srgbClr val="063C60"/>
                </a:solidFill>
                <a:latin typeface="Arial"/>
              </a:rPr>
              <a:t>Ученик должен уметь:</a:t>
            </a:r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533240"/>
            <a:ext cx="8229600" cy="501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соотносить свои действия с планируемыми результатами;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осуществлять контроль своей деятельности,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уметь оценивать правильность выполнения учебной задачи;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владеть основами самоконтроля, самооценки;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контролировать процесс и результаты своей деятельности;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вносить коррективы и адекватно оценивать свои достижения.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4" name="Group 3"/>
          <p:cNvGrpSpPr/>
          <p:nvPr/>
        </p:nvGrpSpPr>
        <p:grpSpPr>
          <a:xfrm>
            <a:off x="395280" y="1700280"/>
            <a:ext cx="380880" cy="380880"/>
            <a:chOff x="395280" y="1700280"/>
            <a:chExt cx="380880" cy="380880"/>
          </a:xfrm>
        </p:grpSpPr>
        <p:sp>
          <p:nvSpPr>
            <p:cNvPr id="105" name="CustomShape 4"/>
            <p:cNvSpPr/>
            <p:nvPr/>
          </p:nvSpPr>
          <p:spPr>
            <a:xfrm>
              <a:off x="395280" y="1700280"/>
              <a:ext cx="380880" cy="3808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5"/>
            <p:cNvSpPr/>
            <p:nvPr/>
          </p:nvSpPr>
          <p:spPr>
            <a:xfrm>
              <a:off x="416880" y="1721520"/>
              <a:ext cx="337320" cy="33732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6"/>
            <p:cNvSpPr/>
            <p:nvPr/>
          </p:nvSpPr>
          <p:spPr>
            <a:xfrm>
              <a:off x="436320" y="1741320"/>
              <a:ext cx="298440" cy="2984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7AA6F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7"/>
            <p:cNvSpPr/>
            <p:nvPr/>
          </p:nvSpPr>
          <p:spPr>
            <a:xfrm>
              <a:off x="436680" y="1741680"/>
              <a:ext cx="297720" cy="2980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8"/>
            <p:cNvSpPr/>
            <p:nvPr/>
          </p:nvSpPr>
          <p:spPr>
            <a:xfrm>
              <a:off x="455400" y="1760400"/>
              <a:ext cx="258840" cy="260280"/>
            </a:xfrm>
            <a:prstGeom prst="ellipse">
              <a:avLst/>
            </a:prstGeom>
            <a:gradFill rotWithShape="0">
              <a:gsLst>
                <a:gs pos="0">
                  <a:srgbClr val="6C5C3C"/>
                </a:gs>
                <a:gs pos="50000">
                  <a:srgbClr val="C7AA6F"/>
                </a:gs>
                <a:gs pos="100000">
                  <a:srgbClr val="6C5C3C"/>
                </a:gs>
              </a:gsLst>
              <a:lin ang="18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9"/>
            <p:cNvSpPr/>
            <p:nvPr/>
          </p:nvSpPr>
          <p:spPr>
            <a:xfrm>
              <a:off x="456120" y="1761120"/>
              <a:ext cx="258480" cy="258840"/>
            </a:xfrm>
            <a:prstGeom prst="ellipse">
              <a:avLst/>
            </a:prstGeom>
            <a:gradFill rotWithShape="0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" name="Group 10"/>
          <p:cNvGrpSpPr/>
          <p:nvPr/>
        </p:nvGrpSpPr>
        <p:grpSpPr>
          <a:xfrm>
            <a:off x="395280" y="2492280"/>
            <a:ext cx="380880" cy="381240"/>
            <a:chOff x="395280" y="2492280"/>
            <a:chExt cx="380880" cy="381240"/>
          </a:xfrm>
        </p:grpSpPr>
        <p:sp>
          <p:nvSpPr>
            <p:cNvPr id="112" name="CustomShape 11"/>
            <p:cNvSpPr/>
            <p:nvPr/>
          </p:nvSpPr>
          <p:spPr>
            <a:xfrm>
              <a:off x="395280" y="2492280"/>
              <a:ext cx="380880" cy="38124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12"/>
            <p:cNvSpPr/>
            <p:nvPr/>
          </p:nvSpPr>
          <p:spPr>
            <a:xfrm>
              <a:off x="416880" y="2513520"/>
              <a:ext cx="337320" cy="33768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13"/>
            <p:cNvSpPr/>
            <p:nvPr/>
          </p:nvSpPr>
          <p:spPr>
            <a:xfrm>
              <a:off x="436320" y="2533320"/>
              <a:ext cx="298440" cy="298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7AA6F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14"/>
            <p:cNvSpPr/>
            <p:nvPr/>
          </p:nvSpPr>
          <p:spPr>
            <a:xfrm>
              <a:off x="436680" y="2533680"/>
              <a:ext cx="297720" cy="2984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15"/>
            <p:cNvSpPr/>
            <p:nvPr/>
          </p:nvSpPr>
          <p:spPr>
            <a:xfrm>
              <a:off x="455400" y="2552760"/>
              <a:ext cx="258840" cy="260640"/>
            </a:xfrm>
            <a:prstGeom prst="ellipse">
              <a:avLst/>
            </a:prstGeom>
            <a:gradFill rotWithShape="0">
              <a:gsLst>
                <a:gs pos="0">
                  <a:srgbClr val="6C5C3C"/>
                </a:gs>
                <a:gs pos="50000">
                  <a:srgbClr val="C7AA6F"/>
                </a:gs>
                <a:gs pos="100000">
                  <a:srgbClr val="6C5C3C"/>
                </a:gs>
              </a:gsLst>
              <a:lin ang="18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16"/>
            <p:cNvSpPr/>
            <p:nvPr/>
          </p:nvSpPr>
          <p:spPr>
            <a:xfrm>
              <a:off x="456120" y="2553120"/>
              <a:ext cx="258480" cy="259200"/>
            </a:xfrm>
            <a:prstGeom prst="ellipse">
              <a:avLst/>
            </a:prstGeom>
            <a:gradFill rotWithShape="0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8" name="Group 17"/>
          <p:cNvGrpSpPr/>
          <p:nvPr/>
        </p:nvGrpSpPr>
        <p:grpSpPr>
          <a:xfrm>
            <a:off x="395280" y="4653000"/>
            <a:ext cx="380880" cy="380880"/>
            <a:chOff x="395280" y="4653000"/>
            <a:chExt cx="380880" cy="380880"/>
          </a:xfrm>
        </p:grpSpPr>
        <p:sp>
          <p:nvSpPr>
            <p:cNvPr id="119" name="CustomShape 18"/>
            <p:cNvSpPr/>
            <p:nvPr/>
          </p:nvSpPr>
          <p:spPr>
            <a:xfrm>
              <a:off x="395280" y="4653000"/>
              <a:ext cx="380880" cy="3808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9"/>
            <p:cNvSpPr/>
            <p:nvPr/>
          </p:nvSpPr>
          <p:spPr>
            <a:xfrm>
              <a:off x="416880" y="4674240"/>
              <a:ext cx="337320" cy="33732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20"/>
            <p:cNvSpPr/>
            <p:nvPr/>
          </p:nvSpPr>
          <p:spPr>
            <a:xfrm>
              <a:off x="436320" y="4694040"/>
              <a:ext cx="298440" cy="2984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7AA6F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21"/>
            <p:cNvSpPr/>
            <p:nvPr/>
          </p:nvSpPr>
          <p:spPr>
            <a:xfrm>
              <a:off x="436680" y="4694400"/>
              <a:ext cx="297720" cy="2980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22"/>
            <p:cNvSpPr/>
            <p:nvPr/>
          </p:nvSpPr>
          <p:spPr>
            <a:xfrm>
              <a:off x="455400" y="4713120"/>
              <a:ext cx="258840" cy="260280"/>
            </a:xfrm>
            <a:prstGeom prst="ellipse">
              <a:avLst/>
            </a:prstGeom>
            <a:gradFill rotWithShape="0">
              <a:gsLst>
                <a:gs pos="0">
                  <a:srgbClr val="6C5C3C"/>
                </a:gs>
                <a:gs pos="50000">
                  <a:srgbClr val="C7AA6F"/>
                </a:gs>
                <a:gs pos="100000">
                  <a:srgbClr val="6C5C3C"/>
                </a:gs>
              </a:gsLst>
              <a:lin ang="18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23"/>
            <p:cNvSpPr/>
            <p:nvPr/>
          </p:nvSpPr>
          <p:spPr>
            <a:xfrm>
              <a:off x="456120" y="4713840"/>
              <a:ext cx="258480" cy="258840"/>
            </a:xfrm>
            <a:prstGeom prst="ellipse">
              <a:avLst/>
            </a:prstGeom>
            <a:gradFill rotWithShape="0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5" name="Group 24"/>
          <p:cNvGrpSpPr/>
          <p:nvPr/>
        </p:nvGrpSpPr>
        <p:grpSpPr>
          <a:xfrm>
            <a:off x="395280" y="5516640"/>
            <a:ext cx="380880" cy="380880"/>
            <a:chOff x="395280" y="5516640"/>
            <a:chExt cx="380880" cy="380880"/>
          </a:xfrm>
        </p:grpSpPr>
        <p:sp>
          <p:nvSpPr>
            <p:cNvPr id="126" name="CustomShape 25"/>
            <p:cNvSpPr/>
            <p:nvPr/>
          </p:nvSpPr>
          <p:spPr>
            <a:xfrm>
              <a:off x="395280" y="5516640"/>
              <a:ext cx="380880" cy="3808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26"/>
            <p:cNvSpPr/>
            <p:nvPr/>
          </p:nvSpPr>
          <p:spPr>
            <a:xfrm>
              <a:off x="416880" y="5537880"/>
              <a:ext cx="337320" cy="33732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27"/>
            <p:cNvSpPr/>
            <p:nvPr/>
          </p:nvSpPr>
          <p:spPr>
            <a:xfrm>
              <a:off x="436320" y="5557680"/>
              <a:ext cx="298440" cy="2984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7AA6F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28"/>
            <p:cNvSpPr/>
            <p:nvPr/>
          </p:nvSpPr>
          <p:spPr>
            <a:xfrm>
              <a:off x="436680" y="5558040"/>
              <a:ext cx="297720" cy="2980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29"/>
            <p:cNvSpPr/>
            <p:nvPr/>
          </p:nvSpPr>
          <p:spPr>
            <a:xfrm>
              <a:off x="455400" y="5576760"/>
              <a:ext cx="258840" cy="260280"/>
            </a:xfrm>
            <a:prstGeom prst="ellipse">
              <a:avLst/>
            </a:prstGeom>
            <a:gradFill rotWithShape="0">
              <a:gsLst>
                <a:gs pos="0">
                  <a:srgbClr val="6C5C3C"/>
                </a:gs>
                <a:gs pos="50000">
                  <a:srgbClr val="C7AA6F"/>
                </a:gs>
                <a:gs pos="100000">
                  <a:srgbClr val="6C5C3C"/>
                </a:gs>
              </a:gsLst>
              <a:lin ang="18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30"/>
            <p:cNvSpPr/>
            <p:nvPr/>
          </p:nvSpPr>
          <p:spPr>
            <a:xfrm>
              <a:off x="456120" y="5577480"/>
              <a:ext cx="258480" cy="258840"/>
            </a:xfrm>
            <a:prstGeom prst="ellipse">
              <a:avLst/>
            </a:prstGeom>
            <a:gradFill rotWithShape="0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" name="Group 31"/>
          <p:cNvGrpSpPr/>
          <p:nvPr/>
        </p:nvGrpSpPr>
        <p:grpSpPr>
          <a:xfrm>
            <a:off x="395280" y="3789360"/>
            <a:ext cx="380880" cy="380880"/>
            <a:chOff x="395280" y="3789360"/>
            <a:chExt cx="380880" cy="380880"/>
          </a:xfrm>
        </p:grpSpPr>
        <p:sp>
          <p:nvSpPr>
            <p:cNvPr id="133" name="CustomShape 32"/>
            <p:cNvSpPr/>
            <p:nvPr/>
          </p:nvSpPr>
          <p:spPr>
            <a:xfrm>
              <a:off x="395280" y="3789360"/>
              <a:ext cx="380880" cy="3808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3"/>
            <p:cNvSpPr/>
            <p:nvPr/>
          </p:nvSpPr>
          <p:spPr>
            <a:xfrm>
              <a:off x="416880" y="3810600"/>
              <a:ext cx="337320" cy="33732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34"/>
            <p:cNvSpPr/>
            <p:nvPr/>
          </p:nvSpPr>
          <p:spPr>
            <a:xfrm>
              <a:off x="436320" y="3830400"/>
              <a:ext cx="298440" cy="2984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7AA6F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35"/>
            <p:cNvSpPr/>
            <p:nvPr/>
          </p:nvSpPr>
          <p:spPr>
            <a:xfrm>
              <a:off x="436680" y="3830760"/>
              <a:ext cx="297720" cy="2980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36"/>
            <p:cNvSpPr/>
            <p:nvPr/>
          </p:nvSpPr>
          <p:spPr>
            <a:xfrm>
              <a:off x="455400" y="3849480"/>
              <a:ext cx="258840" cy="260280"/>
            </a:xfrm>
            <a:prstGeom prst="ellipse">
              <a:avLst/>
            </a:prstGeom>
            <a:gradFill rotWithShape="0">
              <a:gsLst>
                <a:gs pos="0">
                  <a:srgbClr val="6C5C3C"/>
                </a:gs>
                <a:gs pos="50000">
                  <a:srgbClr val="C7AA6F"/>
                </a:gs>
                <a:gs pos="100000">
                  <a:srgbClr val="6C5C3C"/>
                </a:gs>
              </a:gsLst>
              <a:lin ang="18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37"/>
            <p:cNvSpPr/>
            <p:nvPr/>
          </p:nvSpPr>
          <p:spPr>
            <a:xfrm>
              <a:off x="456120" y="3850200"/>
              <a:ext cx="258480" cy="258840"/>
            </a:xfrm>
            <a:prstGeom prst="ellipse">
              <a:avLst/>
            </a:prstGeom>
            <a:gradFill rotWithShape="0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9" name="Group 38"/>
          <p:cNvGrpSpPr/>
          <p:nvPr/>
        </p:nvGrpSpPr>
        <p:grpSpPr>
          <a:xfrm>
            <a:off x="395280" y="2997360"/>
            <a:ext cx="380880" cy="380880"/>
            <a:chOff x="395280" y="2997360"/>
            <a:chExt cx="380880" cy="380880"/>
          </a:xfrm>
        </p:grpSpPr>
        <p:sp>
          <p:nvSpPr>
            <p:cNvPr id="140" name="CustomShape 39"/>
            <p:cNvSpPr/>
            <p:nvPr/>
          </p:nvSpPr>
          <p:spPr>
            <a:xfrm>
              <a:off x="395280" y="2997360"/>
              <a:ext cx="380880" cy="3808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40"/>
            <p:cNvSpPr/>
            <p:nvPr/>
          </p:nvSpPr>
          <p:spPr>
            <a:xfrm>
              <a:off x="416880" y="3018600"/>
              <a:ext cx="337320" cy="33732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41"/>
            <p:cNvSpPr/>
            <p:nvPr/>
          </p:nvSpPr>
          <p:spPr>
            <a:xfrm>
              <a:off x="436320" y="3038400"/>
              <a:ext cx="298440" cy="2984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7AA6F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42"/>
            <p:cNvSpPr/>
            <p:nvPr/>
          </p:nvSpPr>
          <p:spPr>
            <a:xfrm>
              <a:off x="436680" y="3038760"/>
              <a:ext cx="297720" cy="2980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43"/>
            <p:cNvSpPr/>
            <p:nvPr/>
          </p:nvSpPr>
          <p:spPr>
            <a:xfrm>
              <a:off x="455400" y="3057480"/>
              <a:ext cx="258840" cy="260280"/>
            </a:xfrm>
            <a:prstGeom prst="ellipse">
              <a:avLst/>
            </a:prstGeom>
            <a:gradFill rotWithShape="0">
              <a:gsLst>
                <a:gs pos="0">
                  <a:srgbClr val="6C5C3C"/>
                </a:gs>
                <a:gs pos="50000">
                  <a:srgbClr val="C7AA6F"/>
                </a:gs>
                <a:gs pos="100000">
                  <a:srgbClr val="6C5C3C"/>
                </a:gs>
              </a:gsLst>
              <a:lin ang="18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44"/>
            <p:cNvSpPr/>
            <p:nvPr/>
          </p:nvSpPr>
          <p:spPr>
            <a:xfrm>
              <a:off x="456120" y="3058200"/>
              <a:ext cx="258480" cy="258840"/>
            </a:xfrm>
            <a:prstGeom prst="ellipse">
              <a:avLst/>
            </a:prstGeom>
            <a:gradFill rotWithShape="0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1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10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24000" y="5300640"/>
            <a:ext cx="1015920" cy="1155600"/>
          </a:xfrm>
          <a:custGeom>
            <a:avLst/>
            <a:gdLst/>
            <a:ahLst/>
            <a:cxnLst/>
            <a:rect l="l" t="t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 rot="10800000">
            <a:off x="4211640" y="3936600"/>
            <a:ext cx="1008000" cy="1299960"/>
          </a:xfrm>
          <a:custGeom>
            <a:avLst/>
            <a:gdLst/>
            <a:ahLst/>
            <a:cxnLst/>
            <a:rect l="l" t="t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8" name="Group 3"/>
          <p:cNvGrpSpPr/>
          <p:nvPr/>
        </p:nvGrpSpPr>
        <p:grpSpPr>
          <a:xfrm>
            <a:off x="390600" y="2700360"/>
            <a:ext cx="3754440" cy="3670200"/>
            <a:chOff x="390600" y="2700360"/>
            <a:chExt cx="3754440" cy="3670200"/>
          </a:xfrm>
        </p:grpSpPr>
        <p:pic>
          <p:nvPicPr>
            <p:cNvPr id="149" name="Rectangle 5"/>
            <p:cNvPicPr/>
            <p:nvPr/>
          </p:nvPicPr>
          <p:blipFill>
            <a:blip r:embed="rId2"/>
            <a:stretch/>
          </p:blipFill>
          <p:spPr>
            <a:xfrm>
              <a:off x="390600" y="2700360"/>
              <a:ext cx="3754440" cy="3670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0" name="CustomShape 4"/>
            <p:cNvSpPr/>
            <p:nvPr/>
          </p:nvSpPr>
          <p:spPr>
            <a:xfrm>
              <a:off x="395280" y="2708280"/>
              <a:ext cx="3743280" cy="3657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/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оценка применяется для получения данных о текущем состоянии для определения ближайших шагов в направлении улучшения</a:t>
              </a:r>
              <a:r>
                <a:rPr lang="ru-RU" sz="24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1" name="CustomShape 5"/>
          <p:cNvSpPr/>
          <p:nvPr/>
        </p:nvSpPr>
        <p:spPr>
          <a:xfrm>
            <a:off x="4643280" y="5229360"/>
            <a:ext cx="1016280" cy="1155600"/>
          </a:xfrm>
          <a:custGeom>
            <a:avLst/>
            <a:gdLst/>
            <a:ahLst/>
            <a:cxnLst/>
            <a:rect l="l" t="t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717EF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6"/>
          <p:cNvSpPr/>
          <p:nvPr/>
        </p:nvSpPr>
        <p:spPr>
          <a:xfrm rot="10800000">
            <a:off x="8467560" y="3792600"/>
            <a:ext cx="1015920" cy="1155600"/>
          </a:xfrm>
          <a:custGeom>
            <a:avLst/>
            <a:gdLst/>
            <a:ahLst/>
            <a:cxnLst/>
            <a:rect l="l" t="t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717EF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3" name="Group 7"/>
          <p:cNvGrpSpPr/>
          <p:nvPr/>
        </p:nvGrpSpPr>
        <p:grpSpPr>
          <a:xfrm>
            <a:off x="4711680" y="2700360"/>
            <a:ext cx="3683160" cy="3597120"/>
            <a:chOff x="4711680" y="2700360"/>
            <a:chExt cx="3683160" cy="3597120"/>
          </a:xfrm>
        </p:grpSpPr>
        <p:pic>
          <p:nvPicPr>
            <p:cNvPr id="154" name="Rectangle 8"/>
            <p:cNvPicPr/>
            <p:nvPr/>
          </p:nvPicPr>
          <p:blipFill>
            <a:blip r:embed="rId3"/>
            <a:stretch/>
          </p:blipFill>
          <p:spPr>
            <a:xfrm>
              <a:off x="4711680" y="2700360"/>
              <a:ext cx="3683160" cy="3597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5" name="CustomShape 8"/>
            <p:cNvSpPr/>
            <p:nvPr/>
          </p:nvSpPr>
          <p:spPr>
            <a:xfrm>
              <a:off x="4716360" y="2708280"/>
              <a:ext cx="3672000" cy="3584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/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оценка применяется для определения количества изученного материала за пройденный период 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6" name="CustomShape 9"/>
          <p:cNvSpPr/>
          <p:nvPr/>
        </p:nvSpPr>
        <p:spPr>
          <a:xfrm>
            <a:off x="324000" y="1773360"/>
            <a:ext cx="3816360" cy="576000"/>
          </a:xfrm>
          <a:custGeom>
            <a:avLst/>
            <a:gdLst/>
            <a:ahLst/>
            <a:cxnLst/>
            <a:rect l="0" t="0" r="r" b="b"/>
            <a:pathLst>
              <a:path w="10603" h="1601">
                <a:moveTo>
                  <a:pt x="800" y="0"/>
                </a:moveTo>
                <a:cubicBezTo>
                  <a:pt x="400" y="0"/>
                  <a:pt x="0" y="400"/>
                  <a:pt x="0" y="800"/>
                </a:cubicBezTo>
                <a:lnTo>
                  <a:pt x="0" y="800"/>
                </a:lnTo>
                <a:cubicBezTo>
                  <a:pt x="0" y="1200"/>
                  <a:pt x="400" y="1600"/>
                  <a:pt x="800" y="1600"/>
                </a:cubicBezTo>
                <a:lnTo>
                  <a:pt x="9801" y="1600"/>
                </a:lnTo>
                <a:cubicBezTo>
                  <a:pt x="10201" y="1600"/>
                  <a:pt x="10602" y="1200"/>
                  <a:pt x="10602" y="800"/>
                </a:cubicBezTo>
                <a:lnTo>
                  <a:pt x="10602" y="800"/>
                </a:lnTo>
                <a:cubicBezTo>
                  <a:pt x="10602" y="400"/>
                  <a:pt x="10201" y="0"/>
                  <a:pt x="9801" y="0"/>
                </a:cubicBezTo>
                <a:lnTo>
                  <a:pt x="800" y="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BEAA8"/>
              </a:gs>
            </a:gsLst>
            <a:lin ang="0"/>
          </a:gradFill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r>
              <a:rPr lang="ru-RU" sz="2000" b="1" i="1" strike="noStrike" spc="-1">
                <a:solidFill>
                  <a:srgbClr val="000000"/>
                </a:solidFill>
                <a:latin typeface="Arial"/>
              </a:rPr>
              <a:t>Формирующее оценивание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7" name="Group 10"/>
          <p:cNvGrpSpPr/>
          <p:nvPr/>
        </p:nvGrpSpPr>
        <p:grpSpPr>
          <a:xfrm>
            <a:off x="0" y="1844640"/>
            <a:ext cx="380880" cy="380880"/>
            <a:chOff x="0" y="1844640"/>
            <a:chExt cx="380880" cy="380880"/>
          </a:xfrm>
        </p:grpSpPr>
        <p:sp>
          <p:nvSpPr>
            <p:cNvPr id="158" name="CustomShape 11"/>
            <p:cNvSpPr/>
            <p:nvPr/>
          </p:nvSpPr>
          <p:spPr>
            <a:xfrm>
              <a:off x="0" y="1844640"/>
              <a:ext cx="380880" cy="3808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12"/>
            <p:cNvSpPr/>
            <p:nvPr/>
          </p:nvSpPr>
          <p:spPr>
            <a:xfrm>
              <a:off x="21600" y="1865880"/>
              <a:ext cx="337320" cy="33732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13"/>
            <p:cNvSpPr/>
            <p:nvPr/>
          </p:nvSpPr>
          <p:spPr>
            <a:xfrm>
              <a:off x="41040" y="1885680"/>
              <a:ext cx="298440" cy="2984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7AA6F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14"/>
            <p:cNvSpPr/>
            <p:nvPr/>
          </p:nvSpPr>
          <p:spPr>
            <a:xfrm>
              <a:off x="41400" y="1886040"/>
              <a:ext cx="297720" cy="2980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15"/>
            <p:cNvSpPr/>
            <p:nvPr/>
          </p:nvSpPr>
          <p:spPr>
            <a:xfrm>
              <a:off x="60120" y="1904760"/>
              <a:ext cx="258840" cy="260280"/>
            </a:xfrm>
            <a:prstGeom prst="ellipse">
              <a:avLst/>
            </a:prstGeom>
            <a:gradFill rotWithShape="0">
              <a:gsLst>
                <a:gs pos="0">
                  <a:srgbClr val="6C5C3C"/>
                </a:gs>
                <a:gs pos="50000">
                  <a:srgbClr val="C7AA6F"/>
                </a:gs>
                <a:gs pos="100000">
                  <a:srgbClr val="6C5C3C"/>
                </a:gs>
              </a:gsLst>
              <a:lin ang="18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16"/>
            <p:cNvSpPr/>
            <p:nvPr/>
          </p:nvSpPr>
          <p:spPr>
            <a:xfrm>
              <a:off x="60840" y="1905480"/>
              <a:ext cx="258480" cy="258840"/>
            </a:xfrm>
            <a:prstGeom prst="ellipse">
              <a:avLst/>
            </a:prstGeom>
            <a:gradFill rotWithShape="0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4" name="CustomShape 17"/>
          <p:cNvSpPr/>
          <p:nvPr/>
        </p:nvSpPr>
        <p:spPr>
          <a:xfrm>
            <a:off x="4932360" y="1773360"/>
            <a:ext cx="3456000" cy="574560"/>
          </a:xfrm>
          <a:custGeom>
            <a:avLst/>
            <a:gdLst/>
            <a:ahLst/>
            <a:cxnLst/>
            <a:rect l="0" t="0" r="r" b="b"/>
            <a:pathLst>
              <a:path w="9602" h="1598">
                <a:moveTo>
                  <a:pt x="798" y="0"/>
                </a:moveTo>
                <a:cubicBezTo>
                  <a:pt x="399" y="0"/>
                  <a:pt x="0" y="399"/>
                  <a:pt x="0" y="798"/>
                </a:cubicBezTo>
                <a:lnTo>
                  <a:pt x="0" y="798"/>
                </a:lnTo>
                <a:cubicBezTo>
                  <a:pt x="0" y="1197"/>
                  <a:pt x="399" y="1597"/>
                  <a:pt x="798" y="1597"/>
                </a:cubicBezTo>
                <a:lnTo>
                  <a:pt x="8802" y="1597"/>
                </a:lnTo>
                <a:cubicBezTo>
                  <a:pt x="9201" y="1597"/>
                  <a:pt x="9601" y="1197"/>
                  <a:pt x="9601" y="798"/>
                </a:cubicBezTo>
                <a:lnTo>
                  <a:pt x="9601" y="798"/>
                </a:lnTo>
                <a:cubicBezTo>
                  <a:pt x="9601" y="399"/>
                  <a:pt x="9201" y="0"/>
                  <a:pt x="8802" y="0"/>
                </a:cubicBezTo>
                <a:lnTo>
                  <a:pt x="798" y="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5F84DF"/>
              </a:gs>
            </a:gsLst>
            <a:lin ang="18900000"/>
          </a:gradFill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r>
              <a:rPr lang="ru-RU" sz="2000" b="1" i="1" strike="noStrike" spc="-1">
                <a:solidFill>
                  <a:srgbClr val="000000"/>
                </a:solidFill>
                <a:latin typeface="Arial"/>
              </a:rPr>
              <a:t>Итоговое оценивание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5" name="Group 18"/>
          <p:cNvGrpSpPr/>
          <p:nvPr/>
        </p:nvGrpSpPr>
        <p:grpSpPr>
          <a:xfrm>
            <a:off x="4716360" y="1916280"/>
            <a:ext cx="381240" cy="380880"/>
            <a:chOff x="4716360" y="1916280"/>
            <a:chExt cx="381240" cy="380880"/>
          </a:xfrm>
        </p:grpSpPr>
        <p:sp>
          <p:nvSpPr>
            <p:cNvPr id="166" name="CustomShape 19"/>
            <p:cNvSpPr/>
            <p:nvPr/>
          </p:nvSpPr>
          <p:spPr>
            <a:xfrm>
              <a:off x="4716360" y="1916280"/>
              <a:ext cx="381240" cy="3808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20"/>
            <p:cNvSpPr/>
            <p:nvPr/>
          </p:nvSpPr>
          <p:spPr>
            <a:xfrm>
              <a:off x="4737960" y="1937520"/>
              <a:ext cx="337680" cy="33732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21"/>
            <p:cNvSpPr/>
            <p:nvPr/>
          </p:nvSpPr>
          <p:spPr>
            <a:xfrm>
              <a:off x="4757400" y="1957320"/>
              <a:ext cx="298800" cy="2984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C7AA6F"/>
                </a:gs>
                <a:gs pos="100000">
                  <a:srgbClr val="FFFFFF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22"/>
            <p:cNvSpPr/>
            <p:nvPr/>
          </p:nvSpPr>
          <p:spPr>
            <a:xfrm>
              <a:off x="4757760" y="1957680"/>
              <a:ext cx="298080" cy="298080"/>
            </a:xfrm>
            <a:prstGeom prst="ellipse">
              <a:avLst/>
            </a:prstGeom>
            <a:gradFill rotWithShape="0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23"/>
            <p:cNvSpPr/>
            <p:nvPr/>
          </p:nvSpPr>
          <p:spPr>
            <a:xfrm>
              <a:off x="4776840" y="1976400"/>
              <a:ext cx="258840" cy="260280"/>
            </a:xfrm>
            <a:prstGeom prst="ellipse">
              <a:avLst/>
            </a:prstGeom>
            <a:gradFill rotWithShape="0">
              <a:gsLst>
                <a:gs pos="0">
                  <a:srgbClr val="6C5C3C"/>
                </a:gs>
                <a:gs pos="50000">
                  <a:srgbClr val="C7AA6F"/>
                </a:gs>
                <a:gs pos="100000">
                  <a:srgbClr val="6C5C3C"/>
                </a:gs>
              </a:gsLst>
              <a:lin ang="18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24"/>
            <p:cNvSpPr/>
            <p:nvPr/>
          </p:nvSpPr>
          <p:spPr>
            <a:xfrm>
              <a:off x="4777560" y="1977120"/>
              <a:ext cx="258840" cy="258840"/>
            </a:xfrm>
            <a:prstGeom prst="ellipse">
              <a:avLst/>
            </a:prstGeom>
            <a:gradFill rotWithShape="0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2" name="CustomShape 25"/>
          <p:cNvSpPr/>
          <p:nvPr/>
        </p:nvSpPr>
        <p:spPr>
          <a:xfrm>
            <a:off x="250920" y="189000"/>
            <a:ext cx="8208720" cy="106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998"/>
              </a:spcBef>
            </a:pPr>
            <a:r>
              <a:rPr lang="ru-RU" sz="3200" b="1" strike="noStrike" spc="-1">
                <a:solidFill>
                  <a:srgbClr val="063C60"/>
                </a:solidFill>
                <a:latin typeface="Arial"/>
              </a:rPr>
              <a:t>Два подхода к использованию оценивания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380520"/>
            <a:ext cx="8229600" cy="746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ru-RU" sz="3600" b="1" strike="noStrike" spc="-1">
                <a:solidFill>
                  <a:srgbClr val="063C60"/>
                </a:solidFill>
                <a:latin typeface="Arial"/>
              </a:rPr>
              <a:t>Формирующее оценивание – </a:t>
            </a:r>
            <a:br/>
            <a:r>
              <a:rPr lang="ru-RU" sz="3600" b="1" strike="noStrike" spc="-1">
                <a:solidFill>
                  <a:srgbClr val="063C60"/>
                </a:solidFill>
                <a:latin typeface="Arial"/>
              </a:rPr>
              <a:t>это «оценивание для обучения»</a:t>
            </a:r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0" y="1557360"/>
            <a:ext cx="8317080" cy="1655640"/>
          </a:xfrm>
          <a:prstGeom prst="rect">
            <a:avLst/>
          </a:prstGeom>
          <a:gradFill rotWithShape="0">
            <a:gsLst>
              <a:gs pos="0">
                <a:srgbClr val="004B70"/>
              </a:gs>
              <a:gs pos="100000">
                <a:srgbClr val="E98931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5" name="Group 3"/>
          <p:cNvGrpSpPr/>
          <p:nvPr/>
        </p:nvGrpSpPr>
        <p:grpSpPr>
          <a:xfrm>
            <a:off x="7559640" y="1557360"/>
            <a:ext cx="1583640" cy="1654920"/>
            <a:chOff x="7559640" y="1557360"/>
            <a:chExt cx="1583640" cy="1654920"/>
          </a:xfrm>
        </p:grpSpPr>
        <p:grpSp>
          <p:nvGrpSpPr>
            <p:cNvPr id="176" name="Group 4"/>
            <p:cNvGrpSpPr/>
            <p:nvPr/>
          </p:nvGrpSpPr>
          <p:grpSpPr>
            <a:xfrm>
              <a:off x="7559640" y="1557360"/>
              <a:ext cx="1583640" cy="1654920"/>
              <a:chOff x="7559640" y="1557360"/>
              <a:chExt cx="1583640" cy="1654920"/>
            </a:xfrm>
          </p:grpSpPr>
          <p:sp>
            <p:nvSpPr>
              <p:cNvPr id="177" name="CustomShape 5"/>
              <p:cNvSpPr/>
              <p:nvPr/>
            </p:nvSpPr>
            <p:spPr>
              <a:xfrm>
                <a:off x="7559640" y="1557360"/>
                <a:ext cx="1583640" cy="165492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CustomShape 6"/>
              <p:cNvSpPr/>
              <p:nvPr/>
            </p:nvSpPr>
            <p:spPr>
              <a:xfrm>
                <a:off x="7740720" y="1584720"/>
                <a:ext cx="1221480" cy="62460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79" name="CustomShape 7"/>
            <p:cNvSpPr/>
            <p:nvPr/>
          </p:nvSpPr>
          <p:spPr>
            <a:xfrm>
              <a:off x="8292960" y="1741320"/>
              <a:ext cx="182880" cy="456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0" name="CustomShape 8"/>
          <p:cNvSpPr/>
          <p:nvPr/>
        </p:nvSpPr>
        <p:spPr>
          <a:xfrm>
            <a:off x="-1116000" y="1557360"/>
            <a:ext cx="8424720" cy="2036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1371600" lvl="3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</a:pPr>
            <a:r>
              <a:rPr lang="ru-RU" sz="2200" b="0" u="sng" strike="noStrike" spc="-1">
                <a:solidFill>
                  <a:srgbClr val="FFFFFF"/>
                </a:solidFill>
                <a:uFillTx/>
                <a:latin typeface="Arial"/>
              </a:rPr>
              <a:t>Оценивание – это механизм, обеспечивающий преподавателя информацией</a:t>
            </a:r>
            <a:r>
              <a:rPr lang="ru-RU" sz="2200" b="0" strike="noStrike" spc="-1">
                <a:solidFill>
                  <a:srgbClr val="FFFFFF"/>
                </a:solidFill>
                <a:latin typeface="Arial"/>
              </a:rPr>
              <a:t>, которая нужна ему, чтобы совершенствовать преподавание, находить наиболее эффективные методы обучения, а также мотивировать учеников более активно  включиться в свое учение. 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algn="r"/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>
            <a:off x="0" y="3357720"/>
            <a:ext cx="7740720" cy="1655640"/>
          </a:xfrm>
          <a:prstGeom prst="rect">
            <a:avLst/>
          </a:prstGeom>
          <a:gradFill rotWithShape="0">
            <a:gsLst>
              <a:gs pos="0">
                <a:srgbClr val="004B70"/>
              </a:gs>
              <a:gs pos="100000">
                <a:srgbClr val="418AEB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2" name="Group 10"/>
          <p:cNvGrpSpPr/>
          <p:nvPr/>
        </p:nvGrpSpPr>
        <p:grpSpPr>
          <a:xfrm>
            <a:off x="7020000" y="3357720"/>
            <a:ext cx="1620000" cy="1656360"/>
            <a:chOff x="7020000" y="3357720"/>
            <a:chExt cx="1620000" cy="1656360"/>
          </a:xfrm>
        </p:grpSpPr>
        <p:grpSp>
          <p:nvGrpSpPr>
            <p:cNvPr id="183" name="Group 11"/>
            <p:cNvGrpSpPr/>
            <p:nvPr/>
          </p:nvGrpSpPr>
          <p:grpSpPr>
            <a:xfrm>
              <a:off x="7020000" y="3357720"/>
              <a:ext cx="1620000" cy="1656360"/>
              <a:chOff x="7020000" y="3357720"/>
              <a:chExt cx="1620000" cy="1656360"/>
            </a:xfrm>
          </p:grpSpPr>
          <p:sp>
            <p:nvSpPr>
              <p:cNvPr id="184" name="CustomShape 12"/>
              <p:cNvSpPr/>
              <p:nvPr/>
            </p:nvSpPr>
            <p:spPr>
              <a:xfrm>
                <a:off x="7020000" y="3357720"/>
                <a:ext cx="1620000" cy="1656360"/>
              </a:xfrm>
              <a:prstGeom prst="ellipse">
                <a:avLst/>
              </a:prstGeom>
              <a:gradFill rotWithShape="0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13"/>
              <p:cNvSpPr/>
              <p:nvPr/>
            </p:nvSpPr>
            <p:spPr>
              <a:xfrm>
                <a:off x="7205040" y="3385080"/>
                <a:ext cx="1249560" cy="62496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6" name="CustomShape 14"/>
            <p:cNvSpPr/>
            <p:nvPr/>
          </p:nvSpPr>
          <p:spPr>
            <a:xfrm>
              <a:off x="7724520" y="3585240"/>
              <a:ext cx="180720" cy="454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7" name="CustomShape 15"/>
          <p:cNvSpPr/>
          <p:nvPr/>
        </p:nvSpPr>
        <p:spPr>
          <a:xfrm>
            <a:off x="3492360" y="4292640"/>
            <a:ext cx="1905120" cy="36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6"/>
          <p:cNvSpPr/>
          <p:nvPr/>
        </p:nvSpPr>
        <p:spPr>
          <a:xfrm>
            <a:off x="0" y="5229360"/>
            <a:ext cx="7056360" cy="1512720"/>
          </a:xfrm>
          <a:prstGeom prst="rect">
            <a:avLst/>
          </a:prstGeom>
          <a:gradFill rotWithShape="0">
            <a:gsLst>
              <a:gs pos="0">
                <a:srgbClr val="004B70"/>
              </a:gs>
              <a:gs pos="100000">
                <a:srgbClr val="33AD8A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9" name="Group 17"/>
          <p:cNvGrpSpPr/>
          <p:nvPr/>
        </p:nvGrpSpPr>
        <p:grpSpPr>
          <a:xfrm>
            <a:off x="6372360" y="5157720"/>
            <a:ext cx="1584360" cy="1584360"/>
            <a:chOff x="6372360" y="5157720"/>
            <a:chExt cx="1584360" cy="1584360"/>
          </a:xfrm>
        </p:grpSpPr>
        <p:sp>
          <p:nvSpPr>
            <p:cNvPr id="190" name="CustomShape 18"/>
            <p:cNvSpPr/>
            <p:nvPr/>
          </p:nvSpPr>
          <p:spPr>
            <a:xfrm>
              <a:off x="6372360" y="5157720"/>
              <a:ext cx="1584360" cy="1584360"/>
            </a:xfrm>
            <a:prstGeom prst="ellipse">
              <a:avLst/>
            </a:prstGeom>
            <a:gradFill rotWithShape="0">
              <a:gsLst>
                <a:gs pos="0">
                  <a:srgbClr val="33CCCC"/>
                </a:gs>
                <a:gs pos="100000">
                  <a:srgbClr val="0C3232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19"/>
            <p:cNvSpPr/>
            <p:nvPr/>
          </p:nvSpPr>
          <p:spPr>
            <a:xfrm>
              <a:off x="6553440" y="5184000"/>
              <a:ext cx="1222200" cy="597960"/>
            </a:xfrm>
            <a:custGeom>
              <a:avLst/>
              <a:gdLst/>
              <a:ahLst/>
              <a:cxnLst/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2" name="CustomShape 20"/>
          <p:cNvSpPr/>
          <p:nvPr/>
        </p:nvSpPr>
        <p:spPr>
          <a:xfrm>
            <a:off x="250920" y="3357720"/>
            <a:ext cx="7488000" cy="194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</a:pPr>
            <a:r>
              <a:rPr lang="ru-RU" sz="2200" b="0" u="sng" strike="noStrike" spc="-1">
                <a:solidFill>
                  <a:srgbClr val="FFFFFF"/>
                </a:solidFill>
                <a:uFillTx/>
                <a:latin typeface="Arial"/>
              </a:rPr>
              <a:t>Оценивание – это обратная связь.</a:t>
            </a:r>
            <a:r>
              <a:rPr lang="ru-RU" sz="2200" b="0" strike="noStrike" spc="-1">
                <a:solidFill>
                  <a:srgbClr val="FFFFFF"/>
                </a:solidFill>
                <a:latin typeface="Arial"/>
              </a:rPr>
              <a:t> Оно дает информацию о том, чему ученики обучились и как учатся в данный момент, а также о том, в какой степени преподаватель реализовал поставленные учебные цели.. 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375"/>
              </a:spcBef>
            </a:pP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21"/>
          <p:cNvSpPr/>
          <p:nvPr/>
        </p:nvSpPr>
        <p:spPr>
          <a:xfrm>
            <a:off x="324000" y="5300640"/>
            <a:ext cx="6480000" cy="185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448"/>
              </a:spcBef>
              <a:buClr>
                <a:srgbClr val="FFFFFF"/>
              </a:buClr>
              <a:buFont typeface="Arial"/>
              <a:buChar char="•"/>
            </a:pPr>
            <a:r>
              <a:rPr lang="ru-RU" sz="2200" b="0" u="sng" strike="noStrike" spc="-1">
                <a:solidFill>
                  <a:srgbClr val="FFFFFF"/>
                </a:solidFill>
                <a:uFillTx/>
                <a:latin typeface="Arial"/>
              </a:rPr>
              <a:t>Оценивание направляет учение</a:t>
            </a:r>
            <a:r>
              <a:rPr lang="ru-RU" sz="2200" b="0" strike="noStrike" spc="-1">
                <a:solidFill>
                  <a:srgbClr val="FFFFFF"/>
                </a:solidFill>
                <a:latin typeface="Arial"/>
              </a:rPr>
              <a:t>: выполнив задания, ученики узнают о том, какого уровня они достигли, пройдя тот или иной курс, и в каком направлении им нужно двигаться дальше.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23"/>
              </a:spcBef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380520"/>
            <a:ext cx="8229600" cy="746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3600" b="1" strike="noStrike" spc="-1">
                <a:solidFill>
                  <a:srgbClr val="063C60"/>
                </a:solidFill>
                <a:latin typeface="Arial"/>
              </a:rPr>
              <a:t>Формирующее оценивание</a:t>
            </a:r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 flipH="1" flipV="1">
            <a:off x="1403280" y="5373000"/>
            <a:ext cx="7607520" cy="1484280"/>
          </a:xfrm>
          <a:custGeom>
            <a:avLst/>
            <a:gdLst/>
            <a:ahLst/>
            <a:cxnLst/>
            <a:rect l="l" t="t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0">
            <a:gsLst>
              <a:gs pos="0">
                <a:srgbClr val="AAD955"/>
              </a:gs>
              <a:gs pos="100000">
                <a:srgbClr val="4F6427"/>
              </a:gs>
            </a:gsLst>
            <a:lin ang="5400000"/>
          </a:gradFill>
          <a:ln>
            <a:noFill/>
          </a:ln>
          <a:effectLst>
            <a:outerShdw dist="36147" dir="270000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3"/>
          <p:cNvSpPr/>
          <p:nvPr/>
        </p:nvSpPr>
        <p:spPr>
          <a:xfrm>
            <a:off x="108000" y="1125360"/>
            <a:ext cx="7607160" cy="1440000"/>
          </a:xfrm>
          <a:custGeom>
            <a:avLst/>
            <a:gdLst/>
            <a:ahLst/>
            <a:cxnLst/>
            <a:rect l="l" t="t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0">
            <a:gsLst>
              <a:gs pos="0">
                <a:srgbClr val="C7AA6F"/>
              </a:gs>
              <a:gs pos="100000">
                <a:srgbClr val="5C4F33"/>
              </a:gs>
            </a:gsLst>
            <a:lin ang="5400000"/>
          </a:gradFill>
          <a:ln>
            <a:noFill/>
          </a:ln>
          <a:effectLst>
            <a:outerShdw dist="36147" dir="270000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395280" y="2637000"/>
            <a:ext cx="8353440" cy="265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</a:pPr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процесс поиска и интерпретации данных, которые ученики и их учителя используют для того, чтобы решить, как далеко ученики уже продвинулись в своей учёбе,  куда им необходимо продвинуться и как сделать это наилучшим образом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468360" y="1484280"/>
            <a:ext cx="8424360" cy="936360"/>
            <a:chOff x="468360" y="1484280"/>
            <a:chExt cx="8424360" cy="936360"/>
          </a:xfrm>
        </p:grpSpPr>
        <p:sp>
          <p:nvSpPr>
            <p:cNvPr id="199" name="CustomShape 2"/>
            <p:cNvSpPr/>
            <p:nvPr/>
          </p:nvSpPr>
          <p:spPr>
            <a:xfrm>
              <a:off x="468360" y="1484280"/>
              <a:ext cx="8424360" cy="936360"/>
            </a:xfrm>
            <a:custGeom>
              <a:avLst/>
              <a:gdLst/>
              <a:ahLst/>
              <a:cxnLst/>
              <a:rect l="0" t="0" r="r" b="b"/>
              <a:pathLst>
                <a:path w="23403" h="2603">
                  <a:moveTo>
                    <a:pt x="455" y="0"/>
                  </a:moveTo>
                  <a:cubicBezTo>
                    <a:pt x="227" y="0"/>
                    <a:pt x="0" y="227"/>
                    <a:pt x="0" y="455"/>
                  </a:cubicBezTo>
                  <a:lnTo>
                    <a:pt x="0" y="2146"/>
                  </a:lnTo>
                  <a:cubicBezTo>
                    <a:pt x="0" y="2374"/>
                    <a:pt x="227" y="2602"/>
                    <a:pt x="455" y="2602"/>
                  </a:cubicBezTo>
                  <a:lnTo>
                    <a:pt x="22946" y="2602"/>
                  </a:lnTo>
                  <a:cubicBezTo>
                    <a:pt x="23174" y="2602"/>
                    <a:pt x="23402" y="2374"/>
                    <a:pt x="23402" y="2146"/>
                  </a:cubicBezTo>
                  <a:lnTo>
                    <a:pt x="23402" y="455"/>
                  </a:lnTo>
                  <a:cubicBezTo>
                    <a:pt x="23402" y="227"/>
                    <a:pt x="23174" y="0"/>
                    <a:pt x="22946" y="0"/>
                  </a:cubicBezTo>
                  <a:lnTo>
                    <a:pt x="455" y="0"/>
                  </a:lnTo>
                </a:path>
              </a:pathLst>
            </a:custGeom>
            <a:gradFill rotWithShape="0">
              <a:gsLst>
                <a:gs pos="0">
                  <a:srgbClr val="5598CF"/>
                </a:gs>
                <a:gs pos="50000">
                  <a:srgbClr val="4E8CBF"/>
                </a:gs>
                <a:gs pos="100000">
                  <a:srgbClr val="5598C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00" name="Group 3"/>
            <p:cNvGrpSpPr/>
            <p:nvPr/>
          </p:nvGrpSpPr>
          <p:grpSpPr>
            <a:xfrm>
              <a:off x="488880" y="1513440"/>
              <a:ext cx="8393040" cy="865440"/>
              <a:chOff x="488880" y="1513440"/>
              <a:chExt cx="8393040" cy="865440"/>
            </a:xfrm>
          </p:grpSpPr>
          <p:sp>
            <p:nvSpPr>
              <p:cNvPr id="201" name="CustomShape 4"/>
              <p:cNvSpPr/>
              <p:nvPr/>
            </p:nvSpPr>
            <p:spPr>
              <a:xfrm>
                <a:off x="488880" y="2154960"/>
                <a:ext cx="8393040" cy="223920"/>
              </a:xfrm>
              <a:custGeom>
                <a:avLst/>
                <a:gdLst/>
                <a:ahLst/>
                <a:cxnLst/>
                <a:rect l="0" t="0" r="r" b="b"/>
                <a:pathLst>
                  <a:path w="23315" h="624">
                    <a:moveTo>
                      <a:pt x="311" y="0"/>
                    </a:moveTo>
                    <a:cubicBezTo>
                      <a:pt x="155" y="0"/>
                      <a:pt x="0" y="155"/>
                      <a:pt x="0" y="311"/>
                    </a:cubicBezTo>
                    <a:lnTo>
                      <a:pt x="0" y="311"/>
                    </a:lnTo>
                    <a:cubicBezTo>
                      <a:pt x="0" y="467"/>
                      <a:pt x="155" y="623"/>
                      <a:pt x="311" y="623"/>
                    </a:cubicBezTo>
                    <a:lnTo>
                      <a:pt x="23003" y="623"/>
                    </a:lnTo>
                    <a:cubicBezTo>
                      <a:pt x="23158" y="623"/>
                      <a:pt x="23314" y="467"/>
                      <a:pt x="23314" y="311"/>
                    </a:cubicBezTo>
                    <a:lnTo>
                      <a:pt x="23314" y="311"/>
                    </a:lnTo>
                    <a:cubicBezTo>
                      <a:pt x="23314" y="155"/>
                      <a:pt x="23158" y="0"/>
                      <a:pt x="23003" y="0"/>
                    </a:cubicBezTo>
                    <a:lnTo>
                      <a:pt x="311" y="0"/>
                    </a:lnTo>
                  </a:path>
                </a:pathLst>
              </a:custGeom>
              <a:gradFill rotWithShape="0">
                <a:gsLst>
                  <a:gs pos="0">
                    <a:srgbClr val="5598CF"/>
                  </a:gs>
                  <a:gs pos="100000">
                    <a:srgbClr val="FFFFF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5"/>
              <p:cNvSpPr/>
              <p:nvPr/>
            </p:nvSpPr>
            <p:spPr>
              <a:xfrm>
                <a:off x="488880" y="1513440"/>
                <a:ext cx="8393040" cy="224640"/>
              </a:xfrm>
              <a:custGeom>
                <a:avLst/>
                <a:gdLst/>
                <a:ahLst/>
                <a:cxnLst/>
                <a:rect l="0" t="0" r="r" b="b"/>
                <a:pathLst>
                  <a:path w="23315" h="626">
                    <a:moveTo>
                      <a:pt x="312" y="0"/>
                    </a:moveTo>
                    <a:cubicBezTo>
                      <a:pt x="156" y="0"/>
                      <a:pt x="0" y="156"/>
                      <a:pt x="0" y="312"/>
                    </a:cubicBezTo>
                    <a:lnTo>
                      <a:pt x="0" y="312"/>
                    </a:lnTo>
                    <a:cubicBezTo>
                      <a:pt x="0" y="468"/>
                      <a:pt x="156" y="625"/>
                      <a:pt x="312" y="625"/>
                    </a:cubicBezTo>
                    <a:lnTo>
                      <a:pt x="23002" y="625"/>
                    </a:lnTo>
                    <a:cubicBezTo>
                      <a:pt x="23158" y="625"/>
                      <a:pt x="23314" y="468"/>
                      <a:pt x="23314" y="312"/>
                    </a:cubicBezTo>
                    <a:lnTo>
                      <a:pt x="23314" y="312"/>
                    </a:lnTo>
                    <a:cubicBezTo>
                      <a:pt x="23314" y="156"/>
                      <a:pt x="23158" y="0"/>
                      <a:pt x="23002" y="0"/>
                    </a:cubicBezTo>
                    <a:lnTo>
                      <a:pt x="312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5598C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03" name="TextShape 6"/>
          <p:cNvSpPr txBox="1"/>
          <p:nvPr/>
        </p:nvSpPr>
        <p:spPr>
          <a:xfrm>
            <a:off x="-360" y="115920"/>
            <a:ext cx="8326440" cy="745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63C60"/>
                </a:solidFill>
                <a:latin typeface="Arial"/>
              </a:rPr>
              <a:t>Этапы введения техник </a:t>
            </a:r>
            <a:br/>
            <a:r>
              <a:rPr lang="ru-RU" sz="3200" b="1" strike="noStrike" spc="-1">
                <a:solidFill>
                  <a:srgbClr val="063C60"/>
                </a:solidFill>
                <a:latin typeface="Arial"/>
              </a:rPr>
              <a:t>внутриклассного оценивания </a:t>
            </a:r>
            <a:endParaRPr lang="en-US" sz="3200" b="1" strike="noStrike" spc="-1">
              <a:solidFill>
                <a:srgbClr val="063C60"/>
              </a:solidFill>
              <a:latin typeface="Arial"/>
            </a:endParaRPr>
          </a:p>
        </p:txBody>
      </p:sp>
      <p:grpSp>
        <p:nvGrpSpPr>
          <p:cNvPr id="204" name="Group 7"/>
          <p:cNvGrpSpPr/>
          <p:nvPr/>
        </p:nvGrpSpPr>
        <p:grpSpPr>
          <a:xfrm>
            <a:off x="468360" y="2492280"/>
            <a:ext cx="8497440" cy="1079280"/>
            <a:chOff x="468360" y="2492280"/>
            <a:chExt cx="8497440" cy="1079280"/>
          </a:xfrm>
        </p:grpSpPr>
        <p:sp>
          <p:nvSpPr>
            <p:cNvPr id="205" name="CustomShape 8"/>
            <p:cNvSpPr/>
            <p:nvPr/>
          </p:nvSpPr>
          <p:spPr>
            <a:xfrm>
              <a:off x="468360" y="2492280"/>
              <a:ext cx="8497440" cy="1079280"/>
            </a:xfrm>
            <a:custGeom>
              <a:avLst/>
              <a:gdLst/>
              <a:ahLst/>
              <a:cxnLst/>
              <a:rect l="0" t="0" r="r" b="b"/>
              <a:pathLst>
                <a:path w="23606" h="3000">
                  <a:moveTo>
                    <a:pt x="525" y="0"/>
                  </a:moveTo>
                  <a:cubicBezTo>
                    <a:pt x="262" y="0"/>
                    <a:pt x="0" y="262"/>
                    <a:pt x="0" y="525"/>
                  </a:cubicBezTo>
                  <a:lnTo>
                    <a:pt x="0" y="2473"/>
                  </a:lnTo>
                  <a:cubicBezTo>
                    <a:pt x="0" y="2736"/>
                    <a:pt x="262" y="2999"/>
                    <a:pt x="525" y="2999"/>
                  </a:cubicBezTo>
                  <a:lnTo>
                    <a:pt x="23079" y="2999"/>
                  </a:lnTo>
                  <a:cubicBezTo>
                    <a:pt x="23342" y="2999"/>
                    <a:pt x="23605" y="2736"/>
                    <a:pt x="23605" y="2473"/>
                  </a:cubicBezTo>
                  <a:lnTo>
                    <a:pt x="23605" y="525"/>
                  </a:lnTo>
                  <a:cubicBezTo>
                    <a:pt x="23605" y="262"/>
                    <a:pt x="23342" y="0"/>
                    <a:pt x="23079" y="0"/>
                  </a:cubicBezTo>
                  <a:lnTo>
                    <a:pt x="525" y="0"/>
                  </a:lnTo>
                </a:path>
              </a:pathLst>
            </a:custGeom>
            <a:gradFill rotWithShape="0">
              <a:gsLst>
                <a:gs pos="0">
                  <a:srgbClr val="AAD955"/>
                </a:gs>
                <a:gs pos="50000">
                  <a:srgbClr val="9DC84E"/>
                </a:gs>
                <a:gs pos="100000">
                  <a:srgbClr val="AAD955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06" name="Group 9"/>
            <p:cNvGrpSpPr/>
            <p:nvPr/>
          </p:nvGrpSpPr>
          <p:grpSpPr>
            <a:xfrm>
              <a:off x="489240" y="2525760"/>
              <a:ext cx="8465760" cy="997560"/>
              <a:chOff x="489240" y="2525760"/>
              <a:chExt cx="8465760" cy="997560"/>
            </a:xfrm>
          </p:grpSpPr>
          <p:sp>
            <p:nvSpPr>
              <p:cNvPr id="207" name="CustomShape 10"/>
              <p:cNvSpPr/>
              <p:nvPr/>
            </p:nvSpPr>
            <p:spPr>
              <a:xfrm>
                <a:off x="489240" y="3265200"/>
                <a:ext cx="8465760" cy="258120"/>
              </a:xfrm>
              <a:custGeom>
                <a:avLst/>
                <a:gdLst/>
                <a:ahLst/>
                <a:cxnLst/>
                <a:rect l="0" t="0" r="r" b="b"/>
                <a:pathLst>
                  <a:path w="23518" h="718">
                    <a:moveTo>
                      <a:pt x="359" y="0"/>
                    </a:moveTo>
                    <a:cubicBezTo>
                      <a:pt x="179" y="0"/>
                      <a:pt x="0" y="179"/>
                      <a:pt x="0" y="358"/>
                    </a:cubicBezTo>
                    <a:lnTo>
                      <a:pt x="0" y="358"/>
                    </a:lnTo>
                    <a:cubicBezTo>
                      <a:pt x="0" y="537"/>
                      <a:pt x="179" y="717"/>
                      <a:pt x="359" y="717"/>
                    </a:cubicBezTo>
                    <a:lnTo>
                      <a:pt x="23158" y="717"/>
                    </a:lnTo>
                    <a:cubicBezTo>
                      <a:pt x="23337" y="717"/>
                      <a:pt x="23517" y="537"/>
                      <a:pt x="23517" y="358"/>
                    </a:cubicBezTo>
                    <a:lnTo>
                      <a:pt x="23517" y="358"/>
                    </a:lnTo>
                    <a:cubicBezTo>
                      <a:pt x="23517" y="179"/>
                      <a:pt x="23337" y="0"/>
                      <a:pt x="23158" y="0"/>
                    </a:cubicBezTo>
                    <a:lnTo>
                      <a:pt x="359" y="0"/>
                    </a:lnTo>
                  </a:path>
                </a:pathLst>
              </a:custGeom>
              <a:gradFill rotWithShape="0">
                <a:gsLst>
                  <a:gs pos="0">
                    <a:srgbClr val="AAD955"/>
                  </a:gs>
                  <a:gs pos="100000">
                    <a:srgbClr val="FFFFF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" name="CustomShape 11"/>
              <p:cNvSpPr/>
              <p:nvPr/>
            </p:nvSpPr>
            <p:spPr>
              <a:xfrm>
                <a:off x="489240" y="2525760"/>
                <a:ext cx="8465760" cy="258840"/>
              </a:xfrm>
              <a:custGeom>
                <a:avLst/>
                <a:gdLst/>
                <a:ahLst/>
                <a:cxnLst/>
                <a:rect l="0" t="0" r="r" b="b"/>
                <a:pathLst>
                  <a:path w="23518" h="721">
                    <a:moveTo>
                      <a:pt x="360" y="0"/>
                    </a:moveTo>
                    <a:cubicBezTo>
                      <a:pt x="180" y="0"/>
                      <a:pt x="0" y="180"/>
                      <a:pt x="0" y="360"/>
                    </a:cubicBezTo>
                    <a:lnTo>
                      <a:pt x="0" y="360"/>
                    </a:lnTo>
                    <a:cubicBezTo>
                      <a:pt x="0" y="540"/>
                      <a:pt x="180" y="720"/>
                      <a:pt x="360" y="720"/>
                    </a:cubicBezTo>
                    <a:lnTo>
                      <a:pt x="23157" y="720"/>
                    </a:lnTo>
                    <a:cubicBezTo>
                      <a:pt x="23337" y="720"/>
                      <a:pt x="23517" y="540"/>
                      <a:pt x="23517" y="360"/>
                    </a:cubicBezTo>
                    <a:lnTo>
                      <a:pt x="23517" y="360"/>
                    </a:lnTo>
                    <a:cubicBezTo>
                      <a:pt x="23517" y="180"/>
                      <a:pt x="23337" y="0"/>
                      <a:pt x="23157" y="0"/>
                    </a:cubicBezTo>
                    <a:lnTo>
                      <a:pt x="360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AAD95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09" name="Group 12"/>
          <p:cNvGrpSpPr/>
          <p:nvPr/>
        </p:nvGrpSpPr>
        <p:grpSpPr>
          <a:xfrm>
            <a:off x="468360" y="3645000"/>
            <a:ext cx="8496000" cy="791640"/>
            <a:chOff x="468360" y="3645000"/>
            <a:chExt cx="8496000" cy="791640"/>
          </a:xfrm>
        </p:grpSpPr>
        <p:sp>
          <p:nvSpPr>
            <p:cNvPr id="210" name="CustomShape 13"/>
            <p:cNvSpPr/>
            <p:nvPr/>
          </p:nvSpPr>
          <p:spPr>
            <a:xfrm>
              <a:off x="468360" y="3645000"/>
              <a:ext cx="8496000" cy="791640"/>
            </a:xfrm>
            <a:custGeom>
              <a:avLst/>
              <a:gdLst/>
              <a:ahLst/>
              <a:cxnLst/>
              <a:rect l="0" t="0" r="r" b="b"/>
              <a:pathLst>
                <a:path w="23602" h="2201">
                  <a:moveTo>
                    <a:pt x="385" y="0"/>
                  </a:moveTo>
                  <a:cubicBezTo>
                    <a:pt x="192" y="0"/>
                    <a:pt x="0" y="192"/>
                    <a:pt x="0" y="385"/>
                  </a:cubicBezTo>
                  <a:lnTo>
                    <a:pt x="0" y="1814"/>
                  </a:lnTo>
                  <a:cubicBezTo>
                    <a:pt x="0" y="2007"/>
                    <a:pt x="192" y="2200"/>
                    <a:pt x="385" y="2200"/>
                  </a:cubicBezTo>
                  <a:lnTo>
                    <a:pt x="23215" y="2200"/>
                  </a:lnTo>
                  <a:cubicBezTo>
                    <a:pt x="23408" y="2200"/>
                    <a:pt x="23601" y="2007"/>
                    <a:pt x="23601" y="1814"/>
                  </a:cubicBezTo>
                  <a:lnTo>
                    <a:pt x="23601" y="385"/>
                  </a:lnTo>
                  <a:cubicBezTo>
                    <a:pt x="23601" y="192"/>
                    <a:pt x="23408" y="0"/>
                    <a:pt x="23215" y="0"/>
                  </a:cubicBezTo>
                  <a:lnTo>
                    <a:pt x="385" y="0"/>
                  </a:lnTo>
                </a:path>
              </a:pathLst>
            </a:custGeom>
            <a:gradFill rotWithShape="0">
              <a:gsLst>
                <a:gs pos="0">
                  <a:srgbClr val="C7AA6F"/>
                </a:gs>
                <a:gs pos="50000">
                  <a:srgbClr val="B79D66"/>
                </a:gs>
                <a:gs pos="100000">
                  <a:srgbClr val="C7AA6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1" name="Group 14"/>
            <p:cNvGrpSpPr/>
            <p:nvPr/>
          </p:nvGrpSpPr>
          <p:grpSpPr>
            <a:xfrm>
              <a:off x="489240" y="3669480"/>
              <a:ext cx="8464320" cy="731880"/>
              <a:chOff x="489240" y="3669480"/>
              <a:chExt cx="8464320" cy="731880"/>
            </a:xfrm>
          </p:grpSpPr>
          <p:sp>
            <p:nvSpPr>
              <p:cNvPr id="212" name="CustomShape 15"/>
              <p:cNvSpPr/>
              <p:nvPr/>
            </p:nvSpPr>
            <p:spPr>
              <a:xfrm>
                <a:off x="489240" y="4213080"/>
                <a:ext cx="8464320" cy="188280"/>
              </a:xfrm>
              <a:custGeom>
                <a:avLst/>
                <a:gdLst/>
                <a:ahLst/>
                <a:cxnLst/>
                <a:rect l="0" t="0" r="r" b="b"/>
                <a:pathLst>
                  <a:path w="23514" h="525">
                    <a:moveTo>
                      <a:pt x="262" y="0"/>
                    </a:moveTo>
                    <a:cubicBezTo>
                      <a:pt x="131" y="0"/>
                      <a:pt x="0" y="131"/>
                      <a:pt x="0" y="262"/>
                    </a:cubicBezTo>
                    <a:lnTo>
                      <a:pt x="0" y="262"/>
                    </a:lnTo>
                    <a:cubicBezTo>
                      <a:pt x="0" y="393"/>
                      <a:pt x="131" y="524"/>
                      <a:pt x="262" y="524"/>
                    </a:cubicBezTo>
                    <a:lnTo>
                      <a:pt x="23251" y="524"/>
                    </a:lnTo>
                    <a:cubicBezTo>
                      <a:pt x="23382" y="524"/>
                      <a:pt x="23513" y="393"/>
                      <a:pt x="23513" y="262"/>
                    </a:cubicBezTo>
                    <a:lnTo>
                      <a:pt x="23513" y="262"/>
                    </a:lnTo>
                    <a:cubicBezTo>
                      <a:pt x="23513" y="131"/>
                      <a:pt x="23382" y="0"/>
                      <a:pt x="23251" y="0"/>
                    </a:cubicBezTo>
                    <a:lnTo>
                      <a:pt x="262" y="0"/>
                    </a:lnTo>
                  </a:path>
                </a:pathLst>
              </a:custGeom>
              <a:gradFill rotWithShape="0">
                <a:gsLst>
                  <a:gs pos="0">
                    <a:srgbClr val="C7AA6F"/>
                  </a:gs>
                  <a:gs pos="100000">
                    <a:srgbClr val="FFFFF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CustomShape 16"/>
              <p:cNvSpPr/>
              <p:nvPr/>
            </p:nvSpPr>
            <p:spPr>
              <a:xfrm>
                <a:off x="489240" y="3669480"/>
                <a:ext cx="8464320" cy="188280"/>
              </a:xfrm>
              <a:custGeom>
                <a:avLst/>
                <a:gdLst/>
                <a:ahLst/>
                <a:cxnLst/>
                <a:rect l="0" t="0" r="r" b="b"/>
                <a:pathLst>
                  <a:path w="23514" h="525">
                    <a:moveTo>
                      <a:pt x="262" y="0"/>
                    </a:moveTo>
                    <a:cubicBezTo>
                      <a:pt x="131" y="0"/>
                      <a:pt x="0" y="131"/>
                      <a:pt x="0" y="262"/>
                    </a:cubicBezTo>
                    <a:lnTo>
                      <a:pt x="0" y="262"/>
                    </a:lnTo>
                    <a:cubicBezTo>
                      <a:pt x="0" y="393"/>
                      <a:pt x="131" y="524"/>
                      <a:pt x="262" y="524"/>
                    </a:cubicBezTo>
                    <a:lnTo>
                      <a:pt x="23251" y="524"/>
                    </a:lnTo>
                    <a:cubicBezTo>
                      <a:pt x="23382" y="524"/>
                      <a:pt x="23513" y="393"/>
                      <a:pt x="23513" y="262"/>
                    </a:cubicBezTo>
                    <a:lnTo>
                      <a:pt x="23513" y="262"/>
                    </a:lnTo>
                    <a:cubicBezTo>
                      <a:pt x="23513" y="131"/>
                      <a:pt x="23382" y="0"/>
                      <a:pt x="23251" y="0"/>
                    </a:cubicBezTo>
                    <a:lnTo>
                      <a:pt x="262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7AA6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14" name="Group 17"/>
          <p:cNvGrpSpPr/>
          <p:nvPr/>
        </p:nvGrpSpPr>
        <p:grpSpPr>
          <a:xfrm>
            <a:off x="395280" y="4581360"/>
            <a:ext cx="8569080" cy="1008000"/>
            <a:chOff x="395280" y="4581360"/>
            <a:chExt cx="8569080" cy="1008000"/>
          </a:xfrm>
        </p:grpSpPr>
        <p:sp>
          <p:nvSpPr>
            <p:cNvPr id="215" name="CustomShape 18"/>
            <p:cNvSpPr/>
            <p:nvPr/>
          </p:nvSpPr>
          <p:spPr>
            <a:xfrm>
              <a:off x="395280" y="4581360"/>
              <a:ext cx="8569080" cy="1008000"/>
            </a:xfrm>
            <a:custGeom>
              <a:avLst/>
              <a:gdLst/>
              <a:ahLst/>
              <a:cxnLst/>
              <a:rect l="0" t="0" r="r" b="b"/>
              <a:pathLst>
                <a:path w="23805" h="2802">
                  <a:moveTo>
                    <a:pt x="490" y="0"/>
                  </a:moveTo>
                  <a:cubicBezTo>
                    <a:pt x="245" y="0"/>
                    <a:pt x="0" y="245"/>
                    <a:pt x="0" y="490"/>
                  </a:cubicBezTo>
                  <a:lnTo>
                    <a:pt x="0" y="2310"/>
                  </a:lnTo>
                  <a:cubicBezTo>
                    <a:pt x="0" y="2555"/>
                    <a:pt x="245" y="2801"/>
                    <a:pt x="490" y="2801"/>
                  </a:cubicBezTo>
                  <a:lnTo>
                    <a:pt x="23313" y="2801"/>
                  </a:lnTo>
                  <a:cubicBezTo>
                    <a:pt x="23558" y="2801"/>
                    <a:pt x="23804" y="2555"/>
                    <a:pt x="23804" y="2310"/>
                  </a:cubicBezTo>
                  <a:lnTo>
                    <a:pt x="23804" y="490"/>
                  </a:lnTo>
                  <a:cubicBezTo>
                    <a:pt x="23804" y="245"/>
                    <a:pt x="23558" y="0"/>
                    <a:pt x="23313" y="0"/>
                  </a:cubicBezTo>
                  <a:lnTo>
                    <a:pt x="490" y="0"/>
                  </a:lnTo>
                </a:path>
              </a:pathLst>
            </a:custGeom>
            <a:gradFill rotWithShape="0">
              <a:gsLst>
                <a:gs pos="0">
                  <a:srgbClr val="9E65B7"/>
                </a:gs>
                <a:gs pos="50000">
                  <a:srgbClr val="925DA9"/>
                </a:gs>
                <a:gs pos="100000">
                  <a:srgbClr val="9E65B7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6" name="Group 19"/>
            <p:cNvGrpSpPr/>
            <p:nvPr/>
          </p:nvGrpSpPr>
          <p:grpSpPr>
            <a:xfrm>
              <a:off x="416160" y="4612680"/>
              <a:ext cx="8537040" cy="932040"/>
              <a:chOff x="416160" y="4612680"/>
              <a:chExt cx="8537040" cy="932040"/>
            </a:xfrm>
          </p:grpSpPr>
          <p:sp>
            <p:nvSpPr>
              <p:cNvPr id="217" name="CustomShape 20"/>
              <p:cNvSpPr/>
              <p:nvPr/>
            </p:nvSpPr>
            <p:spPr>
              <a:xfrm>
                <a:off x="416160" y="5303520"/>
                <a:ext cx="8537040" cy="241200"/>
              </a:xfrm>
              <a:custGeom>
                <a:avLst/>
                <a:gdLst/>
                <a:ahLst/>
                <a:cxnLst/>
                <a:rect l="0" t="0" r="r" b="b"/>
                <a:pathLst>
                  <a:path w="23716" h="672">
                    <a:moveTo>
                      <a:pt x="335" y="0"/>
                    </a:moveTo>
                    <a:cubicBezTo>
                      <a:pt x="167" y="0"/>
                      <a:pt x="0" y="167"/>
                      <a:pt x="0" y="335"/>
                    </a:cubicBezTo>
                    <a:lnTo>
                      <a:pt x="0" y="335"/>
                    </a:lnTo>
                    <a:cubicBezTo>
                      <a:pt x="0" y="503"/>
                      <a:pt x="167" y="671"/>
                      <a:pt x="335" y="671"/>
                    </a:cubicBezTo>
                    <a:lnTo>
                      <a:pt x="23379" y="671"/>
                    </a:lnTo>
                    <a:cubicBezTo>
                      <a:pt x="23547" y="671"/>
                      <a:pt x="23715" y="503"/>
                      <a:pt x="23715" y="335"/>
                    </a:cubicBezTo>
                    <a:lnTo>
                      <a:pt x="23715" y="335"/>
                    </a:lnTo>
                    <a:cubicBezTo>
                      <a:pt x="23715" y="167"/>
                      <a:pt x="23547" y="0"/>
                      <a:pt x="23379" y="0"/>
                    </a:cubicBezTo>
                    <a:lnTo>
                      <a:pt x="335" y="0"/>
                    </a:lnTo>
                  </a:path>
                </a:pathLst>
              </a:custGeom>
              <a:gradFill rotWithShape="0">
                <a:gsLst>
                  <a:gs pos="0">
                    <a:srgbClr val="9E65B7"/>
                  </a:gs>
                  <a:gs pos="100000">
                    <a:srgbClr val="FFFFF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CustomShape 21"/>
              <p:cNvSpPr/>
              <p:nvPr/>
            </p:nvSpPr>
            <p:spPr>
              <a:xfrm>
                <a:off x="416160" y="4612680"/>
                <a:ext cx="8537040" cy="241560"/>
              </a:xfrm>
              <a:custGeom>
                <a:avLst/>
                <a:gdLst/>
                <a:ahLst/>
                <a:cxnLst/>
                <a:rect l="0" t="0" r="r" b="b"/>
                <a:pathLst>
                  <a:path w="23716" h="673">
                    <a:moveTo>
                      <a:pt x="336" y="0"/>
                    </a:moveTo>
                    <a:cubicBezTo>
                      <a:pt x="168" y="0"/>
                      <a:pt x="0" y="168"/>
                      <a:pt x="0" y="336"/>
                    </a:cubicBezTo>
                    <a:lnTo>
                      <a:pt x="0" y="336"/>
                    </a:lnTo>
                    <a:cubicBezTo>
                      <a:pt x="0" y="504"/>
                      <a:pt x="168" y="672"/>
                      <a:pt x="336" y="672"/>
                    </a:cubicBezTo>
                    <a:lnTo>
                      <a:pt x="23379" y="672"/>
                    </a:lnTo>
                    <a:cubicBezTo>
                      <a:pt x="23547" y="672"/>
                      <a:pt x="23715" y="504"/>
                      <a:pt x="23715" y="336"/>
                    </a:cubicBezTo>
                    <a:lnTo>
                      <a:pt x="23715" y="336"/>
                    </a:lnTo>
                    <a:cubicBezTo>
                      <a:pt x="23715" y="168"/>
                      <a:pt x="23547" y="0"/>
                      <a:pt x="23379" y="0"/>
                    </a:cubicBezTo>
                    <a:lnTo>
                      <a:pt x="336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9E65B7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19" name="Group 22"/>
          <p:cNvGrpSpPr/>
          <p:nvPr/>
        </p:nvGrpSpPr>
        <p:grpSpPr>
          <a:xfrm>
            <a:off x="395280" y="5661000"/>
            <a:ext cx="8569080" cy="936360"/>
            <a:chOff x="395280" y="5661000"/>
            <a:chExt cx="8569080" cy="936360"/>
          </a:xfrm>
        </p:grpSpPr>
        <p:sp>
          <p:nvSpPr>
            <p:cNvPr id="220" name="CustomShape 23"/>
            <p:cNvSpPr/>
            <p:nvPr/>
          </p:nvSpPr>
          <p:spPr>
            <a:xfrm>
              <a:off x="395280" y="5661000"/>
              <a:ext cx="8569080" cy="936360"/>
            </a:xfrm>
            <a:custGeom>
              <a:avLst/>
              <a:gdLst/>
              <a:ahLst/>
              <a:cxnLst/>
              <a:rect l="0" t="0" r="r" b="b"/>
              <a:pathLst>
                <a:path w="23804" h="2603">
                  <a:moveTo>
                    <a:pt x="455" y="0"/>
                  </a:moveTo>
                  <a:cubicBezTo>
                    <a:pt x="227" y="0"/>
                    <a:pt x="0" y="227"/>
                    <a:pt x="0" y="455"/>
                  </a:cubicBezTo>
                  <a:lnTo>
                    <a:pt x="0" y="2146"/>
                  </a:lnTo>
                  <a:cubicBezTo>
                    <a:pt x="0" y="2374"/>
                    <a:pt x="227" y="2602"/>
                    <a:pt x="455" y="2602"/>
                  </a:cubicBezTo>
                  <a:lnTo>
                    <a:pt x="23348" y="2602"/>
                  </a:lnTo>
                  <a:cubicBezTo>
                    <a:pt x="23575" y="2602"/>
                    <a:pt x="23803" y="2374"/>
                    <a:pt x="23803" y="2146"/>
                  </a:cubicBezTo>
                  <a:lnTo>
                    <a:pt x="23803" y="455"/>
                  </a:lnTo>
                  <a:cubicBezTo>
                    <a:pt x="23803" y="227"/>
                    <a:pt x="23575" y="0"/>
                    <a:pt x="23348" y="0"/>
                  </a:cubicBezTo>
                  <a:lnTo>
                    <a:pt x="455" y="0"/>
                  </a:lnTo>
                </a:path>
              </a:pathLst>
            </a:custGeom>
            <a:gradFill rotWithShape="0">
              <a:gsLst>
                <a:gs pos="0">
                  <a:srgbClr val="5598CF"/>
                </a:gs>
                <a:gs pos="50000">
                  <a:srgbClr val="4E8CBF"/>
                </a:gs>
                <a:gs pos="100000">
                  <a:srgbClr val="5598C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1" name="Group 24"/>
            <p:cNvGrpSpPr/>
            <p:nvPr/>
          </p:nvGrpSpPr>
          <p:grpSpPr>
            <a:xfrm>
              <a:off x="416160" y="5690160"/>
              <a:ext cx="8537040" cy="865440"/>
              <a:chOff x="416160" y="5690160"/>
              <a:chExt cx="8537040" cy="865440"/>
            </a:xfrm>
          </p:grpSpPr>
          <p:sp>
            <p:nvSpPr>
              <p:cNvPr id="222" name="CustomShape 25"/>
              <p:cNvSpPr/>
              <p:nvPr/>
            </p:nvSpPr>
            <p:spPr>
              <a:xfrm>
                <a:off x="416160" y="6331680"/>
                <a:ext cx="8537040" cy="223920"/>
              </a:xfrm>
              <a:custGeom>
                <a:avLst/>
                <a:gdLst/>
                <a:ahLst/>
                <a:cxnLst/>
                <a:rect l="0" t="0" r="r" b="b"/>
                <a:pathLst>
                  <a:path w="23716" h="624">
                    <a:moveTo>
                      <a:pt x="311" y="0"/>
                    </a:moveTo>
                    <a:cubicBezTo>
                      <a:pt x="155" y="0"/>
                      <a:pt x="0" y="155"/>
                      <a:pt x="0" y="311"/>
                    </a:cubicBezTo>
                    <a:lnTo>
                      <a:pt x="0" y="311"/>
                    </a:lnTo>
                    <a:cubicBezTo>
                      <a:pt x="0" y="467"/>
                      <a:pt x="155" y="623"/>
                      <a:pt x="311" y="623"/>
                    </a:cubicBezTo>
                    <a:lnTo>
                      <a:pt x="23403" y="623"/>
                    </a:lnTo>
                    <a:cubicBezTo>
                      <a:pt x="23559" y="623"/>
                      <a:pt x="23715" y="467"/>
                      <a:pt x="23715" y="311"/>
                    </a:cubicBezTo>
                    <a:lnTo>
                      <a:pt x="23715" y="311"/>
                    </a:lnTo>
                    <a:cubicBezTo>
                      <a:pt x="23715" y="155"/>
                      <a:pt x="23559" y="0"/>
                      <a:pt x="23403" y="0"/>
                    </a:cubicBezTo>
                    <a:lnTo>
                      <a:pt x="311" y="0"/>
                    </a:lnTo>
                  </a:path>
                </a:pathLst>
              </a:custGeom>
              <a:gradFill rotWithShape="0">
                <a:gsLst>
                  <a:gs pos="0">
                    <a:srgbClr val="5598CF"/>
                  </a:gs>
                  <a:gs pos="100000">
                    <a:srgbClr val="FFFFF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" name="CustomShape 26"/>
              <p:cNvSpPr/>
              <p:nvPr/>
            </p:nvSpPr>
            <p:spPr>
              <a:xfrm>
                <a:off x="416160" y="5690160"/>
                <a:ext cx="8537040" cy="224640"/>
              </a:xfrm>
              <a:custGeom>
                <a:avLst/>
                <a:gdLst/>
                <a:ahLst/>
                <a:cxnLst/>
                <a:rect l="0" t="0" r="r" b="b"/>
                <a:pathLst>
                  <a:path w="23715" h="626">
                    <a:moveTo>
                      <a:pt x="312" y="0"/>
                    </a:moveTo>
                    <a:cubicBezTo>
                      <a:pt x="156" y="0"/>
                      <a:pt x="0" y="156"/>
                      <a:pt x="0" y="312"/>
                    </a:cubicBezTo>
                    <a:lnTo>
                      <a:pt x="0" y="312"/>
                    </a:lnTo>
                    <a:cubicBezTo>
                      <a:pt x="0" y="468"/>
                      <a:pt x="156" y="625"/>
                      <a:pt x="312" y="625"/>
                    </a:cubicBezTo>
                    <a:lnTo>
                      <a:pt x="23402" y="625"/>
                    </a:lnTo>
                    <a:cubicBezTo>
                      <a:pt x="23558" y="625"/>
                      <a:pt x="23714" y="468"/>
                      <a:pt x="23714" y="312"/>
                    </a:cubicBezTo>
                    <a:lnTo>
                      <a:pt x="23714" y="312"/>
                    </a:lnTo>
                    <a:cubicBezTo>
                      <a:pt x="23714" y="156"/>
                      <a:pt x="23558" y="0"/>
                      <a:pt x="23402" y="0"/>
                    </a:cubicBezTo>
                    <a:lnTo>
                      <a:pt x="312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5598C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24" name="CustomShape 27"/>
          <p:cNvSpPr/>
          <p:nvPr/>
        </p:nvSpPr>
        <p:spPr>
          <a:xfrm>
            <a:off x="1258920" y="1557360"/>
            <a:ext cx="67690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indent="-457200" algn="ctr">
              <a:spcBef>
                <a:spcPts val="1123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решить, что надо узнать посредством внутриклассного оценивания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28"/>
          <p:cNvSpPr/>
          <p:nvPr/>
        </p:nvSpPr>
        <p:spPr>
          <a:xfrm>
            <a:off x="468360" y="2637000"/>
            <a:ext cx="842472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indent="-457200" algn="ctr">
              <a:spcBef>
                <a:spcPts val="1500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выбрать техники, соответствующие стилю работы преподавателя и легко вводимые в данный класс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29"/>
          <p:cNvSpPr/>
          <p:nvPr/>
        </p:nvSpPr>
        <p:spPr>
          <a:xfrm>
            <a:off x="611280" y="3716280"/>
            <a:ext cx="82803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indent="-457200" algn="ctr">
              <a:spcBef>
                <a:spcPts val="1123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объяснить цель происходящего ученикам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30"/>
          <p:cNvSpPr/>
          <p:nvPr/>
        </p:nvSpPr>
        <p:spPr>
          <a:xfrm>
            <a:off x="250920" y="4508640"/>
            <a:ext cx="88930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indent="-457200" algn="ctr">
              <a:spcBef>
                <a:spcPts val="1500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после завершения оценить результаты и определить, что надо изменить в учебном процессе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31"/>
          <p:cNvSpPr/>
          <p:nvPr/>
        </p:nvSpPr>
        <p:spPr>
          <a:xfrm>
            <a:off x="324000" y="5670720"/>
            <a:ext cx="882000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дать информацию детям о том, что узнал преподаватель и как он собирается это использовать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-11160" y="4491000"/>
            <a:ext cx="9155160" cy="2367000"/>
          </a:xfrm>
          <a:custGeom>
            <a:avLst/>
            <a:gdLst/>
            <a:ahLst/>
            <a:cxnLst/>
            <a:rect l="l" t="t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4D1EA"/>
              </a:gs>
              <a:gs pos="100000">
                <a:srgbClr val="5598C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TextShape 2"/>
          <p:cNvSpPr txBox="1"/>
          <p:nvPr/>
        </p:nvSpPr>
        <p:spPr>
          <a:xfrm>
            <a:off x="457200" y="380520"/>
            <a:ext cx="8229600" cy="746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ru-RU" sz="3200" b="1" strike="noStrike" spc="-1">
                <a:solidFill>
                  <a:srgbClr val="063C60"/>
                </a:solidFill>
                <a:latin typeface="Arial"/>
              </a:rPr>
              <a:t>Техники формирующего оценивания</a:t>
            </a:r>
            <a:endParaRPr lang="en-US" sz="32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24000" y="3357720"/>
            <a:ext cx="2543040" cy="1311120"/>
          </a:xfrm>
          <a:custGeom>
            <a:avLst/>
            <a:gdLst/>
            <a:ahLst/>
            <a:cxnLst/>
            <a:rect l="0" t="0" r="r" b="b"/>
            <a:pathLst>
              <a:path w="7066" h="3643">
                <a:moveTo>
                  <a:pt x="462" y="0"/>
                </a:moveTo>
                <a:cubicBezTo>
                  <a:pt x="231" y="0"/>
                  <a:pt x="0" y="231"/>
                  <a:pt x="0" y="462"/>
                </a:cubicBezTo>
                <a:lnTo>
                  <a:pt x="0" y="3180"/>
                </a:lnTo>
                <a:cubicBezTo>
                  <a:pt x="0" y="3411"/>
                  <a:pt x="231" y="3642"/>
                  <a:pt x="462" y="3642"/>
                </a:cubicBezTo>
                <a:lnTo>
                  <a:pt x="6602" y="3642"/>
                </a:lnTo>
                <a:cubicBezTo>
                  <a:pt x="6833" y="3642"/>
                  <a:pt x="7065" y="3411"/>
                  <a:pt x="7065" y="3180"/>
                </a:cubicBezTo>
                <a:lnTo>
                  <a:pt x="7065" y="462"/>
                </a:lnTo>
                <a:cubicBezTo>
                  <a:pt x="7065" y="231"/>
                  <a:pt x="6833" y="0"/>
                  <a:pt x="6602" y="0"/>
                </a:cubicBezTo>
                <a:lnTo>
                  <a:pt x="462" y="0"/>
                </a:lnTo>
              </a:path>
            </a:pathLst>
          </a:custGeom>
          <a:solidFill>
            <a:srgbClr val="5598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4"/>
          <p:cNvSpPr/>
          <p:nvPr/>
        </p:nvSpPr>
        <p:spPr>
          <a:xfrm>
            <a:off x="395280" y="3573360"/>
            <a:ext cx="2448000" cy="935280"/>
          </a:xfrm>
          <a:custGeom>
            <a:avLst/>
            <a:gdLst/>
            <a:ahLst/>
            <a:cxnLst/>
            <a:rect l="0" t="0" r="r" b="b"/>
            <a:pathLst>
              <a:path w="6802" h="2600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5"/>
                </a:lnTo>
                <a:cubicBezTo>
                  <a:pt x="0" y="2382"/>
                  <a:pt x="216" y="2599"/>
                  <a:pt x="433" y="2599"/>
                </a:cubicBezTo>
                <a:lnTo>
                  <a:pt x="6367" y="2599"/>
                </a:lnTo>
                <a:cubicBezTo>
                  <a:pt x="6584" y="2599"/>
                  <a:pt x="6801" y="2382"/>
                  <a:pt x="6801" y="2165"/>
                </a:cubicBezTo>
                <a:lnTo>
                  <a:pt x="6801" y="433"/>
                </a:lnTo>
                <a:cubicBezTo>
                  <a:pt x="6801" y="216"/>
                  <a:pt x="6584" y="0"/>
                  <a:pt x="6367" y="0"/>
                </a:cubicBezTo>
                <a:lnTo>
                  <a:pt x="433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153753" dir="2700000">
              <a:srgbClr val="999999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5"/>
          <p:cNvSpPr/>
          <p:nvPr/>
        </p:nvSpPr>
        <p:spPr>
          <a:xfrm>
            <a:off x="179280" y="3716280"/>
            <a:ext cx="266544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Опросники самодиагностики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1042920" y="1628640"/>
            <a:ext cx="2543400" cy="1295640"/>
          </a:xfrm>
          <a:custGeom>
            <a:avLst/>
            <a:gdLst/>
            <a:ahLst/>
            <a:cxnLst/>
            <a:rect l="0" t="0" r="r" b="b"/>
            <a:pathLst>
              <a:path w="7067" h="3601">
                <a:moveTo>
                  <a:pt x="457" y="0"/>
                </a:moveTo>
                <a:cubicBezTo>
                  <a:pt x="228" y="0"/>
                  <a:pt x="0" y="228"/>
                  <a:pt x="0" y="457"/>
                </a:cubicBezTo>
                <a:lnTo>
                  <a:pt x="0" y="3142"/>
                </a:lnTo>
                <a:cubicBezTo>
                  <a:pt x="0" y="3371"/>
                  <a:pt x="228" y="3600"/>
                  <a:pt x="457" y="3600"/>
                </a:cubicBezTo>
                <a:lnTo>
                  <a:pt x="6608" y="3600"/>
                </a:lnTo>
                <a:cubicBezTo>
                  <a:pt x="6837" y="3600"/>
                  <a:pt x="7066" y="3371"/>
                  <a:pt x="7066" y="3142"/>
                </a:cubicBezTo>
                <a:lnTo>
                  <a:pt x="7066" y="457"/>
                </a:lnTo>
                <a:cubicBezTo>
                  <a:pt x="7066" y="228"/>
                  <a:pt x="6837" y="0"/>
                  <a:pt x="6608" y="0"/>
                </a:cubicBezTo>
                <a:lnTo>
                  <a:pt x="457" y="0"/>
                </a:lnTo>
              </a:path>
            </a:pathLst>
          </a:custGeom>
          <a:solidFill>
            <a:srgbClr val="9E65B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7"/>
          <p:cNvSpPr/>
          <p:nvPr/>
        </p:nvSpPr>
        <p:spPr>
          <a:xfrm>
            <a:off x="1116000" y="1773360"/>
            <a:ext cx="2408400" cy="1008000"/>
          </a:xfrm>
          <a:custGeom>
            <a:avLst/>
            <a:gdLst/>
            <a:ahLst/>
            <a:cxnLst/>
            <a:rect l="0" t="0" r="r" b="b"/>
            <a:pathLst>
              <a:path w="669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6224" y="2801"/>
                </a:lnTo>
                <a:cubicBezTo>
                  <a:pt x="6457" y="2801"/>
                  <a:pt x="6691" y="2567"/>
                  <a:pt x="6691" y="2334"/>
                </a:cubicBezTo>
                <a:lnTo>
                  <a:pt x="6691" y="466"/>
                </a:lnTo>
                <a:cubicBezTo>
                  <a:pt x="6691" y="233"/>
                  <a:pt x="6457" y="0"/>
                  <a:pt x="6224" y="0"/>
                </a:cubicBezTo>
                <a:lnTo>
                  <a:pt x="46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153753" dir="2700000">
              <a:srgbClr val="999999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8"/>
          <p:cNvSpPr/>
          <p:nvPr/>
        </p:nvSpPr>
        <p:spPr>
          <a:xfrm>
            <a:off x="1258920" y="1916280"/>
            <a:ext cx="216072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Недельные отчёты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9"/>
          <p:cNvSpPr/>
          <p:nvPr/>
        </p:nvSpPr>
        <p:spPr>
          <a:xfrm>
            <a:off x="6443640" y="3716280"/>
            <a:ext cx="2543040" cy="1154160"/>
          </a:xfrm>
          <a:custGeom>
            <a:avLst/>
            <a:gdLst/>
            <a:ahLst/>
            <a:cxnLst/>
            <a:rect l="0" t="0" r="r" b="b"/>
            <a:pathLst>
              <a:path w="7066" h="3208">
                <a:moveTo>
                  <a:pt x="407" y="0"/>
                </a:moveTo>
                <a:cubicBezTo>
                  <a:pt x="203" y="0"/>
                  <a:pt x="0" y="203"/>
                  <a:pt x="0" y="407"/>
                </a:cubicBezTo>
                <a:lnTo>
                  <a:pt x="0" y="2799"/>
                </a:lnTo>
                <a:cubicBezTo>
                  <a:pt x="0" y="3003"/>
                  <a:pt x="203" y="3207"/>
                  <a:pt x="407" y="3207"/>
                </a:cubicBezTo>
                <a:lnTo>
                  <a:pt x="6657" y="3207"/>
                </a:lnTo>
                <a:cubicBezTo>
                  <a:pt x="6861" y="3207"/>
                  <a:pt x="7065" y="3003"/>
                  <a:pt x="7065" y="2799"/>
                </a:cubicBezTo>
                <a:lnTo>
                  <a:pt x="7065" y="407"/>
                </a:lnTo>
                <a:cubicBezTo>
                  <a:pt x="7065" y="203"/>
                  <a:pt x="6861" y="0"/>
                  <a:pt x="6657" y="0"/>
                </a:cubicBezTo>
                <a:lnTo>
                  <a:pt x="407" y="0"/>
                </a:lnTo>
              </a:path>
            </a:pathLst>
          </a:custGeom>
          <a:solidFill>
            <a:srgbClr val="C7AA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0"/>
          <p:cNvSpPr/>
          <p:nvPr/>
        </p:nvSpPr>
        <p:spPr>
          <a:xfrm>
            <a:off x="6516720" y="4005360"/>
            <a:ext cx="2408040" cy="647640"/>
          </a:xfrm>
          <a:custGeom>
            <a:avLst/>
            <a:gdLst/>
            <a:ahLst/>
            <a:cxnLst/>
            <a:rect l="0" t="0" r="r" b="b"/>
            <a:pathLst>
              <a:path w="6691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6390" y="1800"/>
                </a:lnTo>
                <a:cubicBezTo>
                  <a:pt x="6540" y="1800"/>
                  <a:pt x="6690" y="1650"/>
                  <a:pt x="6690" y="1500"/>
                </a:cubicBezTo>
                <a:lnTo>
                  <a:pt x="6690" y="300"/>
                </a:lnTo>
                <a:cubicBezTo>
                  <a:pt x="6690" y="150"/>
                  <a:pt x="6540" y="0"/>
                  <a:pt x="6390" y="0"/>
                </a:cubicBezTo>
                <a:lnTo>
                  <a:pt x="300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153753" dir="2700000">
              <a:srgbClr val="999999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1"/>
          <p:cNvSpPr/>
          <p:nvPr/>
        </p:nvSpPr>
        <p:spPr>
          <a:xfrm>
            <a:off x="6475320" y="4443480"/>
            <a:ext cx="1650960" cy="39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12"/>
          <p:cNvSpPr/>
          <p:nvPr/>
        </p:nvSpPr>
        <p:spPr>
          <a:xfrm>
            <a:off x="6588000" y="4076640"/>
            <a:ext cx="2316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Рубрики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13"/>
          <p:cNvSpPr/>
          <p:nvPr/>
        </p:nvSpPr>
        <p:spPr>
          <a:xfrm>
            <a:off x="971640" y="5300640"/>
            <a:ext cx="2543040" cy="1225440"/>
          </a:xfrm>
          <a:custGeom>
            <a:avLst/>
            <a:gdLst/>
            <a:ahLst/>
            <a:cxnLst/>
            <a:rect l="0" t="0" r="r" b="b"/>
            <a:pathLst>
              <a:path w="7065" h="3406">
                <a:moveTo>
                  <a:pt x="432" y="0"/>
                </a:moveTo>
                <a:cubicBezTo>
                  <a:pt x="216" y="0"/>
                  <a:pt x="0" y="216"/>
                  <a:pt x="0" y="432"/>
                </a:cubicBezTo>
                <a:lnTo>
                  <a:pt x="0" y="2972"/>
                </a:lnTo>
                <a:cubicBezTo>
                  <a:pt x="0" y="3188"/>
                  <a:pt x="216" y="3405"/>
                  <a:pt x="432" y="3405"/>
                </a:cubicBezTo>
                <a:lnTo>
                  <a:pt x="6632" y="3405"/>
                </a:lnTo>
                <a:cubicBezTo>
                  <a:pt x="6848" y="3405"/>
                  <a:pt x="7064" y="3188"/>
                  <a:pt x="7064" y="2972"/>
                </a:cubicBezTo>
                <a:lnTo>
                  <a:pt x="7064" y="432"/>
                </a:lnTo>
                <a:cubicBezTo>
                  <a:pt x="7064" y="216"/>
                  <a:pt x="6848" y="0"/>
                  <a:pt x="6632" y="0"/>
                </a:cubicBezTo>
                <a:lnTo>
                  <a:pt x="432" y="0"/>
                </a:lnTo>
              </a:path>
            </a:pathLst>
          </a:custGeom>
          <a:solidFill>
            <a:srgbClr val="AA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4"/>
          <p:cNvSpPr/>
          <p:nvPr/>
        </p:nvSpPr>
        <p:spPr>
          <a:xfrm>
            <a:off x="1042920" y="5516640"/>
            <a:ext cx="2408400" cy="792000"/>
          </a:xfrm>
          <a:custGeom>
            <a:avLst/>
            <a:gdLst/>
            <a:ahLst/>
            <a:cxnLst/>
            <a:rect l="0" t="0" r="r" b="b"/>
            <a:pathLst>
              <a:path w="6691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6324" y="2201"/>
                </a:lnTo>
                <a:cubicBezTo>
                  <a:pt x="6507" y="2201"/>
                  <a:pt x="6690" y="2017"/>
                  <a:pt x="6690" y="1834"/>
                </a:cubicBezTo>
                <a:lnTo>
                  <a:pt x="6690" y="366"/>
                </a:lnTo>
                <a:cubicBezTo>
                  <a:pt x="6690" y="183"/>
                  <a:pt x="6507" y="0"/>
                  <a:pt x="6324" y="0"/>
                </a:cubicBezTo>
                <a:lnTo>
                  <a:pt x="36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153753" dir="2700000">
              <a:srgbClr val="999999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5"/>
          <p:cNvSpPr/>
          <p:nvPr/>
        </p:nvSpPr>
        <p:spPr>
          <a:xfrm>
            <a:off x="1116000" y="5734080"/>
            <a:ext cx="2316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Портфолио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4" name="Group 16"/>
          <p:cNvGrpSpPr/>
          <p:nvPr/>
        </p:nvGrpSpPr>
        <p:grpSpPr>
          <a:xfrm>
            <a:off x="2763360" y="2258280"/>
            <a:ext cx="3635640" cy="3620160"/>
            <a:chOff x="2763360" y="2258280"/>
            <a:chExt cx="3635640" cy="3620160"/>
          </a:xfrm>
        </p:grpSpPr>
        <p:sp>
          <p:nvSpPr>
            <p:cNvPr id="245" name="CustomShape 17"/>
            <p:cNvSpPr/>
            <p:nvPr/>
          </p:nvSpPr>
          <p:spPr>
            <a:xfrm rot="6774000">
              <a:off x="3228480" y="2809800"/>
              <a:ext cx="2679480" cy="2641320"/>
            </a:xfrm>
            <a:custGeom>
              <a:avLst/>
              <a:gdLst/>
              <a:ahLst/>
              <a:cxnLst/>
              <a:rect l="l" t="t" r="r" b="b"/>
              <a:pathLst>
                <a:path w="12588" h="10942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C7AA6F"/>
                </a:gs>
              </a:gsLst>
              <a:lin ang="9474000"/>
            </a:gra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18"/>
            <p:cNvSpPr/>
            <p:nvPr/>
          </p:nvSpPr>
          <p:spPr>
            <a:xfrm rot="12174000">
              <a:off x="3171600" y="2792160"/>
              <a:ext cx="2679480" cy="2641680"/>
            </a:xfrm>
            <a:custGeom>
              <a:avLst/>
              <a:gdLst/>
              <a:ahLst/>
              <a:cxnLst/>
              <a:rect l="l" t="t" r="r" b="b"/>
              <a:pathLst>
                <a:path w="12588" h="10942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5598CF"/>
                </a:gs>
              </a:gsLst>
              <a:lin ang="14880000"/>
            </a:gra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19"/>
            <p:cNvSpPr/>
            <p:nvPr/>
          </p:nvSpPr>
          <p:spPr>
            <a:xfrm rot="17574600">
              <a:off x="3268080" y="2685240"/>
              <a:ext cx="2679480" cy="2641320"/>
            </a:xfrm>
            <a:custGeom>
              <a:avLst/>
              <a:gdLst/>
              <a:ahLst/>
              <a:cxnLst/>
              <a:rect l="l" t="t" r="r" b="b"/>
              <a:pathLst>
                <a:path w="12588" h="10942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0">
              <a:gsLst>
                <a:gs pos="0">
                  <a:srgbClr val="0A060B"/>
                </a:gs>
                <a:gs pos="100000">
                  <a:srgbClr val="9E65B7"/>
                </a:gs>
              </a:gsLst>
              <a:lin ang="20280000"/>
            </a:gra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20"/>
            <p:cNvSpPr/>
            <p:nvPr/>
          </p:nvSpPr>
          <p:spPr>
            <a:xfrm rot="1374000">
              <a:off x="3310920" y="2742480"/>
              <a:ext cx="2679480" cy="2641680"/>
            </a:xfrm>
            <a:custGeom>
              <a:avLst/>
              <a:gdLst/>
              <a:ahLst/>
              <a:cxnLst/>
              <a:rect l="l" t="t" r="r" b="b"/>
              <a:pathLst>
                <a:path w="12588" h="10942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AAD955"/>
                </a:gs>
              </a:gsLst>
              <a:lin ang="4074000"/>
            </a:gra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9" name="CustomShape 21"/>
          <p:cNvSpPr/>
          <p:nvPr/>
        </p:nvSpPr>
        <p:spPr>
          <a:xfrm>
            <a:off x="6012000" y="1773360"/>
            <a:ext cx="2543040" cy="1296720"/>
          </a:xfrm>
          <a:custGeom>
            <a:avLst/>
            <a:gdLst/>
            <a:ahLst/>
            <a:cxnLst/>
            <a:rect l="0" t="0" r="r" b="b"/>
            <a:pathLst>
              <a:path w="7066" h="3604">
                <a:moveTo>
                  <a:pt x="457" y="0"/>
                </a:moveTo>
                <a:cubicBezTo>
                  <a:pt x="228" y="0"/>
                  <a:pt x="0" y="228"/>
                  <a:pt x="0" y="457"/>
                </a:cubicBezTo>
                <a:lnTo>
                  <a:pt x="0" y="3145"/>
                </a:lnTo>
                <a:cubicBezTo>
                  <a:pt x="0" y="3374"/>
                  <a:pt x="228" y="3603"/>
                  <a:pt x="457" y="3603"/>
                </a:cubicBezTo>
                <a:lnTo>
                  <a:pt x="6607" y="3603"/>
                </a:lnTo>
                <a:cubicBezTo>
                  <a:pt x="6836" y="3603"/>
                  <a:pt x="7065" y="3374"/>
                  <a:pt x="7065" y="3145"/>
                </a:cubicBezTo>
                <a:lnTo>
                  <a:pt x="7065" y="457"/>
                </a:lnTo>
                <a:cubicBezTo>
                  <a:pt x="7065" y="228"/>
                  <a:pt x="6836" y="0"/>
                  <a:pt x="6607" y="0"/>
                </a:cubicBezTo>
                <a:lnTo>
                  <a:pt x="457" y="0"/>
                </a:lnTo>
              </a:path>
            </a:pathLst>
          </a:custGeom>
          <a:solidFill>
            <a:srgbClr val="AA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2"/>
          <p:cNvSpPr/>
          <p:nvPr/>
        </p:nvSpPr>
        <p:spPr>
          <a:xfrm>
            <a:off x="6084720" y="2060640"/>
            <a:ext cx="2408400" cy="792000"/>
          </a:xfrm>
          <a:custGeom>
            <a:avLst/>
            <a:gdLst/>
            <a:ahLst/>
            <a:cxnLst/>
            <a:rect l="0" t="0" r="r" b="b"/>
            <a:pathLst>
              <a:path w="6691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6324" y="2201"/>
                </a:lnTo>
                <a:cubicBezTo>
                  <a:pt x="6507" y="2201"/>
                  <a:pt x="6690" y="2017"/>
                  <a:pt x="6690" y="1834"/>
                </a:cubicBezTo>
                <a:lnTo>
                  <a:pt x="6690" y="366"/>
                </a:lnTo>
                <a:cubicBezTo>
                  <a:pt x="6690" y="183"/>
                  <a:pt x="6507" y="0"/>
                  <a:pt x="6324" y="0"/>
                </a:cubicBezTo>
                <a:lnTo>
                  <a:pt x="36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153753" dir="2700000">
              <a:srgbClr val="999999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3"/>
          <p:cNvSpPr/>
          <p:nvPr/>
        </p:nvSpPr>
        <p:spPr>
          <a:xfrm>
            <a:off x="6227640" y="2205000"/>
            <a:ext cx="24498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Карты понятий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24"/>
          <p:cNvSpPr/>
          <p:nvPr/>
        </p:nvSpPr>
        <p:spPr>
          <a:xfrm>
            <a:off x="5508720" y="5300640"/>
            <a:ext cx="2543040" cy="1368360"/>
          </a:xfrm>
          <a:custGeom>
            <a:avLst/>
            <a:gdLst/>
            <a:ahLst/>
            <a:cxnLst/>
            <a:rect l="0" t="0" r="r" b="b"/>
            <a:pathLst>
              <a:path w="7066" h="3803">
                <a:moveTo>
                  <a:pt x="482" y="0"/>
                </a:moveTo>
                <a:cubicBezTo>
                  <a:pt x="241" y="0"/>
                  <a:pt x="0" y="241"/>
                  <a:pt x="0" y="482"/>
                </a:cubicBezTo>
                <a:lnTo>
                  <a:pt x="0" y="3319"/>
                </a:lnTo>
                <a:cubicBezTo>
                  <a:pt x="0" y="3560"/>
                  <a:pt x="241" y="3802"/>
                  <a:pt x="482" y="3802"/>
                </a:cubicBezTo>
                <a:lnTo>
                  <a:pt x="6582" y="3802"/>
                </a:lnTo>
                <a:cubicBezTo>
                  <a:pt x="6823" y="3802"/>
                  <a:pt x="7065" y="3560"/>
                  <a:pt x="7065" y="3319"/>
                </a:cubicBezTo>
                <a:lnTo>
                  <a:pt x="7065" y="482"/>
                </a:lnTo>
                <a:cubicBezTo>
                  <a:pt x="7065" y="241"/>
                  <a:pt x="6823" y="0"/>
                  <a:pt x="6582" y="0"/>
                </a:cubicBezTo>
                <a:lnTo>
                  <a:pt x="482" y="0"/>
                </a:lnTo>
              </a:path>
            </a:pathLst>
          </a:custGeom>
          <a:solidFill>
            <a:srgbClr val="9E65B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5"/>
          <p:cNvSpPr/>
          <p:nvPr/>
        </p:nvSpPr>
        <p:spPr>
          <a:xfrm>
            <a:off x="5580000" y="5445000"/>
            <a:ext cx="2408400" cy="1114560"/>
          </a:xfrm>
          <a:custGeom>
            <a:avLst/>
            <a:gdLst/>
            <a:ahLst/>
            <a:cxnLst/>
            <a:rect l="0" t="0" r="r" b="b"/>
            <a:pathLst>
              <a:path w="6691" h="3098">
                <a:moveTo>
                  <a:pt x="516" y="0"/>
                </a:moveTo>
                <a:cubicBezTo>
                  <a:pt x="258" y="0"/>
                  <a:pt x="0" y="258"/>
                  <a:pt x="0" y="516"/>
                </a:cubicBezTo>
                <a:lnTo>
                  <a:pt x="0" y="2580"/>
                </a:lnTo>
                <a:cubicBezTo>
                  <a:pt x="0" y="2838"/>
                  <a:pt x="258" y="3097"/>
                  <a:pt x="516" y="3097"/>
                </a:cubicBezTo>
                <a:lnTo>
                  <a:pt x="6174" y="3097"/>
                </a:lnTo>
                <a:cubicBezTo>
                  <a:pt x="6432" y="3097"/>
                  <a:pt x="6690" y="2838"/>
                  <a:pt x="6690" y="2580"/>
                </a:cubicBezTo>
                <a:lnTo>
                  <a:pt x="6690" y="516"/>
                </a:lnTo>
                <a:cubicBezTo>
                  <a:pt x="6690" y="258"/>
                  <a:pt x="6432" y="0"/>
                  <a:pt x="6174" y="0"/>
                </a:cubicBezTo>
                <a:lnTo>
                  <a:pt x="51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153753" dir="2700000">
              <a:srgbClr val="999999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6"/>
          <p:cNvSpPr/>
          <p:nvPr/>
        </p:nvSpPr>
        <p:spPr>
          <a:xfrm>
            <a:off x="5580000" y="5445000"/>
            <a:ext cx="2408400" cy="1114560"/>
          </a:xfrm>
          <a:custGeom>
            <a:avLst/>
            <a:gdLst/>
            <a:ahLst/>
            <a:cxnLst/>
            <a:rect l="0" t="0" r="r" b="b"/>
            <a:pathLst>
              <a:path w="6691" h="3098">
                <a:moveTo>
                  <a:pt x="516" y="0"/>
                </a:moveTo>
                <a:cubicBezTo>
                  <a:pt x="258" y="0"/>
                  <a:pt x="0" y="258"/>
                  <a:pt x="0" y="516"/>
                </a:cubicBezTo>
                <a:lnTo>
                  <a:pt x="0" y="2580"/>
                </a:lnTo>
                <a:cubicBezTo>
                  <a:pt x="0" y="2838"/>
                  <a:pt x="258" y="3097"/>
                  <a:pt x="516" y="3097"/>
                </a:cubicBezTo>
                <a:lnTo>
                  <a:pt x="6174" y="3097"/>
                </a:lnTo>
                <a:cubicBezTo>
                  <a:pt x="6432" y="3097"/>
                  <a:pt x="6690" y="2838"/>
                  <a:pt x="6690" y="2580"/>
                </a:cubicBezTo>
                <a:lnTo>
                  <a:pt x="6690" y="516"/>
                </a:lnTo>
                <a:cubicBezTo>
                  <a:pt x="6690" y="258"/>
                  <a:pt x="6432" y="0"/>
                  <a:pt x="6174" y="0"/>
                </a:cubicBezTo>
                <a:lnTo>
                  <a:pt x="516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153753" dir="2700000">
              <a:srgbClr val="999999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7"/>
          <p:cNvSpPr/>
          <p:nvPr/>
        </p:nvSpPr>
        <p:spPr>
          <a:xfrm>
            <a:off x="5651640" y="5589720"/>
            <a:ext cx="223344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Составление тестов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-11160" y="4491000"/>
            <a:ext cx="9155160" cy="2367000"/>
          </a:xfrm>
          <a:custGeom>
            <a:avLst/>
            <a:gdLst/>
            <a:ahLst/>
            <a:cxnLst/>
            <a:rect l="l" t="t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4D1EA"/>
              </a:gs>
              <a:gs pos="100000">
                <a:srgbClr val="5598C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TextShape 2"/>
          <p:cNvSpPr txBox="1"/>
          <p:nvPr/>
        </p:nvSpPr>
        <p:spPr>
          <a:xfrm>
            <a:off x="457200" y="380520"/>
            <a:ext cx="8229600" cy="74628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lstStyle/>
          <a:p>
            <a:r>
              <a:rPr lang="ru-RU" sz="3600" b="1" i="1" u="sng" strike="noStrike" spc="-1">
                <a:solidFill>
                  <a:srgbClr val="000000"/>
                </a:solidFill>
                <a:uFillTx/>
                <a:latin typeface="Arial"/>
              </a:rPr>
              <a:t>Недельные отчёты</a:t>
            </a:r>
            <a:endParaRPr lang="en-US" sz="3600" b="1" strike="noStrike" spc="-1">
              <a:solidFill>
                <a:srgbClr val="063C60"/>
              </a:solidFill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447920" y="1600200"/>
            <a:ext cx="6324480" cy="1447920"/>
          </a:xfrm>
          <a:custGeom>
            <a:avLst/>
            <a:gdLst/>
            <a:ahLst/>
            <a:cxnLst/>
            <a:rect l="0" t="0" r="r" b="b"/>
            <a:pathLst>
              <a:path w="17570" h="4024">
                <a:moveTo>
                  <a:pt x="438" y="0"/>
                </a:moveTo>
                <a:cubicBezTo>
                  <a:pt x="219" y="0"/>
                  <a:pt x="0" y="219"/>
                  <a:pt x="0" y="438"/>
                </a:cubicBezTo>
                <a:lnTo>
                  <a:pt x="0" y="3584"/>
                </a:lnTo>
                <a:cubicBezTo>
                  <a:pt x="0" y="3803"/>
                  <a:pt x="219" y="4023"/>
                  <a:pt x="438" y="4023"/>
                </a:cubicBezTo>
                <a:lnTo>
                  <a:pt x="17130" y="4023"/>
                </a:lnTo>
                <a:cubicBezTo>
                  <a:pt x="17349" y="4023"/>
                  <a:pt x="17569" y="3803"/>
                  <a:pt x="17569" y="3584"/>
                </a:cubicBezTo>
                <a:lnTo>
                  <a:pt x="17569" y="438"/>
                </a:lnTo>
                <a:cubicBezTo>
                  <a:pt x="17569" y="219"/>
                  <a:pt x="17349" y="0"/>
                  <a:pt x="17130" y="0"/>
                </a:cubicBezTo>
                <a:lnTo>
                  <a:pt x="438" y="0"/>
                </a:lnTo>
              </a:path>
            </a:pathLst>
          </a:custGeom>
          <a:gradFill rotWithShape="0">
            <a:gsLst>
              <a:gs pos="0">
                <a:srgbClr val="EEEEEE"/>
              </a:gs>
              <a:gs pos="100000">
                <a:srgbClr val="DDDDDD"/>
              </a:gs>
            </a:gsLst>
            <a:lin ang="2700000"/>
          </a:gradFill>
          <a:ln w="38160">
            <a:solidFill>
              <a:srgbClr val="FFFFFF"/>
            </a:solidFill>
            <a:miter/>
          </a:ln>
          <a:effectLst>
            <a:outerShdw dist="134955" dir="2927119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4"/>
          <p:cNvSpPr/>
          <p:nvPr/>
        </p:nvSpPr>
        <p:spPr>
          <a:xfrm>
            <a:off x="1585800" y="1733400"/>
            <a:ext cx="1219320" cy="1184400"/>
          </a:xfrm>
          <a:custGeom>
            <a:avLst/>
            <a:gdLst/>
            <a:ahLst/>
            <a:cxnLst/>
            <a:rect l="0" t="0" r="r" b="b"/>
            <a:pathLst>
              <a:path w="3389" h="3292">
                <a:moveTo>
                  <a:pt x="392" y="0"/>
                </a:moveTo>
                <a:cubicBezTo>
                  <a:pt x="196" y="0"/>
                  <a:pt x="0" y="196"/>
                  <a:pt x="0" y="392"/>
                </a:cubicBezTo>
                <a:lnTo>
                  <a:pt x="0" y="2898"/>
                </a:lnTo>
                <a:cubicBezTo>
                  <a:pt x="0" y="3094"/>
                  <a:pt x="196" y="3291"/>
                  <a:pt x="392" y="3291"/>
                </a:cubicBezTo>
                <a:lnTo>
                  <a:pt x="2995" y="3291"/>
                </a:lnTo>
                <a:cubicBezTo>
                  <a:pt x="3191" y="3291"/>
                  <a:pt x="3388" y="3094"/>
                  <a:pt x="3388" y="2898"/>
                </a:cubicBezTo>
                <a:lnTo>
                  <a:pt x="3388" y="392"/>
                </a:lnTo>
                <a:cubicBezTo>
                  <a:pt x="3388" y="196"/>
                  <a:pt x="3191" y="0"/>
                  <a:pt x="2995" y="0"/>
                </a:cubicBezTo>
                <a:lnTo>
                  <a:pt x="392" y="0"/>
                </a:lnTo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6B8E00"/>
              </a:gs>
            </a:gsLst>
            <a:lin ang="5400000"/>
          </a:gra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0" name="Group 5"/>
          <p:cNvGrpSpPr/>
          <p:nvPr/>
        </p:nvGrpSpPr>
        <p:grpSpPr>
          <a:xfrm>
            <a:off x="1663560" y="1809720"/>
            <a:ext cx="598680" cy="585720"/>
            <a:chOff x="1663560" y="1809720"/>
            <a:chExt cx="598680" cy="585720"/>
          </a:xfrm>
        </p:grpSpPr>
        <p:pic>
          <p:nvPicPr>
            <p:cNvPr id="261" name="Freeform 5"/>
            <p:cNvPicPr/>
            <p:nvPr/>
          </p:nvPicPr>
          <p:blipFill>
            <a:blip r:embed="rId2"/>
            <a:stretch/>
          </p:blipFill>
          <p:spPr>
            <a:xfrm>
              <a:off x="1664640" y="1809720"/>
              <a:ext cx="589320" cy="579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2" name="CustomShape 6"/>
            <p:cNvSpPr/>
            <p:nvPr/>
          </p:nvSpPr>
          <p:spPr>
            <a:xfrm>
              <a:off x="1663560" y="1809720"/>
              <a:ext cx="598680" cy="58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3" name="CustomShape 7"/>
          <p:cNvSpPr/>
          <p:nvPr/>
        </p:nvSpPr>
        <p:spPr>
          <a:xfrm>
            <a:off x="1992600" y="2057400"/>
            <a:ext cx="37872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1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CustomShape 8"/>
          <p:cNvSpPr/>
          <p:nvPr/>
        </p:nvSpPr>
        <p:spPr>
          <a:xfrm>
            <a:off x="2971800" y="1824120"/>
            <a:ext cx="464832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400" b="1" strike="noStrike" spc="-1">
                <a:solidFill>
                  <a:srgbClr val="063C60"/>
                </a:solidFill>
                <a:latin typeface="Arial"/>
              </a:rPr>
              <a:t>Чему я научился за эту неделю?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9"/>
          <p:cNvSpPr/>
          <p:nvPr/>
        </p:nvSpPr>
        <p:spPr>
          <a:xfrm>
            <a:off x="1447920" y="3200400"/>
            <a:ext cx="6324480" cy="1447920"/>
          </a:xfrm>
          <a:custGeom>
            <a:avLst/>
            <a:gdLst/>
            <a:ahLst/>
            <a:cxnLst/>
            <a:rect l="0" t="0" r="r" b="b"/>
            <a:pathLst>
              <a:path w="17570" h="4024">
                <a:moveTo>
                  <a:pt x="438" y="0"/>
                </a:moveTo>
                <a:cubicBezTo>
                  <a:pt x="219" y="0"/>
                  <a:pt x="0" y="219"/>
                  <a:pt x="0" y="438"/>
                </a:cubicBezTo>
                <a:lnTo>
                  <a:pt x="0" y="3584"/>
                </a:lnTo>
                <a:cubicBezTo>
                  <a:pt x="0" y="3803"/>
                  <a:pt x="219" y="4023"/>
                  <a:pt x="438" y="4023"/>
                </a:cubicBezTo>
                <a:lnTo>
                  <a:pt x="17130" y="4023"/>
                </a:lnTo>
                <a:cubicBezTo>
                  <a:pt x="17349" y="4023"/>
                  <a:pt x="17569" y="3803"/>
                  <a:pt x="17569" y="3584"/>
                </a:cubicBezTo>
                <a:lnTo>
                  <a:pt x="17569" y="438"/>
                </a:lnTo>
                <a:cubicBezTo>
                  <a:pt x="17569" y="219"/>
                  <a:pt x="17349" y="0"/>
                  <a:pt x="17130" y="0"/>
                </a:cubicBezTo>
                <a:lnTo>
                  <a:pt x="438" y="0"/>
                </a:lnTo>
              </a:path>
            </a:pathLst>
          </a:custGeom>
          <a:gradFill rotWithShape="0">
            <a:gsLst>
              <a:gs pos="0">
                <a:srgbClr val="EEEEEE"/>
              </a:gs>
              <a:gs pos="100000">
                <a:srgbClr val="DDDDDD"/>
              </a:gs>
            </a:gsLst>
            <a:lin ang="2700000"/>
          </a:gradFill>
          <a:ln w="38160">
            <a:solidFill>
              <a:srgbClr val="FFFFFF"/>
            </a:solidFill>
            <a:miter/>
          </a:ln>
          <a:effectLst>
            <a:outerShdw dist="134955" dir="2927119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0"/>
          <p:cNvSpPr/>
          <p:nvPr/>
        </p:nvSpPr>
        <p:spPr>
          <a:xfrm>
            <a:off x="1585800" y="3333600"/>
            <a:ext cx="1219320" cy="1184400"/>
          </a:xfrm>
          <a:custGeom>
            <a:avLst/>
            <a:gdLst/>
            <a:ahLst/>
            <a:cxnLst/>
            <a:rect l="0" t="0" r="r" b="b"/>
            <a:pathLst>
              <a:path w="3389" h="3292">
                <a:moveTo>
                  <a:pt x="392" y="0"/>
                </a:moveTo>
                <a:cubicBezTo>
                  <a:pt x="196" y="0"/>
                  <a:pt x="0" y="196"/>
                  <a:pt x="0" y="392"/>
                </a:cubicBezTo>
                <a:lnTo>
                  <a:pt x="0" y="2898"/>
                </a:lnTo>
                <a:cubicBezTo>
                  <a:pt x="0" y="3094"/>
                  <a:pt x="196" y="3291"/>
                  <a:pt x="392" y="3291"/>
                </a:cubicBezTo>
                <a:lnTo>
                  <a:pt x="2995" y="3291"/>
                </a:lnTo>
                <a:cubicBezTo>
                  <a:pt x="3191" y="3291"/>
                  <a:pt x="3388" y="3094"/>
                  <a:pt x="3388" y="2898"/>
                </a:cubicBezTo>
                <a:lnTo>
                  <a:pt x="3388" y="392"/>
                </a:lnTo>
                <a:cubicBezTo>
                  <a:pt x="3388" y="196"/>
                  <a:pt x="3191" y="0"/>
                  <a:pt x="2995" y="0"/>
                </a:cubicBezTo>
                <a:lnTo>
                  <a:pt x="392" y="0"/>
                </a:lnTo>
              </a:path>
            </a:pathLst>
          </a:custGeom>
          <a:gradFill rotWithShape="0">
            <a:gsLst>
              <a:gs pos="0">
                <a:srgbClr val="009999"/>
              </a:gs>
              <a:gs pos="100000">
                <a:srgbClr val="006B6B"/>
              </a:gs>
            </a:gsLst>
            <a:lin ang="5400000"/>
          </a:gra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11"/>
          <p:cNvSpPr/>
          <p:nvPr/>
        </p:nvSpPr>
        <p:spPr>
          <a:xfrm>
            <a:off x="1662120" y="3409920"/>
            <a:ext cx="608040" cy="592200"/>
          </a:xfrm>
          <a:custGeom>
            <a:avLst/>
            <a:gdLst/>
            <a:ahLst/>
            <a:cxnLst/>
            <a:rect l="l" t="t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0">
            <a:gsLst>
              <a:gs pos="0">
                <a:srgbClr val="93D4D4"/>
              </a:gs>
              <a:gs pos="100000">
                <a:srgbClr val="009999"/>
              </a:gs>
            </a:gsLst>
            <a:lin ang="27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12"/>
          <p:cNvSpPr/>
          <p:nvPr/>
        </p:nvSpPr>
        <p:spPr>
          <a:xfrm>
            <a:off x="1990800" y="3657600"/>
            <a:ext cx="37872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13"/>
          <p:cNvSpPr/>
          <p:nvPr/>
        </p:nvSpPr>
        <p:spPr>
          <a:xfrm>
            <a:off x="2971800" y="3397320"/>
            <a:ext cx="464832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spcBef>
                <a:spcPts val="598"/>
              </a:spcBef>
            </a:pPr>
            <a:r>
              <a:rPr lang="ru-RU" sz="2400" b="1" strike="noStrike" spc="-1">
                <a:solidFill>
                  <a:srgbClr val="063C60"/>
                </a:solidFill>
                <a:latin typeface="Arial"/>
              </a:rPr>
              <a:t>Какие вопросы остались для меня неясными?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CustomShape 14"/>
          <p:cNvSpPr/>
          <p:nvPr/>
        </p:nvSpPr>
        <p:spPr>
          <a:xfrm>
            <a:off x="1447920" y="4819680"/>
            <a:ext cx="6324480" cy="1447920"/>
          </a:xfrm>
          <a:custGeom>
            <a:avLst/>
            <a:gdLst/>
            <a:ahLst/>
            <a:cxnLst/>
            <a:rect l="0" t="0" r="r" b="b"/>
            <a:pathLst>
              <a:path w="17570" h="4024">
                <a:moveTo>
                  <a:pt x="438" y="0"/>
                </a:moveTo>
                <a:cubicBezTo>
                  <a:pt x="219" y="0"/>
                  <a:pt x="0" y="219"/>
                  <a:pt x="0" y="438"/>
                </a:cubicBezTo>
                <a:lnTo>
                  <a:pt x="0" y="3584"/>
                </a:lnTo>
                <a:cubicBezTo>
                  <a:pt x="0" y="3803"/>
                  <a:pt x="219" y="4023"/>
                  <a:pt x="438" y="4023"/>
                </a:cubicBezTo>
                <a:lnTo>
                  <a:pt x="17130" y="4023"/>
                </a:lnTo>
                <a:cubicBezTo>
                  <a:pt x="17349" y="4023"/>
                  <a:pt x="17569" y="3803"/>
                  <a:pt x="17569" y="3584"/>
                </a:cubicBezTo>
                <a:lnTo>
                  <a:pt x="17569" y="438"/>
                </a:lnTo>
                <a:cubicBezTo>
                  <a:pt x="17569" y="219"/>
                  <a:pt x="17349" y="0"/>
                  <a:pt x="17130" y="0"/>
                </a:cubicBezTo>
                <a:lnTo>
                  <a:pt x="438" y="0"/>
                </a:lnTo>
              </a:path>
            </a:pathLst>
          </a:custGeom>
          <a:gradFill rotWithShape="0">
            <a:gsLst>
              <a:gs pos="0">
                <a:srgbClr val="EEEEEE"/>
              </a:gs>
              <a:gs pos="100000">
                <a:srgbClr val="DDDDDD"/>
              </a:gs>
            </a:gsLst>
            <a:lin ang="2700000"/>
          </a:gradFill>
          <a:ln w="38160">
            <a:solidFill>
              <a:srgbClr val="FFFFFF"/>
            </a:solidFill>
            <a:miter/>
          </a:ln>
          <a:effectLst>
            <a:outerShdw dist="134955" dir="2927119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15"/>
          <p:cNvSpPr/>
          <p:nvPr/>
        </p:nvSpPr>
        <p:spPr>
          <a:xfrm>
            <a:off x="1585800" y="4952880"/>
            <a:ext cx="1219320" cy="1184400"/>
          </a:xfrm>
          <a:custGeom>
            <a:avLst/>
            <a:gdLst/>
            <a:ahLst/>
            <a:cxnLst/>
            <a:rect l="0" t="0" r="r" b="b"/>
            <a:pathLst>
              <a:path w="3389" h="3292">
                <a:moveTo>
                  <a:pt x="392" y="0"/>
                </a:moveTo>
                <a:cubicBezTo>
                  <a:pt x="196" y="0"/>
                  <a:pt x="0" y="196"/>
                  <a:pt x="0" y="392"/>
                </a:cubicBezTo>
                <a:lnTo>
                  <a:pt x="0" y="2898"/>
                </a:lnTo>
                <a:cubicBezTo>
                  <a:pt x="0" y="3094"/>
                  <a:pt x="196" y="3291"/>
                  <a:pt x="392" y="3291"/>
                </a:cubicBezTo>
                <a:lnTo>
                  <a:pt x="2995" y="3291"/>
                </a:lnTo>
                <a:cubicBezTo>
                  <a:pt x="3191" y="3291"/>
                  <a:pt x="3388" y="3094"/>
                  <a:pt x="3388" y="2898"/>
                </a:cubicBezTo>
                <a:lnTo>
                  <a:pt x="3388" y="392"/>
                </a:lnTo>
                <a:cubicBezTo>
                  <a:pt x="3388" y="196"/>
                  <a:pt x="3191" y="0"/>
                  <a:pt x="2995" y="0"/>
                </a:cubicBezTo>
                <a:lnTo>
                  <a:pt x="392" y="0"/>
                </a:lnTo>
              </a:path>
            </a:pathLst>
          </a:custGeom>
          <a:gradFill rotWithShape="0">
            <a:gsLst>
              <a:gs pos="0">
                <a:srgbClr val="006600"/>
              </a:gs>
              <a:gs pos="100000">
                <a:srgbClr val="004700"/>
              </a:gs>
            </a:gsLst>
            <a:lin ang="5400000"/>
          </a:gra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16"/>
          <p:cNvSpPr/>
          <p:nvPr/>
        </p:nvSpPr>
        <p:spPr>
          <a:xfrm>
            <a:off x="1662120" y="5029200"/>
            <a:ext cx="608040" cy="592200"/>
          </a:xfrm>
          <a:custGeom>
            <a:avLst/>
            <a:gdLst/>
            <a:ahLst/>
            <a:cxnLst/>
            <a:rect l="l" t="t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0">
            <a:gsLst>
              <a:gs pos="0">
                <a:srgbClr val="83B583"/>
              </a:gs>
              <a:gs pos="100000">
                <a:srgbClr val="006600"/>
              </a:gs>
            </a:gsLst>
            <a:lin ang="27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7"/>
          <p:cNvSpPr/>
          <p:nvPr/>
        </p:nvSpPr>
        <p:spPr>
          <a:xfrm>
            <a:off x="1990800" y="5276880"/>
            <a:ext cx="37872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3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CustomShape 18"/>
          <p:cNvSpPr/>
          <p:nvPr/>
        </p:nvSpPr>
        <p:spPr>
          <a:xfrm>
            <a:off x="3059280" y="4724280"/>
            <a:ext cx="4647960" cy="155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400" b="1" strike="noStrike" spc="-1">
                <a:solidFill>
                  <a:srgbClr val="063C60"/>
                </a:solidFill>
                <a:latin typeface="Arial"/>
              </a:rPr>
              <a:t>Какие вопросы я задал бы ученикам, если бы я был учителем, чтобы проверить, поняли ли они материал?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Table 1"/>
          <p:cNvGraphicFramePr/>
          <p:nvPr/>
        </p:nvGraphicFramePr>
        <p:xfrm>
          <a:off x="250920" y="1628640"/>
          <a:ext cx="8569080" cy="4596120"/>
        </p:xfrm>
        <a:graphic>
          <a:graphicData uri="http://schemas.openxmlformats.org/drawingml/2006/table">
            <a:tbl>
              <a:tblPr/>
              <a:tblGrid>
                <a:gridCol w="42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1080">
                <a:tc>
                  <a:txBody>
                    <a:bodyPr/>
                    <a:lstStyle/>
                    <a:p>
                      <a:pPr algn="ctr">
                        <a:spcBef>
                          <a:spcPts val="499"/>
                        </a:spcBef>
                      </a:pPr>
                      <a:r>
                        <a:rPr lang="ru-RU" sz="2000" b="0" strike="noStrike" spc="-1">
                          <a:solidFill>
                            <a:srgbClr val="0000CC"/>
                          </a:solidFill>
                          <a:latin typeface="Arial"/>
                        </a:rPr>
                        <a:t>тема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8"/>
                        </a:spcBef>
                      </a:pPr>
                      <a:r>
                        <a:rPr lang="ru-RU" sz="1800" b="0" strike="noStrike" spc="-1">
                          <a:solidFill>
                            <a:srgbClr val="0000CC"/>
                          </a:solidFill>
                          <a:latin typeface="Arial"/>
                        </a:rPr>
                        <a:t>АН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8"/>
                        </a:spcBef>
                      </a:pPr>
                      <a:r>
                        <a:rPr lang="ru-RU" sz="1800" b="0" strike="noStrike" spc="-1">
                          <a:solidFill>
                            <a:srgbClr val="0000CC"/>
                          </a:solidFill>
                          <a:latin typeface="Arial"/>
                        </a:rPr>
                        <a:t>Н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8"/>
                        </a:spcBef>
                      </a:pPr>
                      <a:r>
                        <a:rPr lang="ru-RU" sz="1800" b="0" strike="noStrike" spc="-1">
                          <a:solidFill>
                            <a:srgbClr val="0000CC"/>
                          </a:solidFill>
                          <a:latin typeface="Arial"/>
                        </a:rPr>
                        <a:t>О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8"/>
                        </a:spcBef>
                      </a:pPr>
                      <a:r>
                        <a:rPr lang="ru-RU" sz="1800" b="0" strike="noStrike" spc="-1">
                          <a:solidFill>
                            <a:srgbClr val="0000CC"/>
                          </a:solidFill>
                          <a:latin typeface="Arial"/>
                        </a:rPr>
                        <a:t>С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8"/>
                        </a:spcBef>
                      </a:pPr>
                      <a:r>
                        <a:rPr lang="ru-RU" sz="1800" b="0" strike="noStrike" spc="-1">
                          <a:solidFill>
                            <a:srgbClr val="0000CC"/>
                          </a:solidFill>
                          <a:latin typeface="Arial"/>
                        </a:rPr>
                        <a:t>АС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8"/>
                        </a:spcBef>
                      </a:pPr>
                      <a:r>
                        <a:rPr lang="ru-RU" sz="1800" b="0" strike="noStrike" spc="-1">
                          <a:solidFill>
                            <a:srgbClr val="0000CC"/>
                          </a:solidFill>
                          <a:latin typeface="Arial"/>
                        </a:rPr>
                        <a:t>НП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9"/>
                        </a:spcBef>
                      </a:pPr>
                      <a:r>
                        <a:rPr lang="ru-RU" sz="1000" b="0" strike="noStrike" spc="-1">
                          <a:solidFill>
                            <a:srgbClr val="0000CC"/>
                          </a:solidFill>
                          <a:latin typeface="Arial"/>
                        </a:rPr>
                        <a:t>НЕ ЗНАЮ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20">
                <a:tc>
                  <a:txBody>
                    <a:bodyPr/>
                    <a:lstStyle/>
                    <a:p>
                      <a:pPr>
                        <a:spcBef>
                          <a:spcPts val="499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Я хорошо учусь, если…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20">
                <a:tc>
                  <a:txBody>
                    <a:bodyPr/>
                    <a:lstStyle/>
                    <a:p>
                      <a:pPr>
                        <a:spcBef>
                          <a:spcPts val="499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Выполняю домашние задания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pPr>
                        <a:spcBef>
                          <a:spcPts val="499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Использую диаграммы и таблицы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20">
                <a:tc>
                  <a:txBody>
                    <a:bodyPr/>
                    <a:lstStyle/>
                    <a:p>
                      <a:pPr>
                        <a:spcBef>
                          <a:spcPts val="499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Работаю с компьютером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320">
                <a:tc>
                  <a:txBody>
                    <a:bodyPr/>
                    <a:lstStyle/>
                    <a:p>
                      <a:pPr>
                        <a:spcBef>
                          <a:spcPts val="499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Читаю учебник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pPr>
                        <a:spcBef>
                          <a:spcPts val="499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Выполняю работу с напарником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20">
                <a:tc>
                  <a:txBody>
                    <a:bodyPr/>
                    <a:lstStyle/>
                    <a:p>
                      <a:pPr>
                        <a:spcBef>
                          <a:spcPts val="499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Получаю помощь от взрослого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>
                        <a:spcBef>
                          <a:spcPts val="697"/>
                        </a:spcBef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Работая в паре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6" name="CustomShape 2"/>
          <p:cNvSpPr/>
          <p:nvPr/>
        </p:nvSpPr>
        <p:spPr>
          <a:xfrm>
            <a:off x="539640" y="260280"/>
            <a:ext cx="8229600" cy="74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38000"/>
          </a:bodyPr>
          <a:lstStyle/>
          <a:p>
            <a:pPr>
              <a:lnSpc>
                <a:spcPct val="100000"/>
              </a:lnSpc>
            </a:pPr>
            <a:r>
              <a:rPr lang="ru-RU" sz="4000" b="1" i="1" u="sng" strike="noStrike" spc="-1">
                <a:solidFill>
                  <a:srgbClr val="063C60"/>
                </a:solidFill>
                <a:uFillTx/>
                <a:latin typeface="바탕"/>
                <a:ea typeface="바탕"/>
              </a:rPr>
              <a:t>Опросники самодиагностики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Application>Microsoft Office PowerPoint</Application>
  <PresentationFormat>Экран (4:3)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subject/>
  <dc:creator>Aelita</dc:creator>
  <dc:description/>
  <cp:lastModifiedBy>Ирина</cp:lastModifiedBy>
  <cp:revision>32</cp:revision>
  <dcterms:created xsi:type="dcterms:W3CDTF">2014-03-17T23:44:27Z</dcterms:created>
  <dcterms:modified xsi:type="dcterms:W3CDTF">2020-03-24T18:24:37Z</dcterms:modified>
  <dc:language>en-US</dc:language>
</cp:coreProperties>
</file>