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61" r:id="rId11"/>
    <p:sldId id="262" r:id="rId12"/>
    <p:sldId id="263" r:id="rId13"/>
    <p:sldId id="299" r:id="rId14"/>
    <p:sldId id="300" r:id="rId15"/>
    <p:sldId id="301" r:id="rId16"/>
    <p:sldId id="277" r:id="rId17"/>
    <p:sldId id="280" r:id="rId18"/>
    <p:sldId id="294" r:id="rId19"/>
    <p:sldId id="295" r:id="rId20"/>
    <p:sldId id="302" r:id="rId21"/>
    <p:sldId id="303" r:id="rId22"/>
    <p:sldId id="304" r:id="rId23"/>
    <p:sldId id="305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8F2"/>
    <a:srgbClr val="F347DF"/>
    <a:srgbClr val="F7ED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2A950-1B33-477C-866C-0B9DEA9AD892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EEC9F-5BE0-4061-A02D-C83969AC0D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30.05.2019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000504"/>
            <a:ext cx="8534752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3100" b="1" dirty="0" smtClean="0">
                <a:solidFill>
                  <a:srgbClr val="FAB8F2"/>
                </a:solidFill>
                <a:latin typeface="Bookman Old Style" pitchFamily="18" charset="0"/>
              </a:rPr>
              <a:t>ПРОЕКТИРОВАНИЕ ДОПОЛНИТЕЛЬНЫХ ОБЩЕОБРАЗОВАТЕЛЬНЫХ ОБЩЕРАЗВИВАЮЩИХ ПРОГРАММ</a:t>
            </a: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r>
              <a:rPr lang="ru-RU" b="1" dirty="0" smtClean="0">
                <a:latin typeface="Cambria" pitchFamily="18" charset="0"/>
              </a:rPr>
              <a:t/>
            </a:r>
            <a:br>
              <a:rPr lang="ru-RU" b="1" dirty="0" smtClean="0">
                <a:latin typeface="Cambria" pitchFamily="18" charset="0"/>
              </a:rPr>
            </a:br>
            <a:endParaRPr lang="ru-RU" sz="4400" b="1" dirty="0">
              <a:solidFill>
                <a:schemeClr val="accent3">
                  <a:lumMod val="20000"/>
                  <a:lumOff val="8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42852"/>
            <a:ext cx="82094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МУНИЦИПАЛЬНОЕ УЧРЕЖДЕНИЕ ДОПОЛНИТЕЛЬНОГО ОБРАЗОВАНИЯ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«ДВОРЕЦ ДЕТСКОГО (ЮНОШЕСКОГО ТВОРЧЕСТВА»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г. Богородицк Тульской обл.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85852" y="2857496"/>
            <a:ext cx="7056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928662" y="1357298"/>
            <a:ext cx="74676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МЕТОДИЧЕСКИЕ РЕКОМЕНДАЦИИ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214810" y="5072074"/>
            <a:ext cx="34665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Зам.директора по УВР</a:t>
            </a:r>
          </a:p>
          <a:p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Е.А.Гордеева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6248" y="6357958"/>
            <a:ext cx="881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2019 </a:t>
            </a:r>
            <a:r>
              <a:rPr lang="ru-RU" dirty="0" smtClean="0"/>
              <a:t>г.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7126" y="271582"/>
            <a:ext cx="85725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 по проектированию дополнительных общеобразовательных общеразвивающих программ</a:t>
            </a:r>
          </a:p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(включая </a:t>
            </a:r>
            <a:r>
              <a:rPr lang="ru-RU" sz="1600" b="1" dirty="0" err="1" smtClean="0">
                <a:solidFill>
                  <a:srgbClr val="FFC000"/>
                </a:solidFill>
                <a:latin typeface="Cambria" pitchFamily="18" charset="0"/>
              </a:rPr>
              <a:t>разноуровневые</a:t>
            </a:r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программы), разработанные </a:t>
            </a:r>
            <a:r>
              <a:rPr lang="ru-RU" sz="1600" b="1" dirty="0" err="1" smtClean="0">
                <a:solidFill>
                  <a:srgbClr val="FFC000"/>
                </a:solidFill>
                <a:latin typeface="Cambria" pitchFamily="18" charset="0"/>
              </a:rPr>
              <a:t>Минобрнауки</a:t>
            </a:r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РФ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Структура дополнительной общеобразовательной </a:t>
            </a:r>
            <a:r>
              <a:rPr lang="ru-RU" sz="2400" b="1" dirty="0" err="1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общеразвивающей</a:t>
            </a:r>
            <a:r>
              <a:rPr lang="ru-RU" sz="24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программы</a:t>
            </a:r>
          </a:p>
          <a:p>
            <a:pPr algn="ctr"/>
            <a:endParaRPr lang="ru-RU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ru-RU" b="1" dirty="0" smtClean="0"/>
              <a:t>Раздел № 1 «Комплекс основных характеристик программы»:</a:t>
            </a:r>
          </a:p>
          <a:p>
            <a:pPr marL="342900" indent="-342900"/>
            <a:r>
              <a:rPr lang="ru-RU" dirty="0" smtClean="0"/>
              <a:t>1.1 пояснительная записка;</a:t>
            </a:r>
          </a:p>
          <a:p>
            <a:pPr marL="342900" indent="-342900"/>
            <a:r>
              <a:rPr lang="ru-RU" dirty="0" smtClean="0"/>
              <a:t>1.2 цель и задачи программы;</a:t>
            </a:r>
          </a:p>
          <a:p>
            <a:r>
              <a:rPr lang="ru-RU" dirty="0" smtClean="0"/>
              <a:t>1.3   содержание программы;</a:t>
            </a:r>
          </a:p>
          <a:p>
            <a:r>
              <a:rPr lang="ru-RU" dirty="0" smtClean="0"/>
              <a:t>1.4   планируемые результаты.</a:t>
            </a:r>
          </a:p>
          <a:p>
            <a:endParaRPr lang="ru-RU" dirty="0" smtClean="0"/>
          </a:p>
          <a:p>
            <a:r>
              <a:rPr lang="ru-RU" b="1" dirty="0" smtClean="0"/>
              <a:t>Раздел № 2 «Комплекс организационно-педагогических условий»:</a:t>
            </a:r>
          </a:p>
          <a:p>
            <a:r>
              <a:rPr lang="ru-RU" dirty="0" smtClean="0"/>
              <a:t>2.1 календарный учебный график;</a:t>
            </a:r>
          </a:p>
          <a:p>
            <a:r>
              <a:rPr lang="ru-RU" dirty="0" smtClean="0"/>
              <a:t>2.2  условия реализации программы;</a:t>
            </a:r>
          </a:p>
          <a:p>
            <a:r>
              <a:rPr lang="ru-RU" dirty="0" smtClean="0"/>
              <a:t>2.3 формы аттестации;</a:t>
            </a:r>
          </a:p>
          <a:p>
            <a:r>
              <a:rPr lang="ru-RU" dirty="0" smtClean="0"/>
              <a:t>2.4 оценочные материалы;</a:t>
            </a:r>
          </a:p>
          <a:p>
            <a:r>
              <a:rPr lang="ru-RU" dirty="0" smtClean="0"/>
              <a:t>2.5 методические материалы;</a:t>
            </a:r>
          </a:p>
          <a:p>
            <a:r>
              <a:rPr lang="ru-RU" dirty="0" smtClean="0"/>
              <a:t>2.6 рабочие программы (модули) курсов, дисциплин программы;</a:t>
            </a:r>
          </a:p>
          <a:p>
            <a:r>
              <a:rPr lang="ru-RU" dirty="0" smtClean="0"/>
              <a:t>2.7 список литературы.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142853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 по проектированию дополнительных общеобразовательных общеразвивающих программ</a:t>
            </a:r>
          </a:p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(включая </a:t>
            </a:r>
            <a:r>
              <a:rPr lang="ru-RU" sz="1600" b="1" dirty="0" err="1" smtClean="0">
                <a:solidFill>
                  <a:srgbClr val="FFC000"/>
                </a:solidFill>
                <a:latin typeface="Cambria" pitchFamily="18" charset="0"/>
              </a:rPr>
              <a:t>разноуровневые</a:t>
            </a:r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программы), разработанные </a:t>
            </a:r>
            <a:r>
              <a:rPr lang="ru-RU" sz="1600" b="1" dirty="0" err="1" smtClean="0">
                <a:solidFill>
                  <a:srgbClr val="FFC000"/>
                </a:solidFill>
                <a:latin typeface="Cambria" pitchFamily="18" charset="0"/>
              </a:rPr>
              <a:t>Минобрнауки</a:t>
            </a:r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 РФ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364" y="1000108"/>
            <a:ext cx="2586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1. ТИТУЛЬНЫЙ ЛИСТ: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14414" y="1500174"/>
            <a:ext cx="6929486" cy="507831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Комитет по образованию администрации МО Богородицкий район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Муниципальное учреждение дополнительного образования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«Дворец детского (юношеского) творчества»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ru-RU" sz="1200" b="1" dirty="0" smtClean="0">
                <a:solidFill>
                  <a:schemeClr val="bg1"/>
                </a:solidFill>
              </a:rPr>
              <a:t> 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ru-RU" sz="1200" b="1" dirty="0" smtClean="0">
                <a:solidFill>
                  <a:schemeClr val="bg1"/>
                </a:solidFill>
              </a:rPr>
              <a:t> </a:t>
            </a:r>
            <a:r>
              <a:rPr lang="ru-RU" sz="1200" dirty="0" smtClean="0">
                <a:solidFill>
                  <a:schemeClr val="bg1"/>
                </a:solidFill>
              </a:rPr>
              <a:t>Принята на заседании                                                                                   Утверждаю: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педагогического совета                                                                               Директор МУДО «ДД(Ю)Т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от «___» _____________ 20____г.                                                                            _____________________ /ФИО/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Протокол № __________________                                                                       «___» ________________ 20____г.</a:t>
            </a:r>
          </a:p>
          <a:p>
            <a:pPr algn="ctr"/>
            <a:endParaRPr lang="ru-RU" sz="1200" b="1" dirty="0" smtClean="0">
              <a:solidFill>
                <a:schemeClr val="bg1"/>
              </a:solidFill>
            </a:endParaRPr>
          </a:p>
          <a:p>
            <a:pPr algn="ctr"/>
            <a:endParaRPr lang="ru-RU" sz="1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  Дополнительная общеобразовательная </a:t>
            </a:r>
            <a:r>
              <a:rPr lang="ru-RU" sz="1200" b="1" dirty="0" err="1" smtClean="0">
                <a:solidFill>
                  <a:schemeClr val="bg1"/>
                </a:solidFill>
              </a:rPr>
              <a:t>общеразвивающая</a:t>
            </a:r>
            <a:r>
              <a:rPr lang="ru-RU" sz="1200" b="1" dirty="0" smtClean="0">
                <a:solidFill>
                  <a:schemeClr val="bg1"/>
                </a:solidFill>
              </a:rPr>
              <a:t> программа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художественной направленности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«Рукодельница»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Возраст обучающихся: 10 – 12 лет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Срок реализации: 2 года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  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endParaRPr lang="ru-RU" sz="1200" dirty="0" smtClean="0">
              <a:solidFill>
                <a:schemeClr val="bg1"/>
              </a:solidFill>
            </a:endParaRPr>
          </a:p>
          <a:p>
            <a:pPr marL="3406775"/>
            <a:r>
              <a:rPr lang="ru-RU" sz="1200" dirty="0" smtClean="0">
                <a:solidFill>
                  <a:schemeClr val="bg1"/>
                </a:solidFill>
              </a:rPr>
              <a:t>Автор-составитель:</a:t>
            </a:r>
          </a:p>
          <a:p>
            <a:pPr marL="3406775"/>
            <a:r>
              <a:rPr lang="ru-RU" sz="1200" dirty="0" smtClean="0">
                <a:solidFill>
                  <a:schemeClr val="bg1"/>
                </a:solidFill>
              </a:rPr>
              <a:t>Петрова Мария Степановна, педагог</a:t>
            </a:r>
          </a:p>
          <a:p>
            <a:pPr marL="3406775"/>
            <a:r>
              <a:rPr lang="ru-RU" sz="1200" dirty="0" smtClean="0">
                <a:solidFill>
                  <a:schemeClr val="bg1"/>
                </a:solidFill>
              </a:rPr>
              <a:t>дополнительного образования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ru-RU" sz="1200" dirty="0" smtClean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г.Богородицк, 2015.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260648"/>
            <a:ext cx="878687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/>
              <a:t>Раздел № 1 «Комплекс основных характеристик программы»</a:t>
            </a:r>
          </a:p>
          <a:p>
            <a:pPr lvl="0" algn="ctr">
              <a:lnSpc>
                <a:spcPct val="150000"/>
              </a:lnSpc>
            </a:pPr>
            <a:r>
              <a:rPr lang="ru-RU" sz="16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1.1 ПОЯСНИТЕЛЬНАЯ ЗАПИСКА: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Этот раздел направлен на отражение общей характеристики программы:</a:t>
            </a:r>
          </a:p>
          <a:p>
            <a:pPr lvl="0">
              <a:lnSpc>
                <a:spcPct val="150000"/>
              </a:lnSpc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направленность (профиль) программы – техническая, естественнонаучная, физкультурно-спортивная, художественная,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туристско-краеведческая, социально-педагогическая;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актуальность  программы  –  своевременность, необходимость, соответствие потребностям времени;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отличительные особенности программы – основные идеи, отличающие программу от существующих;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адресат программы – краткая характеристика обучающихся по программе, возрастные особенности, иные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медико-психолого-педагогические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характеристики;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объем и срок освоения программы – общее количество учебных часов, запланированных на весь период обучения и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необходимых для освоения программы; определяется содержанием и прогнозируемыми результатами программы; характеризуется продолжительностью  программы  (количество  месяцев,  лет, необходимых для ее освоения);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формы обучения – очная,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очно-заочная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или заочная;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особенности организации образовательного процесса –  в соответствии  с  индивидуальными  учебными  планами  в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объединениях по интересам, сформированных в группы учащихся одного  возраста  или  разных  возрастных  категорий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(разновозрастные группы), являющиеся основным составом объединения (например, клубы, секции, кружки, лаборатории,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студии, оркестры, творческие коллективы, ансамбли, театры) (далее - объединения), а также индивидуально (Приказ №1008, п. 7); состав группы (постоянный, переменный и др.)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−  режим занятий, периодичность и продолжительность занятий – общее количество часов в год; количество часов и</a:t>
            </a:r>
          </a:p>
          <a:p>
            <a:pPr lvl="0">
              <a:lnSpc>
                <a:spcPct val="150000"/>
              </a:lnSpc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занятий в неделю; периодичность и продолжительность занятий.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81369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/>
              <a:t>Раздел № 1 «Комплекс основных характеристик программы»</a:t>
            </a:r>
          </a:p>
          <a:p>
            <a:pPr lvl="0" algn="ctr">
              <a:lnSpc>
                <a:spcPct val="150000"/>
              </a:lnSpc>
            </a:pPr>
            <a:r>
              <a:rPr lang="ru-RU" sz="16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1.2 Цели и задачи программы: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– это заранее предполагаемый результат образовательного процесса, к которому надо стремиться. При характеристике цели следует избегать общих абстрактных формулировок.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должна быть связана с названием программы, отражать ее основную направленность и желаемый конечный результат.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Конкретизация цели осуществляется через определение задач,  раскрывающих пути достижения цели. Задачи показывают, что нужно сделать, чтобы достичь цели.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формулировании задач можно воспользоваться следующей их классификацией: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  личностные - формирование общественной активности личности, гражданской позиции, культуры общения и поведения в социуме, навыков здорового образа жизни и т.п.;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 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развитие мотивации к определенному виду  деятельности,  потребности  в  саморазвитии, самостоятельности, ответственности, активности, аккуратности и т.п.;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−  образовательные (предметные) - развитие познавательного интереса к чему-либо, включение в познавательную деятельность, приобретение  определенных  знаний,  умений,  навыков,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компетенций и т.п. 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Формулировки  задач  должны  быть  соотнесены  с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прогнозируемыми результатами.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/>
              <a:t>Раздел № 1 «Комплекс основных характеристик программы»</a:t>
            </a:r>
          </a:p>
          <a:p>
            <a:pPr lvl="0" algn="ctr">
              <a:lnSpc>
                <a:spcPct val="150000"/>
              </a:lnSpc>
            </a:pPr>
            <a:r>
              <a:rPr lang="ru-RU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1.3 Содержание программы:</a:t>
            </a:r>
          </a:p>
          <a:p>
            <a:pPr lvl="0" algn="ctr">
              <a:lnSpc>
                <a:spcPct val="150000"/>
              </a:lnSpc>
            </a:pPr>
            <a:r>
              <a:rPr lang="ru-RU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1.3.1 Учебный план</a:t>
            </a:r>
          </a:p>
          <a:p>
            <a:r>
              <a:rPr lang="ru-RU" sz="1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Включает перечень разделов, тем и количество часов по каждой теме с разбивкой на теоретические и практические виды занятий; формы аттестации учащихся.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Оформляется в виде таблицы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Составляется на каждый год обучения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и должен отражать его особенности.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Обозначаются основные разделы и темы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(не нужно превращать в поурочное планирование).</a:t>
            </a:r>
          </a:p>
          <a:p>
            <a:pPr lvl="0" algn="ctr">
              <a:lnSpc>
                <a:spcPct val="150000"/>
              </a:lnSpc>
            </a:pPr>
            <a:r>
              <a:rPr lang="ru-RU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1.3.2 Содержание учебного плана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142852"/>
            <a:ext cx="8715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</a:t>
            </a:r>
          </a:p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к оформлению УЧЕБНОГО ПЛАНА</a:t>
            </a:r>
            <a:endParaRPr lang="ru-RU" sz="1600" b="1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05" y="2357430"/>
          <a:ext cx="8215374" cy="1660408"/>
        </p:xfrm>
        <a:graphic>
          <a:graphicData uri="http://schemas.openxmlformats.org/drawingml/2006/table">
            <a:tbl>
              <a:tblPr/>
              <a:tblGrid>
                <a:gridCol w="571509"/>
                <a:gridCol w="1357322"/>
                <a:gridCol w="1143008"/>
                <a:gridCol w="1214446"/>
                <a:gridCol w="1500198"/>
                <a:gridCol w="2428891"/>
              </a:tblGrid>
              <a:tr h="44596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</a:t>
                      </a:r>
                      <a:r>
                        <a:rPr lang="ru-RU" sz="20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Название раздела,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Количество часов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аттестации</a:t>
                      </a: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контроля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8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Теория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Практика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9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1052736"/>
            <a:ext cx="878687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Cambria" pitchFamily="18" charset="0"/>
              </a:rPr>
              <a:t>  Практическая деятельность детей на занятиях должна преобладать над теорией.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Cambria" pitchFamily="18" charset="0"/>
              </a:rPr>
              <a:t>  Закладываются часы</a:t>
            </a:r>
            <a:r>
              <a:rPr lang="ru-RU" sz="2000" dirty="0" smtClean="0">
                <a:latin typeface="Cambria" pitchFamily="18" charset="0"/>
              </a:rPr>
              <a:t> на вводное занятие; концертную, выставочную или соревновательную деятельность; мероприятия воспитывающего и познавательного характера; итоговое занятие, отчетное мероприятие.  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Cambria" pitchFamily="18" charset="0"/>
              </a:rPr>
              <a:t>  Итоговое количество часов в год </a:t>
            </a:r>
            <a:r>
              <a:rPr lang="ru-RU" sz="2000" dirty="0" smtClean="0">
                <a:latin typeface="Cambria" pitchFamily="18" charset="0"/>
              </a:rPr>
              <a:t>зависит от количества занятий в неделю и  их продолжительности.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Cambria" pitchFamily="18" charset="0"/>
              </a:rPr>
              <a:t>  Формула расчета годового количества часов</a:t>
            </a:r>
            <a:r>
              <a:rPr lang="ru-RU" sz="2000" dirty="0" smtClean="0">
                <a:latin typeface="Cambria" pitchFamily="18" charset="0"/>
              </a:rPr>
              <a:t>: количество часов в неделю умножается на продолжительность учебного года – 36 недель. Иной расчет часов в УТП необходимо обосновать. 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latin typeface="Cambria" pitchFamily="18" charset="0"/>
              </a:rPr>
              <a:t>  Расчет количества часов </a:t>
            </a:r>
            <a:r>
              <a:rPr lang="ru-RU" sz="2000" dirty="0" smtClean="0">
                <a:latin typeface="Cambria" pitchFamily="18" charset="0"/>
              </a:rPr>
              <a:t>ведется на одну учебную группу (или на одного обучающегося, если это программа индивидуального обучения)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42852"/>
            <a:ext cx="8786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</a:t>
            </a:r>
          </a:p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к оформлению УЧЕБНОГО ПЛАНА</a:t>
            </a:r>
            <a:endParaRPr lang="ru-RU" sz="1600" b="1" dirty="0">
              <a:solidFill>
                <a:srgbClr val="FFC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714356"/>
            <a:ext cx="86409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457200" indent="-457200" algn="ctr"/>
            <a:r>
              <a:rPr lang="ru-RU" sz="20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3.2. СОДЕРЖАНИЕ УЧЕБНОГО ПЛАНА:</a:t>
            </a:r>
          </a:p>
          <a:p>
            <a:pPr marL="457200" indent="-457200" algn="ctr"/>
            <a:endParaRPr lang="ru-RU" sz="2000" b="1" dirty="0" smtClean="0">
              <a:solidFill>
                <a:srgbClr val="FFC000"/>
              </a:solidFill>
              <a:latin typeface="Cambria"/>
              <a:ea typeface="Calibri"/>
              <a:cs typeface="Times New Roman"/>
            </a:endParaRPr>
          </a:p>
          <a:p>
            <a:pPr marL="457200" indent="-457200" algn="ctr"/>
            <a:r>
              <a:rPr lang="ru-RU" sz="2000" b="1" dirty="0" smtClean="0">
                <a:solidFill>
                  <a:srgbClr val="FFC000"/>
                </a:solidFill>
                <a:latin typeface="Cambria"/>
                <a:ea typeface="Calibri"/>
                <a:cs typeface="Times New Roman"/>
              </a:rPr>
              <a:t>краткое описание тем (теоретических и практических видов занятий).</a:t>
            </a:r>
            <a:endParaRPr lang="ru-RU" sz="2000" b="1" dirty="0">
              <a:solidFill>
                <a:srgbClr val="FFC000"/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2285992"/>
            <a:ext cx="87496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i="1" dirty="0" smtClean="0">
                <a:latin typeface="Cambria" pitchFamily="18" charset="0"/>
              </a:rPr>
              <a:t>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Раскрывается в именительном падеже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Указать название темы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(нумерация, количество и название разделов и тем должно совпадать с перечисленными разделами и темами УТП).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Телеграфным стилем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перечисляются все вопросы, которые раскрывают тему.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Указываются основные теоретические понятия (без описания) и практическая деятельность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обучающихся на занятии.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При включении в программу экскурсий,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досуговых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и массовых мероприятий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в содержании указывается тема и место проведения экскурсии, мероприятия.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</a:t>
            </a:r>
            <a:br>
              <a:rPr lang="ru-RU" sz="1800" b="1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ru-RU" sz="1800" b="1" dirty="0" smtClean="0">
                <a:solidFill>
                  <a:srgbClr val="FFC000"/>
                </a:solidFill>
                <a:latin typeface="Cambria" pitchFamily="18" charset="0"/>
              </a:rPr>
              <a:t>к оформлению СОДЕРЖАНИЕ УЧЕБНОГО ПЛАНА</a:t>
            </a:r>
            <a:br>
              <a:rPr lang="ru-RU" sz="1800" b="1" dirty="0" smtClean="0">
                <a:solidFill>
                  <a:srgbClr val="FFC000"/>
                </a:solidFill>
                <a:latin typeface="Cambria" pitchFamily="18" charset="0"/>
              </a:rPr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ПРИМЕР:</a:t>
            </a:r>
          </a:p>
          <a:p>
            <a:endParaRPr lang="ru-RU" dirty="0" smtClean="0"/>
          </a:p>
          <a:p>
            <a:r>
              <a:rPr lang="ru-RU" b="1" dirty="0" smtClean="0"/>
              <a:t>Тема 5.1. Холодный батик </a:t>
            </a:r>
          </a:p>
          <a:p>
            <a:r>
              <a:rPr lang="ru-RU" i="1" dirty="0" smtClean="0"/>
              <a:t>Теория </a:t>
            </a:r>
            <a:r>
              <a:rPr lang="ru-RU" dirty="0" smtClean="0"/>
              <a:t>: Технология холодного батика. Характерные особенности. Техника безопасности работы с резервирующим составом. Роспись декоративного панно на тему «Геометрический орнамент». Знакомство с характеристикой цветов, которые входят в цветовое решение «орнамента». Ахроматические и хроматические цвета. Ознакомление с различными геометрическими и растительными орнаментами и их характерными признаками</a:t>
            </a:r>
          </a:p>
          <a:p>
            <a:r>
              <a:rPr lang="ru-RU" i="1" dirty="0" smtClean="0"/>
              <a:t>Практика</a:t>
            </a:r>
            <a:r>
              <a:rPr lang="ru-RU" dirty="0" smtClean="0"/>
              <a:t>: Выполнение росписи в технике холодного батика на тему: «Геометрический орнамент» с учетом линейности и замкнутости контура цветовых участков.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504056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1.4 Планируемые результаты</a:t>
            </a:r>
          </a:p>
          <a:p>
            <a:pPr algn="ctr">
              <a:buNone/>
            </a:pPr>
            <a:endParaRPr lang="ru-RU" sz="36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indent="292100" algn="just">
              <a:buNone/>
            </a:pPr>
            <a:r>
              <a:rPr lang="ru-RU" dirty="0" smtClean="0"/>
              <a:t>Планируемые результаты - требования к знаниям и умениям, критерии оценки. Здесь оценивается эффективность выполнения программы. В этой части необходимо сформулировать:</a:t>
            </a:r>
          </a:p>
          <a:p>
            <a:pPr indent="292100" algn="just">
              <a:buNone/>
            </a:pPr>
            <a:r>
              <a:rPr lang="ru-RU" dirty="0" smtClean="0"/>
              <a:t>− требования к знаниям и умениям, которые должен приобрести обучающийся в процессе занятий по программе (т.е. что он должен знать и уметь);</a:t>
            </a:r>
          </a:p>
          <a:p>
            <a:pPr indent="292100" algn="just">
              <a:buNone/>
            </a:pPr>
            <a:r>
              <a:rPr lang="ru-RU" dirty="0" smtClean="0"/>
              <a:t>− компетенции и личностные качества, которые могут быть сформированы и развиты у детей в результате занятий по программе;</a:t>
            </a:r>
          </a:p>
          <a:p>
            <a:pPr indent="292100" algn="just">
              <a:buNone/>
            </a:pPr>
            <a:r>
              <a:rPr lang="ru-RU" dirty="0" smtClean="0"/>
              <a:t>− личностные,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и предметные результаты, которые приобретет обучающийся по итогам освоения программы. </a:t>
            </a:r>
          </a:p>
          <a:p>
            <a:pPr indent="292100" algn="just">
              <a:buNone/>
            </a:pPr>
            <a:r>
              <a:rPr lang="ru-RU" dirty="0" smtClean="0"/>
              <a:t>Данные характеристики формулируются с учетом цели и содержания программы. </a:t>
            </a:r>
          </a:p>
          <a:p>
            <a:pPr indent="292100" algn="just">
              <a:buNone/>
            </a:pPr>
            <a:r>
              <a:rPr lang="ru-RU" dirty="0" smtClean="0"/>
              <a:t>Если программа рассчитана более чем на 1 год, то необходимо для каждого года обучения определить критерии оценки результатов. </a:t>
            </a:r>
          </a:p>
          <a:p>
            <a:pPr indent="292100"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  <a:ea typeface="+mn-ea"/>
                <a:cs typeface="+mn-cs"/>
              </a:rPr>
              <a:t>Нормативно-правовые основания проектирования дополнительных общеобразовательных общеразвивающих программ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571612"/>
            <a:ext cx="792961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Федеральный Закон от 29.12.2012 г. № 273-ФЗ «Об образовании в Российской Федерации»;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 Приказ Министерства образования и науки Российской Федерации от 29 августа 2013 года № 1008  о Порядке организации и осуществления образовательной деятельности по дополнительным общеобразовательным программам;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СанПиН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2.4.4. 3172-14, утвержденный Постановлением Главного государственного санитарного врача РФ от 4 апреля 2014г. № 41;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Письмо Министерства образования и науки Российской Федерации от 11.12.2006 г. № 06-1844 «О примерных требованиях к программам дополнительного образования детей;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Концепция развития дополнительного образования детей;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методические рекомендации по проектированию дополнительных общеразвивающих программ (включая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разноуровневые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программы), разработанные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Минобрнауки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РФ.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6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2.1 КАЛЕНДАРНЫЙ УЧЕБНЫЙ ГРАФИК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Календарный  учебный  график  –  это  составная  часть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образовательной программы (Закон № 273-ФЗ, гл. 1, ст. 2, п. 9),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определяющая: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− количество учебных недель,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− количество учебных дней,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− продолжительность каникул,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− даты начала и окончания учебных периодов/этапов</a:t>
            </a:r>
          </a:p>
          <a:p>
            <a:pPr algn="ctr">
              <a:buNone/>
            </a:pPr>
            <a:endParaRPr lang="ru-RU" sz="20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581128"/>
          <a:ext cx="864096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936104"/>
                <a:gridCol w="936104"/>
                <a:gridCol w="1080120"/>
                <a:gridCol w="1008112"/>
                <a:gridCol w="936104"/>
                <a:gridCol w="1008112"/>
                <a:gridCol w="1008112"/>
                <a:gridCol w="115213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 П/П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МЕСЯЦ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ЧИСЛО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ВРЕМЯ ПРОВЕ-ДЕНИЯ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ФОРМА ЗАНЯ-ТИЯ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КОЛ-ВО ЧАСОВ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ТЕМА ЗАНЯ-ТИЯ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МЕСТО ПРОВЕ-ДЕНИЯ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ФОРМА КОНТРО-ЛЯ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Раздел № 2 «Комплекс организационно-педагогических условий»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583176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Раздел № 2 «Комплекс организационно-педагогических условий»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19781"/>
          </a:xfrm>
        </p:spPr>
        <p:txBody>
          <a:bodyPr>
            <a:normAutofit fontScale="77500" lnSpcReduction="20000"/>
          </a:bodyPr>
          <a:lstStyle/>
          <a:p>
            <a:pPr indent="292100" algn="just">
              <a:buNone/>
            </a:pPr>
            <a:r>
              <a:rPr lang="ru-RU" dirty="0" smtClean="0"/>
              <a:t>2.2 Условия реализации программы</a:t>
            </a:r>
          </a:p>
          <a:p>
            <a:pPr indent="292100" algn="just">
              <a:buNone/>
            </a:pPr>
            <a:endParaRPr lang="ru-RU" dirty="0" smtClean="0"/>
          </a:p>
          <a:p>
            <a:pPr indent="292100" algn="just">
              <a:buNone/>
            </a:pPr>
            <a:endParaRPr lang="ru-RU" dirty="0" smtClean="0"/>
          </a:p>
          <a:p>
            <a:pPr indent="292100" algn="just">
              <a:buNone/>
            </a:pPr>
            <a:r>
              <a:rPr lang="ru-RU" dirty="0" smtClean="0"/>
              <a:t>К условиям реализации программы относится характеристика следующих аспектов:</a:t>
            </a:r>
          </a:p>
          <a:p>
            <a:pPr indent="292100" algn="just">
              <a:buNone/>
            </a:pPr>
            <a:r>
              <a:rPr lang="ru-RU" dirty="0" smtClean="0"/>
              <a:t>- материально-техническое обеспечение – характеристика помещения для занятий по программе; перечень оборудования, инструментов и материалов, необходимых для реализации программы (в расчете на количество обучающихся);</a:t>
            </a:r>
          </a:p>
          <a:p>
            <a:pPr indent="292100" algn="just">
              <a:buNone/>
            </a:pPr>
            <a:r>
              <a:rPr lang="ru-RU" dirty="0" smtClean="0"/>
              <a:t>- информационное обеспечение – аудио-, видео-, фото-, интернет источники;</a:t>
            </a:r>
          </a:p>
          <a:p>
            <a:pPr indent="292100" algn="just">
              <a:buNone/>
            </a:pPr>
            <a:r>
              <a:rPr lang="ru-RU" dirty="0" smtClean="0"/>
              <a:t>- кадровое обеспечение – целесообразно перечислить педагогов, занятых в реализации программы, охарактеризовать их профессионализм, квалификацию, критерии отбора.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Раздел № 2 «Комплекс организационно-педагогических условий»</a:t>
            </a:r>
          </a:p>
          <a:p>
            <a:pPr algn="ctr"/>
            <a:r>
              <a:rPr lang="ru-RU" b="1" dirty="0" smtClean="0"/>
              <a:t>2.3 Формы аттестации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dirty="0" smtClean="0"/>
              <a:t>	Разрабатываются  и  обосновываются  для  определения результативности  освоения  программы.  Призваны  отражать достижения цели и задач программы.</a:t>
            </a:r>
          </a:p>
          <a:p>
            <a:r>
              <a:rPr lang="ru-RU" dirty="0" smtClean="0"/>
              <a:t>	Перечисляются согласно учебному плану и учебно-тематическому плану (зачет, творческая работа, выставка, конкурс, фестиваль и др.).</a:t>
            </a:r>
          </a:p>
          <a:p>
            <a:r>
              <a:rPr lang="ru-RU" dirty="0" smtClean="0"/>
              <a:t>− Формы  отслеживания  и  фиксации  образовательных результатов: аналитическая справка, аналитический материал, аудиозапись, видеозапись, грамота, готовая работа, диплом, дневник наблюдений, журнал посещаемости, маршрутный лист, материал  анкетирования  и  тестирования,  методическая разработка, </a:t>
            </a:r>
            <a:r>
              <a:rPr lang="ru-RU" dirty="0" err="1" smtClean="0"/>
              <a:t>портфолио</a:t>
            </a:r>
            <a:r>
              <a:rPr lang="ru-RU" dirty="0" smtClean="0"/>
              <a:t>, перечень готовых работ, протокол соревнований, фото, отзыв детей и родителей, свидетельство (сертификат), статья и др.</a:t>
            </a:r>
          </a:p>
          <a:p>
            <a:r>
              <a:rPr lang="ru-RU" dirty="0" smtClean="0"/>
              <a:t>− Формы предъявления и демонстрации образовательных результатов: аналитический материал по итогам проведения психологической диагностики, аналитическая справка, выставка, готовое изделие, демонстрация моделей, диагностическая карта, защита творческих работ, конкурс, контрольная работа, концерт, научно-практическая  конференция,  олимпиада,  </a:t>
            </a:r>
            <a:r>
              <a:rPr lang="ru-RU" dirty="0" err="1" smtClean="0"/>
              <a:t>открытоезанятие</a:t>
            </a:r>
            <a:r>
              <a:rPr lang="ru-RU" dirty="0" smtClean="0"/>
              <a:t>, отчет итоговый, </a:t>
            </a:r>
            <a:r>
              <a:rPr lang="ru-RU" dirty="0" err="1" smtClean="0"/>
              <a:t>портфолио</a:t>
            </a:r>
            <a:r>
              <a:rPr lang="ru-RU" dirty="0" smtClean="0"/>
              <a:t>, поступление выпускников в профессиональные образовательные организации по профилю, праздник, слет, соревнование, фестиваль и др.</a:t>
            </a:r>
            <a:endParaRPr lang="ru-RU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Раздел № 2 «Комплекс организационно-педагогических условий»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292100" algn="ctr">
              <a:buNone/>
            </a:pPr>
            <a:r>
              <a:rPr lang="ru-RU" sz="28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2.4 Оценочный материал.</a:t>
            </a:r>
          </a:p>
          <a:p>
            <a:pPr indent="292100" algn="ctr">
              <a:buNone/>
            </a:pPr>
            <a:endParaRPr lang="ru-RU" sz="28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indent="292100" algn="just">
              <a:buNone/>
            </a:pPr>
            <a:r>
              <a:rPr lang="ru-RU" dirty="0" smtClean="0"/>
              <a:t>В данном разделе отражается перечень (пакет) диагностических методик, позволяющих определить достижение учащимися планируемых результатов.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332656"/>
            <a:ext cx="8715436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ea typeface="Calibri"/>
              <a:cs typeface="Times New Roman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</a:pPr>
            <a:endParaRPr lang="ru-RU" sz="20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ea typeface="Calibri"/>
              <a:cs typeface="Times New Roman"/>
            </a:endParaRPr>
          </a:p>
          <a:p>
            <a:pPr marL="342900" indent="-342900" algn="ctr">
              <a:lnSpc>
                <a:spcPct val="115000"/>
              </a:lnSpc>
            </a:pPr>
            <a:r>
              <a:rPr lang="ru-RU" sz="2000" b="1" dirty="0" smtClean="0"/>
              <a:t>Раздел № 2 «Комплекс организационно-педагогических условий»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</a:pPr>
            <a:endParaRPr lang="ru-RU" sz="20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ea typeface="Calibri"/>
              <a:cs typeface="Times New Roman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ea typeface="Calibri"/>
                <a:cs typeface="Times New Roman"/>
              </a:rPr>
              <a:t>2.5 МЕТОДИЧЕСКОЕ ОБЕСПЕЧЕНИЕ ДОПОЛНИТЕЛЬНОЙ ОБРАЗОВАТЕЛЬНОЙ ПРОГРАММЫ:</a:t>
            </a:r>
            <a:endParaRPr lang="ru-RU" sz="2000" b="1" dirty="0" smtClean="0">
              <a:solidFill>
                <a:srgbClr val="FAB8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libri"/>
                <a:cs typeface="Times New Roman"/>
              </a:rPr>
              <a:t>  обеспечение программы методическими видами продукции (разработки игр, бесед, экскурсий, конкурсов и др.).</a:t>
            </a:r>
          </a:p>
          <a:p>
            <a:pPr marL="450215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libri"/>
                <a:cs typeface="Times New Roman"/>
              </a:rPr>
              <a:t>  рекомендации по проведению лабораторных и практических работ, по постановке экспериментов или опытов и т.д.</a:t>
            </a:r>
          </a:p>
          <a:p>
            <a:pPr marL="450215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libri"/>
              <a:cs typeface="Times New Roman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libri"/>
                <a:cs typeface="Times New Roman"/>
              </a:rPr>
              <a:t>  дидактический и лекционный материалы, методики по исследовательской работе, тематика опытнической или исследовательской работы т.д.</a:t>
            </a: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 smtClean="0">
                <a:latin typeface="Cambria" pitchFamily="18" charset="0"/>
                <a:ea typeface="Calibri"/>
                <a:cs typeface="Times New Roman"/>
              </a:rPr>
              <a:t> </a:t>
            </a:r>
            <a:endParaRPr lang="ru-RU" sz="2000" b="1" dirty="0" smtClean="0">
              <a:latin typeface="Cambria" pitchFamily="18" charset="0"/>
              <a:ea typeface="Calibri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928670"/>
            <a:ext cx="856895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2.5 МЕТОДИЧЕСКОЕ  ОБЕСПЕЧЕНИЕ ПРОГРАММЫ:</a:t>
            </a:r>
          </a:p>
          <a:p>
            <a:pPr algn="ctr"/>
            <a:endParaRPr lang="ru-RU" sz="2000" b="1" i="1" dirty="0" smtClean="0">
              <a:latin typeface="Cambria" pitchFamily="18" charset="0"/>
            </a:endParaRP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Методическое обеспечение: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Учебной работы педагога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(методика контроля усвоения обучающимися учебного материала; методика диагностики (стимулирования) творческой активности обучающихся; авторские методики проведения занятий по конкретной теме).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Воспитательной работы педагога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(методика формирования детского коллектива; методика диагностики межличностных отношений в коллективе; методика организации воспитательной работы).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Массовой работы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(методика организации и проведения массового мероприятия; план и методика проведения родительского собрания; сценарные планы).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340768"/>
            <a:ext cx="871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Учебные пособия, дидактические материалы,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применяемые на занятиях, глоссарий и др. материалы.</a:t>
            </a:r>
          </a:p>
          <a:p>
            <a:pPr algn="just"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just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Методическое обеспечение программы может быть представлено в форме таблицы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142852"/>
            <a:ext cx="8858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</a:t>
            </a:r>
          </a:p>
          <a:p>
            <a:pPr algn="r"/>
            <a:r>
              <a:rPr lang="ru-RU" b="1" dirty="0" smtClean="0">
                <a:solidFill>
                  <a:srgbClr val="FFC000"/>
                </a:solidFill>
                <a:latin typeface="Cambria" pitchFamily="18" charset="0"/>
              </a:rPr>
              <a:t>к оформлению МЕТОДИЧЕСКОГО ОБЕСПЕЧЕНИЯ ПРОГРАММЫ</a:t>
            </a:r>
            <a:endParaRPr lang="ru-RU" b="1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57" y="3356993"/>
          <a:ext cx="8136906" cy="2592287"/>
        </p:xfrm>
        <a:graphic>
          <a:graphicData uri="http://schemas.openxmlformats.org/drawingml/2006/table">
            <a:tbl>
              <a:tblPr/>
              <a:tblGrid>
                <a:gridCol w="648075"/>
                <a:gridCol w="1591038"/>
                <a:gridCol w="905262"/>
                <a:gridCol w="1248116"/>
                <a:gridCol w="1872208"/>
                <a:gridCol w="1872207"/>
              </a:tblGrid>
              <a:tr h="11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№ п./п.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Форма занятий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Контроль усвоения знаний, умений и навыков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Дидактические материалы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Первый год обучения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32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теория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6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практика</a:t>
                      </a: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6386" marR="563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62880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2.6 СПИСОК ЛИТЕРАТУРЫ: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2143116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Составляется несколько списков:</a:t>
            </a:r>
          </a:p>
          <a:p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список литературы, использованной при написании программы;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список литературы, рекомендованной педагогам для освоения данного вида деятельности;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список литературы, рекомендованной обучающимся для успешного освоения данной программы;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список литературы, рекомендованной родителям в целях расширения диапазона образовательного воздействия и помощи родителям в обучении и воспитании детей.</a:t>
            </a:r>
          </a:p>
          <a:p>
            <a:endParaRPr lang="ru-RU" sz="2000" dirty="0">
              <a:latin typeface="Cambr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32656"/>
            <a:ext cx="784887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15000"/>
              </a:lnSpc>
            </a:pPr>
            <a:r>
              <a:rPr lang="ru-RU" b="1" dirty="0" smtClean="0"/>
              <a:t>Раздел № 2 «Комплекс организационно-педагогических условий»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428736"/>
            <a:ext cx="8568952" cy="5775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AB8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Списки литературы должны содержать перечень изданий, в том числе опубликованных за предыдущие 5 лет:</a:t>
            </a:r>
          </a:p>
          <a:p>
            <a:endParaRPr lang="ru-RU" sz="2000" b="1" dirty="0" smtClean="0">
              <a:solidFill>
                <a:srgbClr val="FFC000"/>
              </a:solidFill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по общей педагогике;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по методике данного вида деятельности;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по методике воспитания;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по общей и возрастной психологии;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по теории и истории выбранного вида деятельности;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опубликованные учебные, методические и дидактические пособия.</a:t>
            </a:r>
          </a:p>
          <a:p>
            <a:r>
              <a:rPr lang="ru-RU" sz="2000" i="1" dirty="0" smtClean="0">
                <a:latin typeface="Cambria" pitchFamily="18" charset="0"/>
              </a:rPr>
              <a:t> </a:t>
            </a:r>
            <a:endParaRPr lang="ru-RU" sz="2000" dirty="0" smtClean="0">
              <a:latin typeface="Cambria" pitchFamily="18" charset="0"/>
            </a:endParaRPr>
          </a:p>
          <a:p>
            <a:r>
              <a:rPr lang="ru-RU" sz="2000" b="1" i="1" dirty="0" smtClean="0">
                <a:latin typeface="Cambria" pitchFamily="18" charset="0"/>
              </a:rPr>
              <a:t> Составляется по ГОСТ 71 – 2003.</a:t>
            </a:r>
            <a:endParaRPr lang="ru-RU" sz="2000" b="1" dirty="0" smtClean="0">
              <a:latin typeface="Cambria" pitchFamily="18" charset="0"/>
            </a:endParaRPr>
          </a:p>
          <a:p>
            <a:endParaRPr lang="ru-RU" sz="2000" dirty="0">
              <a:latin typeface="Cambr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42852"/>
            <a:ext cx="8786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Методические рекомендации</a:t>
            </a:r>
          </a:p>
          <a:p>
            <a:pPr algn="r"/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</a:rPr>
              <a:t>к оформлению СПИСКА ЛИТЕРАТУРЫ</a:t>
            </a:r>
            <a:endParaRPr lang="ru-RU" sz="1600" b="1" dirty="0">
              <a:solidFill>
                <a:srgbClr val="FFC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532258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rgbClr val="FFC000"/>
                </a:solidFill>
                <a:latin typeface="Cambria" pitchFamily="18" charset="0"/>
                <a:ea typeface="+mn-ea"/>
                <a:cs typeface="+mn-cs"/>
              </a:rPr>
              <a:t>Классификация дополнительных общеобразовательных программ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643050"/>
          <a:ext cx="8143932" cy="4746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714644"/>
                <a:gridCol w="2714644"/>
              </a:tblGrid>
              <a:tr h="47466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 smtClean="0"/>
                        <a:t>По степени авторства: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/>
                        <a:t> </a:t>
                      </a:r>
                    </a:p>
                    <a:p>
                      <a:pPr>
                        <a:buNone/>
                      </a:pPr>
                      <a:endParaRPr lang="ru-RU" sz="1800" dirty="0" smtClean="0"/>
                    </a:p>
                    <a:p>
                      <a:pPr>
                        <a:buNone/>
                      </a:pPr>
                      <a:endParaRPr lang="ru-RU" sz="1800" dirty="0" smtClean="0"/>
                    </a:p>
                    <a:p>
                      <a:pPr>
                        <a:buNone/>
                      </a:pPr>
                      <a:endParaRPr lang="ru-RU" sz="18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типовая (примерная);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модифицированная;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адаптированная;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экспериментальная;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авторская.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 форме организации образовательного процесса:</a:t>
                      </a:r>
                    </a:p>
                    <a:p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комплексные;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интегрированные;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модульные.</a:t>
                      </a:r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По уровню сложности обучения:</a:t>
                      </a:r>
                    </a:p>
                    <a:p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 общекультурные (ознакомительные);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 общекультурные (базовые);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 углубленные.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6082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Общекультурный (ознакомительный) уровень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68"/>
          <a:ext cx="8643999" cy="542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542707"/>
                <a:gridCol w="1514839"/>
                <a:gridCol w="1861746"/>
                <a:gridCol w="1995907"/>
              </a:tblGrid>
              <a:tr h="426864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Показатели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Специфика реализации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7518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Массовые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Групповые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Микрогрупповые</a:t>
                      </a:r>
                      <a:r>
                        <a:rPr lang="ru-RU" sz="1400" dirty="0" smtClean="0"/>
                        <a:t>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Индивидуальные программы</a:t>
                      </a:r>
                      <a:endParaRPr lang="ru-RU" sz="1400" dirty="0"/>
                    </a:p>
                  </a:txBody>
                  <a:tcPr/>
                </a:tc>
              </a:tr>
              <a:tr h="3199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Количество учащихся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Более 25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10-25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2-9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чел.</a:t>
                      </a:r>
                      <a:endParaRPr lang="ru-RU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Возраст учащихся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5-18 лет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Срок реализации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3-х месяцев до 1 года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Режим занятий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Не более 1-2 часов в неделю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3276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Миним</a:t>
                      </a:r>
                      <a:r>
                        <a:rPr lang="ru-RU" sz="1400" dirty="0" smtClean="0"/>
                        <a:t>. объем программы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 часов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состава учащихся</a:t>
                      </a:r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Однородный – неоднородный (смешанный);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Постоянный – переменный;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учащихся с ОВЗ, детей,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оказавшихся в трудной жизненной ситуации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Для учащихся с ОВЗ, инвалидов,</a:t>
                      </a:r>
                    </a:p>
                    <a:p>
                      <a:pPr algn="ctr"/>
                      <a:r>
                        <a:rPr lang="ru-RU" sz="1400" dirty="0" smtClean="0"/>
                        <a:t>одаренных </a:t>
                      </a:r>
                      <a:endParaRPr lang="ru-RU" sz="14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Форма обучения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Очная – </a:t>
                      </a:r>
                      <a:r>
                        <a:rPr lang="ru-RU" sz="1400" dirty="0" err="1" smtClean="0"/>
                        <a:t>очно-заочная</a:t>
                      </a:r>
                      <a:r>
                        <a:rPr lang="ru-RU" sz="1400" dirty="0" smtClean="0"/>
                        <a:t> - заочная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организации образовательного процесса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Традиционная форма;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сетевого взаимодействия организаций;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С применением дистанционных технологий;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Посредством организации электронного обучения;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реализации модульного подхода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6082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Общекультурный (базовый) уровень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68"/>
          <a:ext cx="8643999" cy="542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542707"/>
                <a:gridCol w="1514839"/>
                <a:gridCol w="1861746"/>
                <a:gridCol w="1995907"/>
              </a:tblGrid>
              <a:tr h="426864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Показатели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Специфика реализации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7518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Массовые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Групповые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Микрогрупповые</a:t>
                      </a:r>
                      <a:r>
                        <a:rPr lang="ru-RU" sz="1400" dirty="0" smtClean="0"/>
                        <a:t>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Индивидуальные программы</a:t>
                      </a:r>
                      <a:endParaRPr lang="ru-RU" sz="1400" dirty="0"/>
                    </a:p>
                  </a:txBody>
                  <a:tcPr/>
                </a:tc>
              </a:tr>
              <a:tr h="3199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Количество учащихся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10-15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2-9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чел.</a:t>
                      </a:r>
                      <a:endParaRPr lang="ru-RU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Возраст учащихся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10-18 лет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Срок реализации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1 года до 3 лет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Режим занятий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3 до 5 часов в неделю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3276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Миним</a:t>
                      </a:r>
                      <a:r>
                        <a:rPr lang="ru-RU" sz="1400" dirty="0" smtClean="0"/>
                        <a:t>. объем программы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108 часов (при 36 учебных неделях)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состава учащихся</a:t>
                      </a:r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Однородный – неоднородный (смешанный);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Постоянный 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учащихся с ОВЗ, детей,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оказавшихся в трудной жизненной ситуации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Для учащихся с ОВЗ, инвалидов,</a:t>
                      </a:r>
                    </a:p>
                    <a:p>
                      <a:pPr algn="ctr"/>
                      <a:r>
                        <a:rPr lang="ru-RU" sz="1400" dirty="0" smtClean="0"/>
                        <a:t>одаренных </a:t>
                      </a:r>
                      <a:endParaRPr lang="ru-RU" sz="14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Форма обучения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Очная – </a:t>
                      </a:r>
                      <a:r>
                        <a:rPr lang="ru-RU" sz="1400" dirty="0" err="1" smtClean="0"/>
                        <a:t>очно-заочная</a:t>
                      </a:r>
                      <a:r>
                        <a:rPr lang="ru-RU" sz="1400" dirty="0" smtClean="0"/>
                        <a:t> - заочная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организации образовательного процесса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Традиционная форма;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сетевого взаимодействия организаций;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С применением дистанционных технологий;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Посредством организации электронного обучения;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реализации модульного подхода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6082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Углубленный уровень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68"/>
          <a:ext cx="8643999" cy="542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542707"/>
                <a:gridCol w="1514839"/>
                <a:gridCol w="1861746"/>
                <a:gridCol w="1995907"/>
              </a:tblGrid>
              <a:tr h="426864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Показатели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Специфика реализации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7518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Массовые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Групповые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Микрогрупповые</a:t>
                      </a:r>
                      <a:r>
                        <a:rPr lang="ru-RU" sz="1400" dirty="0" smtClean="0"/>
                        <a:t> программы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Индивидуальные программы</a:t>
                      </a:r>
                      <a:endParaRPr lang="ru-RU" sz="1400" dirty="0"/>
                    </a:p>
                  </a:txBody>
                  <a:tcPr/>
                </a:tc>
              </a:tr>
              <a:tr h="3199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Количество учащихся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7-10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2-6 чел.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чел.</a:t>
                      </a:r>
                      <a:endParaRPr lang="ru-RU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Возраст учащихся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12-18 лет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Срок реализации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2 лет обучения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Режим занятий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4 до 8 часов в неделю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3276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Миним</a:t>
                      </a:r>
                      <a:r>
                        <a:rPr lang="ru-RU" sz="1400" dirty="0" smtClean="0"/>
                        <a:t>. объем программы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144 часа (при 36 учебных неделях)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состава учащихся</a:t>
                      </a:r>
                      <a:endParaRPr lang="ru-RU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Однородный – неоднородный (смешанный);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Постоянный 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учащихся с ОВЗ, детей,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оказавшихся в трудной жизненной ситуации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Для учащихся с ОВЗ, инвалидов,</a:t>
                      </a:r>
                    </a:p>
                    <a:p>
                      <a:pPr algn="ctr"/>
                      <a:r>
                        <a:rPr lang="ru-RU" sz="1400" dirty="0" smtClean="0"/>
                        <a:t>одаренных </a:t>
                      </a:r>
                      <a:endParaRPr lang="ru-RU" sz="14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Форма обучения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Очная – </a:t>
                      </a:r>
                      <a:r>
                        <a:rPr lang="ru-RU" sz="1400" dirty="0" err="1" smtClean="0"/>
                        <a:t>очно-заочная</a:t>
                      </a:r>
                      <a:r>
                        <a:rPr lang="ru-RU" sz="1400" dirty="0" smtClean="0"/>
                        <a:t> - заочная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4268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Особенности организации образовательного процесса</a:t>
                      </a:r>
                      <a:endParaRPr lang="ru-RU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Традиционная форма;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сетевого взаимодействия организаций;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С применением дистанционных технологий;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Посредством организации электронного обучения;</a:t>
                      </a:r>
                    </a:p>
                    <a:p>
                      <a:pPr algn="l">
                        <a:buFont typeface="Wingdings" pitchFamily="2" charset="2"/>
                        <a:buChar char="Ø"/>
                      </a:pPr>
                      <a:r>
                        <a:rPr lang="ru-RU" sz="1400" dirty="0" smtClean="0"/>
                        <a:t>На основе реализации модульного подхода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0369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Проектирование </a:t>
            </a:r>
            <a:r>
              <a:rPr lang="ru-RU" sz="2400" dirty="0" err="1" smtClean="0"/>
              <a:t>целеполагания</a:t>
            </a:r>
            <a:r>
              <a:rPr lang="ru-RU" sz="2400" dirty="0" smtClean="0"/>
              <a:t> и результативности дополнительных общеобразовательных программ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142984"/>
          <a:ext cx="8858312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3520371"/>
                <a:gridCol w="3194801"/>
              </a:tblGrid>
              <a:tr h="4136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Уровень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Специфика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целеполагания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Прогнозируемая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результативность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457555">
                <a:tc>
                  <a:txBody>
                    <a:bodyPr/>
                    <a:lstStyle/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Общекультурный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(ознакомительный)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формирование и развитие творческих способностей детей, удовлетворение их индивидуальных потребностей в интеллектуальном, нравственном и физическом  совершенствовании,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формирование культуры здорового и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безопасного образа жизни, укрепление здоровья, а также на организацию их свободного времени [Закон № 273-ФЗ; гл.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10, ст. 75, п. 1];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мотивации личности к познанию,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творчеству, труду, искусству и спорту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[Концепция развития дополнительного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образования детей].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− освоение образовательной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программы;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− переход на базовый уровень не менее 25% учащихся.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0369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Проектирование </a:t>
            </a:r>
            <a:r>
              <a:rPr lang="ru-RU" sz="2400" dirty="0" err="1" smtClean="0"/>
              <a:t>целеполагания</a:t>
            </a:r>
            <a:r>
              <a:rPr lang="ru-RU" sz="2400" dirty="0" smtClean="0"/>
              <a:t> и результативности дополнительных общеобразовательных программ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688" y="1643050"/>
          <a:ext cx="8858312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705"/>
                <a:gridCol w="3848806"/>
                <a:gridCol w="3194801"/>
              </a:tblGrid>
              <a:tr h="4136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Уровень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Специфика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целеполагания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Прогнозируемая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результативность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61409">
                <a:tc>
                  <a:txBody>
                    <a:bodyPr/>
                    <a:lstStyle/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Общекультурный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(базовый)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обеспечение прав ребенка на развитие, личностное самоопределение и самореализацию [Концепция развития дополнительного образования детей];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обеспечение адаптации к жизни в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обществе, профессиональной ориентации, а также выявление и поддержка детей, проявивших выдающиеся способности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[Закон № 273-ФЗ; гл. 10, ст. 75, п. 1];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выявление и развитие у учащихся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творческих способностей и интереса к научной (научно-исследовательской)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деятельности [Закон № 273-ФЗ; гл. 11, ст. 77, п. 3].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освоение образовательной программы;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участие в общегородских и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Региональных  мероприятиях не менее 50% </a:t>
                      </a:r>
                      <a:r>
                        <a:rPr kumimoji="0" lang="ru-RU" sz="16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учющихся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включение в число победителей и призеров мероприятий не менее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10% учащихся;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переход на углубленный уровень не менее 25% учащихся.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0369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Проектирование </a:t>
            </a:r>
            <a:r>
              <a:rPr lang="ru-RU" sz="2400" dirty="0" err="1" smtClean="0"/>
              <a:t>целеполагания</a:t>
            </a:r>
            <a:r>
              <a:rPr lang="ru-RU" sz="2400" dirty="0" smtClean="0"/>
              <a:t> и результативности дополнительных общеобразовательных программ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785926"/>
          <a:ext cx="8858312" cy="3840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4163313"/>
                <a:gridCol w="3194801"/>
              </a:tblGrid>
              <a:tr h="4136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Уровень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Специфика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целеполагания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Прогнозируемая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результативность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61409">
                <a:tc>
                  <a:txBody>
                    <a:bodyPr/>
                    <a:lstStyle/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Углубленный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обеспечение условий для доступа каждого к глобальным знаниям и технологиям [Концепция развития дополнительного образования детей];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повышение конкурентоспособности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выпускников образовательных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организаций на основе высокого уровня полученного образования,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сформированных личностных качеств и социально значимых компетенций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[Концепция развития  дополнительного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образования детей].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освоение образовательной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программы;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участие в общегородских,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региональных, всероссийских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мероприятиях не менее 80% учащихся;</a:t>
                      </a:r>
                    </a:p>
                    <a:p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− 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включение в число победителей и призеров</a:t>
                      </a:r>
                    </a:p>
                    <a:p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мероприятий, не менее 50% учащихся.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2525</Words>
  <Application>Microsoft Office PowerPoint</Application>
  <PresentationFormat>Экран (4:3)</PresentationFormat>
  <Paragraphs>448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Литейная</vt:lpstr>
      <vt:lpstr>            ПРОЕКТИРОВАНИЕ ДОПОЛНИТЕЛЬНЫХ ОБЩЕОБРАЗОВАТЕЛЬНЫХ ОБЩЕРАЗВИВАЮЩИХ ПРОГРАММ  </vt:lpstr>
      <vt:lpstr>Нормативно-правовые основания проектирования дополнительных общеобразовательных общеразвивающих программ</vt:lpstr>
      <vt:lpstr>Классификация дополнительных общеобразовательных программ</vt:lpstr>
      <vt:lpstr>Общекультурный (ознакомительный) уровень</vt:lpstr>
      <vt:lpstr>Общекультурный (базовый) уровень</vt:lpstr>
      <vt:lpstr>Углубленный уровень</vt:lpstr>
      <vt:lpstr>Проектирование целеполагания и результативности дополнительных общеобразовательных программ</vt:lpstr>
      <vt:lpstr>Проектирование целеполагания и результативности дополнительных общеобразовательных программ</vt:lpstr>
      <vt:lpstr>Проектирование целеполагания и результативности дополнительных общеобразовательных программ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Методические рекомендации к оформлению СОДЕРЖАНИЕ УЧЕБНОГО ПЛАНА </vt:lpstr>
      <vt:lpstr>Слайд 19</vt:lpstr>
      <vt:lpstr>Раздел № 2 «Комплекс организационно-педагогических условий»</vt:lpstr>
      <vt:lpstr>Раздел № 2 «Комплекс организационно-педагогических условий»</vt:lpstr>
      <vt:lpstr>Слайд 22</vt:lpstr>
      <vt:lpstr>Раздел № 2 «Комплекс организационно-педагогических условий» 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ПРОГРАММАМ ДОПОЛНИТЕЛЬНОГО ОБРАЗОВАНИЯ ДЕТЕЙ  МЕТОДИЧЕСКИЕ РЕКОМЕНДАЦИИ</dc:title>
  <dc:creator>User</dc:creator>
  <cp:lastModifiedBy>Елена Анатольевна</cp:lastModifiedBy>
  <cp:revision>111</cp:revision>
  <dcterms:created xsi:type="dcterms:W3CDTF">2012-01-15T11:45:36Z</dcterms:created>
  <dcterms:modified xsi:type="dcterms:W3CDTF">2019-05-30T08:19:52Z</dcterms:modified>
</cp:coreProperties>
</file>