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60" r:id="rId3"/>
    <p:sldId id="26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5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3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780AB-3A7B-467E-9214-593419D5182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B12D-A71C-4ED1-8E0D-F5D9ED6CEA6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780AB-3A7B-467E-9214-593419D5182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B12D-A71C-4ED1-8E0D-F5D9ED6CE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780AB-3A7B-467E-9214-593419D5182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B12D-A71C-4ED1-8E0D-F5D9ED6CE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780AB-3A7B-467E-9214-593419D5182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B12D-A71C-4ED1-8E0D-F5D9ED6CEA6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780AB-3A7B-467E-9214-593419D5182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B12D-A71C-4ED1-8E0D-F5D9ED6CE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780AB-3A7B-467E-9214-593419D5182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B12D-A71C-4ED1-8E0D-F5D9ED6CEA6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780AB-3A7B-467E-9214-593419D5182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B12D-A71C-4ED1-8E0D-F5D9ED6CEA6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780AB-3A7B-467E-9214-593419D5182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B12D-A71C-4ED1-8E0D-F5D9ED6CE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780AB-3A7B-467E-9214-593419D5182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B12D-A71C-4ED1-8E0D-F5D9ED6CE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780AB-3A7B-467E-9214-593419D5182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B12D-A71C-4ED1-8E0D-F5D9ED6CEA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780AB-3A7B-467E-9214-593419D5182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6B12D-A71C-4ED1-8E0D-F5D9ED6CEA6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2780AB-3A7B-467E-9214-593419D5182E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036B12D-A71C-4ED1-8E0D-F5D9ED6CEA6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ramkomitet.edumsko.ru/uploads/7000/24279/edudep/complex/articles/o_v_z/5931899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617020"/>
            <a:ext cx="3024336" cy="30243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15616" y="1051786"/>
            <a:ext cx="734481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Содержание 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коррекционно –воспитательной работы 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детьми с ОВЗ и особенности взаимодействия педагогического коллектива с семьями воспитанников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56176" y="5445224"/>
            <a:ext cx="24300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Старший воспитатель</a:t>
            </a:r>
          </a:p>
          <a:p>
            <a:pPr algn="ct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Булгакова Н.А.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30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8204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	</a:t>
            </a:r>
            <a:r>
              <a:rPr lang="ru-RU" sz="2800" dirty="0" smtClean="0">
                <a:solidFill>
                  <a:srgbClr val="002060"/>
                </a:solidFill>
              </a:rPr>
              <a:t>Общеразвивающе</a:t>
            </a:r>
            <a:r>
              <a:rPr lang="ru-RU" sz="2600" dirty="0" smtClean="0">
                <a:solidFill>
                  <a:srgbClr val="002060"/>
                </a:solidFill>
                <a:latin typeface="+mj-lt"/>
              </a:rPr>
              <a:t>е </a:t>
            </a:r>
            <a:r>
              <a:rPr lang="ru-RU" sz="2600" dirty="0">
                <a:solidFill>
                  <a:srgbClr val="002060"/>
                </a:solidFill>
                <a:latin typeface="+mj-lt"/>
              </a:rPr>
              <a:t>направление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268760"/>
            <a:ext cx="37273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I. </a:t>
            </a:r>
            <a:r>
              <a:rPr lang="ru-RU" dirty="0"/>
              <a:t>Познавательное направление.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866310"/>
            <a:ext cx="5310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II. </a:t>
            </a:r>
            <a:r>
              <a:rPr lang="ru-RU" dirty="0"/>
              <a:t>Наглядно-информационное направление.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2463860"/>
            <a:ext cx="30893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III. </a:t>
            </a:r>
            <a:r>
              <a:rPr lang="ru-RU" dirty="0"/>
              <a:t>Досуговое направление</a:t>
            </a:r>
          </a:p>
        </p:txBody>
      </p:sp>
      <p:pic>
        <p:nvPicPr>
          <p:cNvPr id="7" name="Picture 2" descr="http://d11122.edu35.ru/images/%D0%BC%D1%83%D0%B7%D1%8B%D0%BA%D0%B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219459"/>
            <a:ext cx="4010136" cy="338856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2101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818709"/>
            <a:ext cx="831641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«Я не боюсь еще и еще раз повторить: забота о здоровье – это важнейший труд воспитателя. От жизнерадостности, бодрости детей зависит их духовная жизнь, мировоззрение, умственное развитие, прочность знаний, вера в свои силы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28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56176" y="3717032"/>
            <a:ext cx="2230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Сухомлинский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В.А.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3717032"/>
            <a:ext cx="3023878" cy="3023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92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Термин «дети с ОВЗ в детских садах» появился недавно. Это правовое понятие ввёл принятый в 2012 году и вступивший в силу 1 сентября 2013 года закон «Об образовании в Российской Федерации».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2348880"/>
            <a:ext cx="7200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Каким </a:t>
            </a:r>
            <a:r>
              <a:rPr lang="ru-RU" sz="2000" dirty="0"/>
              <a:t>образом организовать обучение детей с ограниченными возможностями здоровья  в дошкольных организациях?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83768" y="3789040"/>
            <a:ext cx="61206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Федеральный </a:t>
            </a:r>
            <a:r>
              <a:rPr lang="ru-RU" dirty="0">
                <a:solidFill>
                  <a:srgbClr val="FF0000"/>
                </a:solidFill>
              </a:rPr>
              <a:t>закон определяет обучающихся с ограниченными возможностями здоровья как физических лиц, имеющих недостатки в физическом и (или) психологическом развитии, </a:t>
            </a:r>
            <a:r>
              <a:rPr lang="ru-RU" u="sng" dirty="0">
                <a:solidFill>
                  <a:srgbClr val="FF0000"/>
                </a:solidFill>
              </a:rPr>
              <a:t>подтверждённые заключением психолого-медико-педагогической комиссии</a:t>
            </a:r>
            <a:r>
              <a:rPr lang="ru-RU" dirty="0">
                <a:solidFill>
                  <a:srgbClr val="FF0000"/>
                </a:solidFill>
              </a:rPr>
              <a:t> и препятствующие получению образования без создания специальных условий. Получение заключения ПМПК – важнейший этап в подтверждении статуса ребёнка с ОВЗ.</a:t>
            </a:r>
          </a:p>
        </p:txBody>
      </p:sp>
      <p:pic>
        <p:nvPicPr>
          <p:cNvPr id="2050" name="Picture 2" descr="http://sgerb.ru/images_old/%D0%B2%D0%BE%D1%81%D0%BA%D0%BB%D0%B8%D1%86%D0%B0%D1%82%D0%B5%D0%BB%D1%8C%D0%BD%D1%8B%D0%B9%20%D0%B7%D0%BD%D0%B0%D0%B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34" y="3861048"/>
            <a:ext cx="1946172" cy="2591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191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496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Организация инклюзивного обучения детей с ограниченными возможностями здоровья</a:t>
            </a:r>
            <a:endParaRPr lang="ru-RU" sz="20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052736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	Термин </a:t>
            </a:r>
            <a:r>
              <a:rPr lang="ru-RU" dirty="0"/>
              <a:t>«инклюзивное образование», имеющий самое непосредственное отношение к обучению детей с </a:t>
            </a:r>
            <a:r>
              <a:rPr lang="ru-RU" dirty="0" smtClean="0"/>
              <a:t>ОВЗ, </a:t>
            </a:r>
            <a:r>
              <a:rPr lang="ru-RU" dirty="0"/>
              <a:t>в нормативной базе Российской Федерации впервые появился в 2012 году, ранее ни в одном документе федерального уровня такого понятия не было.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2564904"/>
            <a:ext cx="61926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законе «Об образовании» вводится следующее определение: </a:t>
            </a:r>
            <a:r>
              <a:rPr lang="ru-RU" i="1" dirty="0"/>
              <a:t>«Инклюзивное образование - обеспечение равного доступа к образованию для всех обучающихся с учетом разнообразия особых образовательных потребностей и индивидуальных возможностей».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4506486"/>
            <a:ext cx="83529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зависимости от рекомендаций психолого-медико-педагогической комиссии детей с ОВЗ в детский сад могут принять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в </a:t>
            </a:r>
            <a:r>
              <a:rPr lang="ru-RU" dirty="0" smtClean="0"/>
              <a:t>группу </a:t>
            </a:r>
            <a:r>
              <a:rPr lang="ru-RU" dirty="0"/>
              <a:t>компенсирующей направленности,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в группу комбинированной направленности.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2308601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611560" y="980728"/>
            <a:ext cx="7776864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Основные направления содержания деятельности групп </a:t>
            </a:r>
            <a:r>
              <a:rPr lang="ru-RU" sz="2000" dirty="0" smtClean="0"/>
              <a:t>компенсирующей </a:t>
            </a:r>
            <a:r>
              <a:rPr lang="ru-RU" sz="2000" dirty="0"/>
              <a:t>направленности</a:t>
            </a:r>
          </a:p>
        </p:txBody>
      </p:sp>
      <p:sp>
        <p:nvSpPr>
          <p:cNvPr id="5" name="Овал 4"/>
          <p:cNvSpPr/>
          <p:nvPr/>
        </p:nvSpPr>
        <p:spPr>
          <a:xfrm>
            <a:off x="1043608" y="3356992"/>
            <a:ext cx="3168352" cy="2304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коррекционно- образовательное</a:t>
            </a:r>
          </a:p>
        </p:txBody>
      </p:sp>
      <p:sp>
        <p:nvSpPr>
          <p:cNvPr id="6" name="Овал 5"/>
          <p:cNvSpPr/>
          <p:nvPr/>
        </p:nvSpPr>
        <p:spPr>
          <a:xfrm>
            <a:off x="5004048" y="3356992"/>
            <a:ext cx="3384376" cy="2304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sz="2000" dirty="0" smtClean="0"/>
              <a:t>общеразвивающее</a:t>
            </a:r>
            <a:endParaRPr lang="ru-RU" sz="2000" dirty="0"/>
          </a:p>
          <a:p>
            <a:pPr algn="ctr"/>
            <a:endParaRPr lang="ru-RU" dirty="0"/>
          </a:p>
        </p:txBody>
      </p:sp>
      <p:cxnSp>
        <p:nvCxnSpPr>
          <p:cNvPr id="8" name="Прямая со стрелкой 7"/>
          <p:cNvCxnSpPr>
            <a:stCxn id="4" idx="4"/>
          </p:cNvCxnSpPr>
          <p:nvPr/>
        </p:nvCxnSpPr>
        <p:spPr>
          <a:xfrm flipH="1">
            <a:off x="2627784" y="2708920"/>
            <a:ext cx="1872208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endCxn id="6" idx="0"/>
          </p:cNvCxnSpPr>
          <p:nvPr/>
        </p:nvCxnSpPr>
        <p:spPr>
          <a:xfrm>
            <a:off x="4788024" y="2708920"/>
            <a:ext cx="1908212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4456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670" y="188640"/>
            <a:ext cx="882047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	</a:t>
            </a:r>
            <a:r>
              <a:rPr lang="ru-RU" sz="2600" dirty="0" err="1">
                <a:solidFill>
                  <a:srgbClr val="002060"/>
                </a:solidFill>
                <a:latin typeface="+mj-lt"/>
              </a:rPr>
              <a:t>Коррекционно</a:t>
            </a:r>
            <a:r>
              <a:rPr lang="ru-RU" sz="2600" dirty="0">
                <a:solidFill>
                  <a:srgbClr val="002060"/>
                </a:solidFill>
                <a:latin typeface="+mj-lt"/>
              </a:rPr>
              <a:t> – образовательное направление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0670" y="681083"/>
            <a:ext cx="842779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- реализация коррекционной деятельности специалистов на </a:t>
            </a:r>
            <a:r>
              <a:rPr lang="ru-RU" sz="2000" dirty="0" err="1"/>
              <a:t>спецально</a:t>
            </a:r>
            <a:r>
              <a:rPr lang="ru-RU" sz="2000" dirty="0"/>
              <a:t> организованных занятиях </a:t>
            </a:r>
            <a:r>
              <a:rPr lang="ru-RU" sz="1600" dirty="0"/>
              <a:t>(учитель-дефектолог, педагог-психолог, учитель - логопед)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/>
              <a:t>- реализация коррекционной деятельности воспитателем с группой детей с ОВЗ по заданию специалистов. </a:t>
            </a:r>
            <a:r>
              <a:rPr lang="ru-RU" sz="1600" dirty="0"/>
              <a:t>Целью этих занятий является усвоение образовательной и коррекционной программы;</a:t>
            </a:r>
          </a:p>
          <a:p>
            <a:pPr algn="just"/>
            <a:r>
              <a:rPr lang="ru-RU" sz="2000" dirty="0"/>
              <a:t>- организация продуктивных видов деятельности либо со всеми воспитанниками </a:t>
            </a:r>
            <a:r>
              <a:rPr lang="ru-RU" sz="1600" dirty="0"/>
              <a:t>(где для детей с ОВЗ в соответствии с их индивидуальными особенностями упрощаются или задачи, или приемы изображения) </a:t>
            </a:r>
            <a:r>
              <a:rPr lang="ru-RU" sz="2000" dirty="0"/>
              <a:t>либо отдельно </a:t>
            </a:r>
            <a:r>
              <a:rPr lang="ru-RU" sz="2000" dirty="0" smtClean="0"/>
              <a:t>с каждым ребенком с </a:t>
            </a:r>
            <a:r>
              <a:rPr lang="ru-RU" sz="2000" dirty="0"/>
              <a:t>ОВЗ </a:t>
            </a:r>
            <a:r>
              <a:rPr lang="ru-RU" sz="1600" dirty="0"/>
              <a:t>(Для оказания максимальной помощи детям с ОВЗ);</a:t>
            </a:r>
          </a:p>
          <a:p>
            <a:pPr algn="just"/>
            <a:r>
              <a:rPr lang="ru-RU" sz="2000" dirty="0"/>
              <a:t>- во время организации образовательной деятельности со всеми воспитанниками группы необходимо использовать комплексы </a:t>
            </a:r>
            <a:r>
              <a:rPr lang="ru-RU" sz="2000" dirty="0" err="1"/>
              <a:t>кинезиологических</a:t>
            </a:r>
            <a:r>
              <a:rPr lang="ru-RU" sz="2000" dirty="0"/>
              <a:t> упражнений </a:t>
            </a:r>
            <a:r>
              <a:rPr lang="ru-RU" sz="2000" dirty="0" smtClean="0"/>
              <a:t> </a:t>
            </a:r>
            <a:r>
              <a:rPr lang="ru-RU" sz="1600" dirty="0"/>
              <a:t>что позволяет </a:t>
            </a:r>
            <a:r>
              <a:rPr lang="ru-RU" sz="1600" dirty="0" smtClean="0"/>
              <a:t>улучшить </a:t>
            </a:r>
            <a:r>
              <a:rPr lang="ru-RU" sz="1600" dirty="0"/>
              <a:t>у детей с ОВЗ </a:t>
            </a:r>
            <a:r>
              <a:rPr lang="ru-RU" sz="1600" dirty="0" smtClean="0"/>
              <a:t>  </a:t>
            </a:r>
            <a:r>
              <a:rPr lang="ru-RU" sz="1600" dirty="0"/>
              <a:t>память, внимание, мелкую и крупную моторику, пространственные представления, снизить утомляемость.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/>
              <a:t>На прогулке решаются </a:t>
            </a:r>
            <a:r>
              <a:rPr lang="ru-RU" sz="2000" dirty="0"/>
              <a:t>как </a:t>
            </a:r>
            <a:r>
              <a:rPr lang="ru-RU" sz="2000" dirty="0" smtClean="0"/>
              <a:t>оздоровительные задачи, </a:t>
            </a:r>
            <a:r>
              <a:rPr lang="ru-RU" sz="2000" dirty="0"/>
              <a:t>так </a:t>
            </a:r>
            <a:r>
              <a:rPr lang="ru-RU" sz="2000" dirty="0" smtClean="0"/>
              <a:t>и</a:t>
            </a:r>
          </a:p>
          <a:p>
            <a:pPr algn="just"/>
            <a:r>
              <a:rPr lang="ru-RU" sz="2000" dirty="0" smtClean="0"/>
              <a:t>специальные </a:t>
            </a:r>
            <a:r>
              <a:rPr lang="ru-RU" sz="2000" dirty="0" err="1"/>
              <a:t>коррекционно</a:t>
            </a:r>
            <a:r>
              <a:rPr lang="ru-RU" sz="2000" dirty="0"/>
              <a:t> – </a:t>
            </a:r>
            <a:r>
              <a:rPr lang="ru-RU" sz="2000" dirty="0" smtClean="0"/>
              <a:t>образовательные. </a:t>
            </a:r>
          </a:p>
          <a:p>
            <a:pPr algn="just"/>
            <a:r>
              <a:rPr lang="ru-RU" sz="2000" dirty="0" smtClean="0"/>
              <a:t>-  </a:t>
            </a:r>
            <a:r>
              <a:rPr lang="ru-RU" sz="2000" dirty="0"/>
              <a:t>организация </a:t>
            </a:r>
            <a:r>
              <a:rPr lang="ru-RU" sz="2000" dirty="0" smtClean="0"/>
              <a:t>самостоятельной </a:t>
            </a:r>
            <a:r>
              <a:rPr lang="ru-RU" sz="2000" dirty="0"/>
              <a:t>деятельности детей с ОВЗ в развивающей предметно –пространственной среде. </a:t>
            </a:r>
          </a:p>
        </p:txBody>
      </p:sp>
    </p:spTree>
    <p:extLst>
      <p:ext uri="{BB962C8B-B14F-4D97-AF65-F5344CB8AC3E}">
        <p14:creationId xmlns:p14="http://schemas.microsoft.com/office/powerpoint/2010/main" val="3365333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9759" y="188640"/>
            <a:ext cx="88204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	</a:t>
            </a:r>
            <a:r>
              <a:rPr lang="ru-RU" sz="2800" dirty="0" smtClean="0">
                <a:solidFill>
                  <a:srgbClr val="002060"/>
                </a:solidFill>
              </a:rPr>
              <a:t>Общеразвивающе</a:t>
            </a:r>
            <a:r>
              <a:rPr lang="ru-RU" sz="2600" dirty="0" smtClean="0">
                <a:solidFill>
                  <a:srgbClr val="002060"/>
                </a:solidFill>
                <a:latin typeface="+mj-lt"/>
              </a:rPr>
              <a:t>е </a:t>
            </a:r>
            <a:r>
              <a:rPr lang="ru-RU" sz="2600" dirty="0">
                <a:solidFill>
                  <a:srgbClr val="002060"/>
                </a:solidFill>
                <a:latin typeface="+mj-lt"/>
              </a:rPr>
              <a:t>направление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44196" y="711860"/>
            <a:ext cx="847627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– </a:t>
            </a:r>
            <a:r>
              <a:rPr lang="ru-RU" sz="2000" dirty="0"/>
              <a:t>осуществление развивающей деятельности со всеми воспитанниками в основных видах детской деятельности </a:t>
            </a:r>
            <a:r>
              <a:rPr lang="ru-RU" sz="1600" dirty="0"/>
              <a:t>(развитие речи и представлений об окружающем мире, развитие познавательной сферы, игровой, исследовательской, проектной, графической, конструктивной деятельности и т. д.);</a:t>
            </a:r>
          </a:p>
          <a:p>
            <a:r>
              <a:rPr lang="ru-RU" sz="2000" dirty="0"/>
              <a:t>- Всестороннее воспитание по таким направлениям как: </a:t>
            </a:r>
            <a:r>
              <a:rPr lang="ru-RU" sz="1600" dirty="0"/>
              <a:t>умственное, нравственное, эстетическое, патриотическое и т.д.</a:t>
            </a:r>
          </a:p>
          <a:p>
            <a:r>
              <a:rPr lang="ru-RU" sz="2000" dirty="0"/>
              <a:t>– социализация в условиях совместного обучения и воспитания детей с </a:t>
            </a:r>
            <a:r>
              <a:rPr lang="ru-RU" sz="2000" dirty="0" smtClean="0"/>
              <a:t>ОВЗ; </a:t>
            </a:r>
            <a:r>
              <a:rPr lang="ru-RU" sz="1600" dirty="0"/>
              <a:t>Сюда  можно отнести организацию совместных сюжетно –ролевых игр, воспитание культурно – гигиенических навыков, выработку правильных социальных навыков, где одновременно дети учатся помогать друг другу, быть заботливыми и терпеливыми. Во время прогулки необходимо уделять внимание трудовой деятельности всех детей – что воспитывает в них ценностное отношение к собственному труду, труду других людей и его результатам.</a:t>
            </a:r>
          </a:p>
          <a:p>
            <a:r>
              <a:rPr lang="ru-RU" sz="1600" dirty="0"/>
              <a:t> В индивидуальных видах деятельности необходимо предусмотреть развитие мелкой моторики рук через ручной труд и конструирование, развитие общей моторики через подвижные игры и игровые упражнения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928283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Основные </a:t>
            </a:r>
            <a:r>
              <a:rPr lang="ru-RU" sz="2400" dirty="0">
                <a:solidFill>
                  <a:srgbClr val="002060"/>
                </a:solidFill>
              </a:rPr>
              <a:t>направления работы </a:t>
            </a:r>
            <a:r>
              <a:rPr lang="ru-RU" sz="2400" dirty="0" smtClean="0">
                <a:solidFill>
                  <a:srgbClr val="002060"/>
                </a:solidFill>
              </a:rPr>
              <a:t>педагогов групп </a:t>
            </a:r>
            <a:r>
              <a:rPr lang="ru-RU" sz="2400" dirty="0" smtClean="0">
                <a:solidFill>
                  <a:srgbClr val="002060"/>
                </a:solidFill>
              </a:rPr>
              <a:t>компенсирующей </a:t>
            </a:r>
            <a:r>
              <a:rPr lang="ru-RU" sz="2400" dirty="0" smtClean="0">
                <a:solidFill>
                  <a:srgbClr val="002060"/>
                </a:solidFill>
              </a:rPr>
              <a:t>направленности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556792"/>
            <a:ext cx="7704856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• </a:t>
            </a:r>
            <a:r>
              <a:rPr lang="ru-RU" dirty="0"/>
              <a:t>диагностика индивидуальных особенностей развития каждого </a:t>
            </a:r>
            <a:r>
              <a:rPr lang="ru-RU" dirty="0" smtClean="0"/>
              <a:t>ребенка;</a:t>
            </a:r>
          </a:p>
          <a:p>
            <a:endParaRPr lang="ru-RU" dirty="0"/>
          </a:p>
          <a:p>
            <a:r>
              <a:rPr lang="ru-RU" dirty="0"/>
              <a:t>• комплексная оценка ресурсов и дефицитов ребенка для составления индивидуального образовательного маршрута и индивидуальной образовательной </a:t>
            </a:r>
            <a:r>
              <a:rPr lang="ru-RU" dirty="0" smtClean="0"/>
              <a:t>программы;</a:t>
            </a:r>
          </a:p>
          <a:p>
            <a:endParaRPr lang="ru-RU" dirty="0"/>
          </a:p>
          <a:p>
            <a:r>
              <a:rPr lang="ru-RU" dirty="0"/>
              <a:t>• планирование образовательного процесса с учетом индивидуальных образовательных потребностей </a:t>
            </a:r>
            <a:r>
              <a:rPr lang="ru-RU" dirty="0" smtClean="0"/>
              <a:t>всех детей группы;</a:t>
            </a:r>
          </a:p>
          <a:p>
            <a:endParaRPr lang="ru-RU" dirty="0"/>
          </a:p>
          <a:p>
            <a:r>
              <a:rPr lang="ru-RU" dirty="0"/>
              <a:t>• организация совместной </a:t>
            </a:r>
            <a:r>
              <a:rPr lang="ru-RU" dirty="0" smtClean="0"/>
              <a:t>жизнедеятельности</a:t>
            </a:r>
          </a:p>
          <a:p>
            <a:r>
              <a:rPr lang="ru-RU" dirty="0" smtClean="0"/>
              <a:t>детей </a:t>
            </a:r>
            <a:r>
              <a:rPr lang="ru-RU" dirty="0" smtClean="0"/>
              <a:t>с </a:t>
            </a:r>
            <a:r>
              <a:rPr lang="ru-RU" dirty="0" smtClean="0"/>
              <a:t>ОВЗ </a:t>
            </a:r>
            <a:r>
              <a:rPr lang="ru-RU" dirty="0" smtClean="0"/>
              <a:t>в условиях </a:t>
            </a:r>
            <a:r>
              <a:rPr lang="ru-RU" dirty="0" smtClean="0"/>
              <a:t>группы</a:t>
            </a:r>
            <a:r>
              <a:rPr lang="ru-RU" dirty="0" smtClean="0"/>
              <a:t>;</a:t>
            </a:r>
          </a:p>
          <a:p>
            <a:endParaRPr lang="ru-RU" dirty="0"/>
          </a:p>
          <a:p>
            <a:r>
              <a:rPr lang="ru-RU" dirty="0"/>
              <a:t>• мониторинг образовательного </a:t>
            </a:r>
            <a:r>
              <a:rPr lang="ru-RU" dirty="0" smtClean="0"/>
              <a:t>процесса; 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6136" y="4149080"/>
            <a:ext cx="3101177" cy="2584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481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611560" y="980728"/>
            <a:ext cx="7776864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Основные направления содержания деятельности </a:t>
            </a:r>
            <a:r>
              <a:rPr lang="ru-RU" sz="2000" dirty="0" smtClean="0"/>
              <a:t>воспитателей групп </a:t>
            </a:r>
            <a:r>
              <a:rPr lang="ru-RU" sz="2000" dirty="0" smtClean="0"/>
              <a:t>компенсирующей </a:t>
            </a:r>
            <a:r>
              <a:rPr lang="ru-RU" sz="2000" dirty="0" smtClean="0"/>
              <a:t>направленности с семьями воспитанников </a:t>
            </a:r>
            <a:endParaRPr lang="ru-RU" sz="2000" dirty="0"/>
          </a:p>
        </p:txBody>
      </p:sp>
      <p:sp>
        <p:nvSpPr>
          <p:cNvPr id="3" name="Овал 2"/>
          <p:cNvSpPr/>
          <p:nvPr/>
        </p:nvSpPr>
        <p:spPr>
          <a:xfrm>
            <a:off x="1043608" y="3356992"/>
            <a:ext cx="3168352" cy="2304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коррекционно- образовательное</a:t>
            </a:r>
          </a:p>
        </p:txBody>
      </p:sp>
      <p:sp>
        <p:nvSpPr>
          <p:cNvPr id="4" name="Овал 3"/>
          <p:cNvSpPr/>
          <p:nvPr/>
        </p:nvSpPr>
        <p:spPr>
          <a:xfrm>
            <a:off x="5004048" y="3356992"/>
            <a:ext cx="3384376" cy="2304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sz="2000" dirty="0" smtClean="0"/>
              <a:t>общеразвивающее</a:t>
            </a:r>
            <a:endParaRPr lang="ru-RU" sz="2000" dirty="0"/>
          </a:p>
          <a:p>
            <a:pPr algn="ctr"/>
            <a:endParaRPr lang="ru-RU" dirty="0"/>
          </a:p>
        </p:txBody>
      </p:sp>
      <p:cxnSp>
        <p:nvCxnSpPr>
          <p:cNvPr id="5" name="Прямая со стрелкой 4"/>
          <p:cNvCxnSpPr>
            <a:stCxn id="2" idx="4"/>
          </p:cNvCxnSpPr>
          <p:nvPr/>
        </p:nvCxnSpPr>
        <p:spPr>
          <a:xfrm flipH="1">
            <a:off x="2627784" y="2708920"/>
            <a:ext cx="1872208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endCxn id="4" idx="0"/>
          </p:cNvCxnSpPr>
          <p:nvPr/>
        </p:nvCxnSpPr>
        <p:spPr>
          <a:xfrm>
            <a:off x="4788024" y="2708920"/>
            <a:ext cx="1908212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7868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196752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dirty="0" smtClean="0"/>
              <a:t>получение определенных знаний </a:t>
            </a:r>
            <a:r>
              <a:rPr lang="ru-RU" dirty="0"/>
              <a:t>по вопросам воспитания и обучения </a:t>
            </a:r>
            <a:r>
              <a:rPr lang="ru-RU" dirty="0" smtClean="0"/>
              <a:t>детей;</a:t>
            </a:r>
          </a:p>
          <a:p>
            <a:pPr marL="285750" indent="-285750">
              <a:buFontTx/>
              <a:buChar char="-"/>
            </a:pPr>
            <a:endParaRPr lang="ru-RU" dirty="0" smtClean="0"/>
          </a:p>
          <a:p>
            <a:pPr marL="285750" indent="-285750">
              <a:buFontTx/>
              <a:buChar char="-"/>
            </a:pPr>
            <a:r>
              <a:rPr lang="ru-RU" dirty="0" smtClean="0"/>
              <a:t> </a:t>
            </a:r>
            <a:r>
              <a:rPr lang="ru-RU" dirty="0"/>
              <a:t>знания о структуре дефекта, о возможных путях его </a:t>
            </a:r>
            <a:r>
              <a:rPr lang="ru-RU" dirty="0" smtClean="0"/>
              <a:t>преодоления;</a:t>
            </a:r>
          </a:p>
          <a:p>
            <a:pPr marL="285750" indent="-285750">
              <a:buFontTx/>
              <a:buChar char="-"/>
            </a:pPr>
            <a:endParaRPr lang="ru-RU" dirty="0" smtClean="0"/>
          </a:p>
          <a:p>
            <a:pPr marL="285750" indent="-285750">
              <a:buFontTx/>
              <a:buChar char="-"/>
            </a:pPr>
            <a:r>
              <a:rPr lang="ru-RU" dirty="0" smtClean="0"/>
              <a:t>Ежедневное знакомство </a:t>
            </a:r>
            <a:r>
              <a:rPr lang="ru-RU" dirty="0"/>
              <a:t>родителей с «зоной актуального и ближайшего развития ребенка</a:t>
            </a:r>
            <a:r>
              <a:rPr lang="ru-RU" dirty="0" smtClean="0"/>
              <a:t>»;</a:t>
            </a:r>
          </a:p>
          <a:p>
            <a:pPr marL="285750" indent="-285750">
              <a:buFontTx/>
              <a:buChar char="-"/>
            </a:pPr>
            <a:endParaRPr lang="ru-RU" dirty="0" smtClean="0"/>
          </a:p>
          <a:p>
            <a:pPr marL="285750" indent="-285750">
              <a:buFontTx/>
              <a:buChar char="-"/>
            </a:pPr>
            <a:r>
              <a:rPr lang="ru-RU" dirty="0" smtClean="0"/>
              <a:t>Знания по вопросам правильной  организации 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коррекционно</a:t>
            </a:r>
            <a:r>
              <a:rPr lang="ru-RU" dirty="0" smtClean="0"/>
              <a:t> </a:t>
            </a:r>
            <a:r>
              <a:rPr lang="ru-RU" dirty="0"/>
              <a:t>–</a:t>
            </a:r>
            <a:r>
              <a:rPr lang="ru-RU" dirty="0" smtClean="0"/>
              <a:t>образовательного процесса дома;</a:t>
            </a:r>
          </a:p>
          <a:p>
            <a:pPr marL="285750" indent="-285750">
              <a:buFontTx/>
              <a:buChar char="-"/>
            </a:pPr>
            <a:endParaRPr lang="ru-RU" dirty="0"/>
          </a:p>
          <a:p>
            <a:pPr marL="285750" indent="-285750">
              <a:buFontTx/>
              <a:buChar char="-"/>
            </a:pPr>
            <a:r>
              <a:rPr lang="ru-RU" dirty="0" smtClean="0"/>
              <a:t> Подбор специальной коррекционной </a:t>
            </a:r>
          </a:p>
          <a:p>
            <a:r>
              <a:rPr lang="ru-RU" dirty="0" smtClean="0"/>
              <a:t>      литературы </a:t>
            </a:r>
            <a:r>
              <a:rPr lang="ru-RU" dirty="0"/>
              <a:t>для </a:t>
            </a:r>
            <a:r>
              <a:rPr lang="ru-RU" dirty="0" smtClean="0"/>
              <a:t>родителей;</a:t>
            </a:r>
          </a:p>
          <a:p>
            <a:pPr marL="285750" indent="-285750">
              <a:buFontTx/>
              <a:buChar char="-"/>
            </a:pPr>
            <a:endParaRPr lang="ru-RU" dirty="0"/>
          </a:p>
          <a:p>
            <a:pPr marL="285750" indent="-285750">
              <a:buFontTx/>
              <a:buChar char="-"/>
            </a:pPr>
            <a:r>
              <a:rPr lang="ru-RU" dirty="0" smtClean="0"/>
              <a:t> </a:t>
            </a:r>
            <a:r>
              <a:rPr lang="ru-RU" dirty="0"/>
              <a:t>даются рекомендации по коррекции </a:t>
            </a:r>
            <a:endParaRPr lang="ru-RU" dirty="0" smtClean="0"/>
          </a:p>
          <a:p>
            <a:r>
              <a:rPr lang="ru-RU" dirty="0" smtClean="0"/>
              <a:t>     того </a:t>
            </a:r>
            <a:r>
              <a:rPr lang="ru-RU" dirty="0"/>
              <a:t>или иного </a:t>
            </a:r>
            <a:r>
              <a:rPr lang="ru-RU" dirty="0" smtClean="0"/>
              <a:t>недостатка.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689" y="476672"/>
            <a:ext cx="882047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	</a:t>
            </a:r>
            <a:r>
              <a:rPr lang="ru-RU" sz="2600" dirty="0" err="1">
                <a:solidFill>
                  <a:srgbClr val="002060"/>
                </a:solidFill>
                <a:latin typeface="+mj-lt"/>
              </a:rPr>
              <a:t>Коррекционно</a:t>
            </a:r>
            <a:r>
              <a:rPr lang="ru-RU" sz="2600" dirty="0">
                <a:solidFill>
                  <a:srgbClr val="002060"/>
                </a:solidFill>
                <a:latin typeface="+mj-lt"/>
              </a:rPr>
              <a:t> – образовательное направление</a:t>
            </a:r>
          </a:p>
        </p:txBody>
      </p:sp>
      <p:pic>
        <p:nvPicPr>
          <p:cNvPr id="4" name="Picture 2" descr="http://zaharova-anna.74323s014.edusite.ru/images/p28_2524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631" y="3425534"/>
            <a:ext cx="3025176" cy="3205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945654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3230</TotalTime>
  <Words>763</Words>
  <Application>Microsoft Office PowerPoint</Application>
  <PresentationFormat>Экран (4:3)</PresentationFormat>
  <Paragraphs>66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Georgia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наташа</cp:lastModifiedBy>
  <cp:revision>34</cp:revision>
  <dcterms:created xsi:type="dcterms:W3CDTF">2016-11-21T09:43:23Z</dcterms:created>
  <dcterms:modified xsi:type="dcterms:W3CDTF">2021-05-26T08:50:15Z</dcterms:modified>
</cp:coreProperties>
</file>