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  <p:sldId id="259" r:id="rId3"/>
    <p:sldId id="256" r:id="rId4"/>
    <p:sldId id="257" r:id="rId5"/>
    <p:sldId id="261" r:id="rId6"/>
    <p:sldId id="260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Высшая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Образование высшее</c:v>
                </c:pt>
                <c:pt idx="1">
                  <c:v>Квалификация</c:v>
                </c:pt>
                <c:pt idx="2">
                  <c:v>Педагогический стаж</c:v>
                </c:pt>
                <c:pt idx="3">
                  <c:v>средний возраст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17</c:v>
                </c:pt>
                <c:pt idx="2">
                  <c:v>25</c:v>
                </c:pt>
                <c:pt idx="3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Первая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Образование высшее</c:v>
                </c:pt>
                <c:pt idx="1">
                  <c:v>Квалификация</c:v>
                </c:pt>
                <c:pt idx="2">
                  <c:v>Педагогический стаж</c:v>
                </c:pt>
                <c:pt idx="3">
                  <c:v>средний возраст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Соответствие занимаемой должности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Образование высшее</c:v>
                </c:pt>
                <c:pt idx="1">
                  <c:v>Квалификация</c:v>
                </c:pt>
                <c:pt idx="2">
                  <c:v>Педагогический стаж</c:v>
                </c:pt>
                <c:pt idx="3">
                  <c:v>средний возраст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50</c:v>
                </c:pt>
              </c:numCache>
            </c:numRef>
          </c:val>
        </c:ser>
        <c:shape val="box"/>
        <c:axId val="79205120"/>
        <c:axId val="79206656"/>
        <c:axId val="0"/>
      </c:bar3DChart>
      <c:catAx>
        <c:axId val="79205120"/>
        <c:scaling>
          <c:orientation val="minMax"/>
        </c:scaling>
        <c:axPos val="b"/>
        <c:tickLblPos val="nextTo"/>
        <c:crossAx val="79206656"/>
        <c:crosses val="autoZero"/>
        <c:auto val="1"/>
        <c:lblAlgn val="ctr"/>
        <c:lblOffset val="100"/>
      </c:catAx>
      <c:valAx>
        <c:axId val="79206656"/>
        <c:scaling>
          <c:orientation val="minMax"/>
        </c:scaling>
        <c:axPos val="l"/>
        <c:majorGridlines/>
        <c:numFmt formatCode="General" sourceLinked="1"/>
        <c:tickLblPos val="nextTo"/>
        <c:crossAx val="792051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CCCCFF"/>
            </a:gs>
            <a:gs pos="17999">
              <a:srgbClr val="99CCFF"/>
            </a:gs>
            <a:gs pos="19000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ECB1C-A896-4D73-B642-EC09FD06E464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BE44B-9A24-4DF8-8984-9300F8E76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5300" b="1" dirty="0" smtClean="0">
                <a:solidFill>
                  <a:schemeClr val="tx2">
                    <a:lumMod val="50000"/>
                  </a:schemeClr>
                </a:solidFill>
              </a:rPr>
              <a:t>Социальный паспорт </a:t>
            </a:r>
            <a:r>
              <a:rPr lang="ru-RU" sz="53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53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5300" i="1" dirty="0" smtClean="0">
                <a:solidFill>
                  <a:schemeClr val="tx2">
                    <a:lumMod val="50000"/>
                  </a:schemeClr>
                </a:solidFill>
              </a:rPr>
              <a:t>МБОУ СОШ № 8 с.Николаевка</a:t>
            </a:r>
            <a:br>
              <a:rPr lang="ru-RU" sz="5300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5300" dirty="0" smtClean="0">
                <a:solidFill>
                  <a:schemeClr val="tx2">
                    <a:lumMod val="50000"/>
                  </a:schemeClr>
                </a:solidFill>
              </a:rPr>
              <a:t>Комплексный анализ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5013176"/>
            <a:ext cx="27326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сентябрь 2018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908720"/>
            <a:ext cx="784887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Разработка и реализация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дорожной карты по повышению качества общего образования.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Изучение элективного курса «Готовимся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ЕГЭ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обществознанию»</a:t>
            </a:r>
          </a:p>
          <a:p>
            <a:pPr>
              <a:buFontTx/>
              <a:buChar char="-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Осуществление постоянного мониторинга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качества знания.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Разработать и реализовать план улучшения конкретных результатов конкретных учеников.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Осуществлять контроль  за выполнением домашнего задания , а также посещением консультаций и дополнительных занятий 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Постоянно отрабатывать «проблемные» темы.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Своевременно  выполнять корректировку тем по доп. занятиям и консультациям .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67744" y="260648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Решение</a:t>
            </a:r>
            <a:endParaRPr lang="ru-RU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332656"/>
            <a:ext cx="4948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I.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социальной среде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7" y="1052736"/>
          <a:ext cx="7992888" cy="1549038"/>
        </p:xfrm>
        <a:graphic>
          <a:graphicData uri="http://schemas.openxmlformats.org/drawingml/2006/table">
            <a:tbl>
              <a:tblPr/>
              <a:tblGrid>
                <a:gridCol w="2424031"/>
                <a:gridCol w="1936658"/>
                <a:gridCol w="1274861"/>
                <a:gridCol w="1212444"/>
                <a:gridCol w="1144894"/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 от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всех уч-ся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класса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Незаконченное среднее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Среднее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Высшее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Образование отца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42%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 58%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 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Образование матери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 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28%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72%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83567" y="2780929"/>
          <a:ext cx="7920881" cy="1767647"/>
        </p:xfrm>
        <a:graphic>
          <a:graphicData uri="http://schemas.openxmlformats.org/drawingml/2006/table">
            <a:tbl>
              <a:tblPr/>
              <a:tblGrid>
                <a:gridCol w="2088233"/>
                <a:gridCol w="1224136"/>
                <a:gridCol w="1080120"/>
                <a:gridCol w="1728192"/>
                <a:gridCol w="1800200"/>
              </a:tblGrid>
              <a:tr h="876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% от всех уч-ся класса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Служащие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Рабочие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Сфера обслуживания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Безработные (домохозяйки)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Занятость отца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14%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 28%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14%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44%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Занятость матери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 14%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 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 58%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28%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83568" y="4941168"/>
          <a:ext cx="7920880" cy="1577340"/>
        </p:xfrm>
        <a:graphic>
          <a:graphicData uri="http://schemas.openxmlformats.org/drawingml/2006/table">
            <a:tbl>
              <a:tblPr/>
              <a:tblGrid>
                <a:gridCol w="2203731"/>
                <a:gridCol w="959010"/>
                <a:gridCol w="1932786"/>
                <a:gridCol w="1464725"/>
                <a:gridCol w="1360628"/>
              </a:tblGrid>
              <a:tr h="6912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% от всех уч-ся класса</a:t>
                      </a:r>
                    </a:p>
                  </a:txBody>
                  <a:tcPr marL="61363" marR="6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Местные жители</a:t>
                      </a:r>
                    </a:p>
                  </a:txBody>
                  <a:tcPr marL="61363" marR="6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Приезжие жители краснодарского края</a:t>
                      </a:r>
                    </a:p>
                  </a:txBody>
                  <a:tcPr marL="61363" marR="6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Приезжие из других субъектов РФ</a:t>
                      </a:r>
                    </a:p>
                  </a:txBody>
                  <a:tcPr marL="61363" marR="6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Мигранты из-за границы</a:t>
                      </a:r>
                    </a:p>
                  </a:txBody>
                  <a:tcPr marL="61363" marR="6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Миграционная категория</a:t>
                      </a:r>
                    </a:p>
                  </a:txBody>
                  <a:tcPr marL="61363" marR="6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 86%</a:t>
                      </a:r>
                    </a:p>
                  </a:txBody>
                  <a:tcPr marL="61363" marR="6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0</a:t>
                      </a:r>
                    </a:p>
                  </a:txBody>
                  <a:tcPr marL="61363" marR="6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14%</a:t>
                      </a:r>
                    </a:p>
                  </a:txBody>
                  <a:tcPr marL="61363" marR="6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 0%</a:t>
                      </a:r>
                    </a:p>
                  </a:txBody>
                  <a:tcPr marL="61363" marR="61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340352" cy="129614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Традиции в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школе,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направленные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престижность качества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ания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9551" y="1362837"/>
            <a:ext cx="828092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9251950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Реализация проекта «От лучшего ученика недели к лучшему ученику года».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9251950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Чествование на общешкольной линейке победителей и призёров  олимпиад, творческих конкурсов, спортивных соревнований.</a:t>
            </a:r>
            <a:endParaRPr kumimoji="0" lang="ru-RU" sz="105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251950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Публикации в школьной газете «Большая перемена», на сайте школы.</a:t>
            </a:r>
            <a:endParaRPr kumimoji="0" lang="ru-RU" sz="105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251950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Участие в конкурсе «Класс-лидер».</a:t>
            </a:r>
            <a:endParaRPr kumimoji="0" lang="ru-RU" sz="105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251950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Совместные мероприятия учащихся, учителей, родителей.</a:t>
            </a:r>
            <a:endParaRPr kumimoji="0" lang="ru-RU" sz="105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2519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Формы организации деятельности школы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15616" y="1700808"/>
          <a:ext cx="7272808" cy="2571173"/>
        </p:xfrm>
        <a:graphic>
          <a:graphicData uri="http://schemas.openxmlformats.org/drawingml/2006/table">
            <a:tbl>
              <a:tblPr/>
              <a:tblGrid>
                <a:gridCol w="1763392"/>
                <a:gridCol w="5509416"/>
              </a:tblGrid>
              <a:tr h="4680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Вид деятельности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Формы организации деятельности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Внеурочная деятельность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 Кружки, секции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Внеклассная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 Часы общения, экскурсии, встречи, поездки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Доп. образование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 ШСК «Олимп»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340352" cy="1296144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Профессиональное образование выпускников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прошедшие три года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844821"/>
          <a:ext cx="7776864" cy="2304258"/>
        </p:xfrm>
        <a:graphic>
          <a:graphicData uri="http://schemas.openxmlformats.org/drawingml/2006/table">
            <a:tbl>
              <a:tblPr/>
              <a:tblGrid>
                <a:gridCol w="6417139"/>
                <a:gridCol w="1359725"/>
              </a:tblGrid>
              <a:tr h="384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Категория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Значение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Число выпускников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 19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%поступивших в ВУЗы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 14 (74%)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%поступивших в СПО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 4 (21%)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 трудоустройство (от числа выпускников за это время)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 0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 не работающих и не учащихся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 1 (5%)</a:t>
                      </a:r>
                    </a:p>
                  </a:txBody>
                  <a:tcPr marL="45106" marR="45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II. </a:t>
            </a:r>
            <a:r>
              <a:rPr lang="ru-RU" sz="3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Внутришкольный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кадров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124744"/>
          <a:ext cx="91440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Успеваемость учащихся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628800"/>
          <a:ext cx="8640960" cy="4451073"/>
        </p:xfrm>
        <a:graphic>
          <a:graphicData uri="http://schemas.openxmlformats.org/drawingml/2006/table">
            <a:tbl>
              <a:tblPr/>
              <a:tblGrid>
                <a:gridCol w="2520682"/>
                <a:gridCol w="626275"/>
                <a:gridCol w="552072"/>
                <a:gridCol w="575074"/>
                <a:gridCol w="445961"/>
                <a:gridCol w="520164"/>
                <a:gridCol w="483062"/>
                <a:gridCol w="431120"/>
                <a:gridCol w="630728"/>
                <a:gridCol w="687864"/>
                <a:gridCol w="601788"/>
                <a:gridCol w="566170"/>
              </a:tblGrid>
              <a:tr h="19974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Средняя годовая оценка</a:t>
                      </a:r>
                    </a:p>
                  </a:txBody>
                  <a:tcPr marL="56537" marR="565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</a:p>
                  </a:txBody>
                  <a:tcPr marL="56537" marR="5653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3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7 кл.2014-2015 уч.год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 4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 3,8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4,5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 4,8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 3,5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 4,5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 -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 3,6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 4,5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 4,5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1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 кл. 2015-2016 уч.год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4,4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1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9 кл. 2016-2017 уч.год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4,2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4,5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1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 кл. 2017-2018 уч.год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4,7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4,8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1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11 кл. (текущая)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4,4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4,4</a:t>
                      </a:r>
                    </a:p>
                  </a:txBody>
                  <a:tcPr marL="56537" marR="56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III.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Анализ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результатов оценочных процедур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63688" y="1484784"/>
          <a:ext cx="6026774" cy="3024336"/>
        </p:xfrm>
        <a:graphic>
          <a:graphicData uri="http://schemas.openxmlformats.org/drawingml/2006/table">
            <a:tbl>
              <a:tblPr/>
              <a:tblGrid>
                <a:gridCol w="1177662"/>
                <a:gridCol w="1177662"/>
                <a:gridCol w="1452426"/>
                <a:gridCol w="1116363"/>
                <a:gridCol w="1102661"/>
              </a:tblGrid>
              <a:tr h="50405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Годы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ГИА-9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ЕГЭ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КДР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ВПР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 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 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24,7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 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21,7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53,5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 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Результаты единого государственного экзамена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по обществознанию за 2015 – 2018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</a:rPr>
              <a:t>уч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 г.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5" y="1772816"/>
          <a:ext cx="8209208" cy="3960440"/>
        </p:xfrm>
        <a:graphic>
          <a:graphicData uri="http://schemas.openxmlformats.org/drawingml/2006/table">
            <a:tbl>
              <a:tblPr/>
              <a:tblGrid>
                <a:gridCol w="749103"/>
                <a:gridCol w="738345"/>
                <a:gridCol w="759862"/>
                <a:gridCol w="759862"/>
                <a:gridCol w="815003"/>
                <a:gridCol w="860730"/>
                <a:gridCol w="860730"/>
                <a:gridCol w="860730"/>
                <a:gridCol w="902422"/>
                <a:gridCol w="902421"/>
              </a:tblGrid>
              <a:tr h="11269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уч-ся,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выполнявших работу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C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1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CB"/>
                    </a:solidFill>
                  </a:tcPr>
                </a:tc>
              </a:tr>
              <a:tr h="6896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CB"/>
                    </a:solidFill>
                  </a:tcPr>
                </a:tc>
              </a:tr>
              <a:tr h="45327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району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</a:tr>
              <a:tr h="9391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краевой показатель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59,5</a:t>
                      </a:r>
                    </a:p>
                  </a:txBody>
                  <a:tcPr marL="64631" marR="6463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9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384</Words>
  <Application>Microsoft Office PowerPoint</Application>
  <PresentationFormat>Экран (4:3)</PresentationFormat>
  <Paragraphs>225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 Социальный паспорт  МБОУ СОШ № 8 с.Николаевка Комплексный анализ</vt:lpstr>
      <vt:lpstr>    </vt:lpstr>
      <vt:lpstr>Традиции в школе, направленные на престижность качества образования </vt:lpstr>
      <vt:lpstr>Формы организации деятельности школы </vt:lpstr>
      <vt:lpstr>Профессиональное образование выпускников  за прошедшие три года</vt:lpstr>
      <vt:lpstr>II. Внутришкольный анализ кадров</vt:lpstr>
      <vt:lpstr>Успеваемость учащихся</vt:lpstr>
      <vt:lpstr>III. Анализ результатов оценочных процедур </vt:lpstr>
      <vt:lpstr>   Результаты единого государственного экзамена по обществознанию за 2015 – 2018 уч. г.   </vt:lpstr>
      <vt:lpstr> 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</dc:creator>
  <cp:lastModifiedBy>adm</cp:lastModifiedBy>
  <cp:revision>58</cp:revision>
  <dcterms:created xsi:type="dcterms:W3CDTF">2018-09-19T21:16:39Z</dcterms:created>
  <dcterms:modified xsi:type="dcterms:W3CDTF">2018-09-20T05:28:58Z</dcterms:modified>
</cp:coreProperties>
</file>