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FF"/>
    <a:srgbClr val="97000B"/>
    <a:srgbClr val="0041B6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5240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28210" y="1272989"/>
            <a:ext cx="4983979" cy="1498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006CFF"/>
                </a:solidFill>
                <a:latin typeface="Comic Sans MS" pitchFamily="66" charset="0"/>
              </a:rPr>
              <a:t>Успешный ученик</a:t>
            </a:r>
            <a:endParaRPr lang="en-US" b="1" i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70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286871"/>
            <a:ext cx="7869891" cy="58900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200" b="1" dirty="0" smtClean="0">
                <a:solidFill>
                  <a:srgbClr val="006CFF"/>
                </a:solidFill>
                <a:latin typeface="Comic Sans MS" pitchFamily="66" charset="0"/>
              </a:rPr>
              <a:t>И </a:t>
            </a:r>
            <a:r>
              <a:rPr lang="ru-RU" sz="3200" b="1" dirty="0" smtClean="0">
                <a:solidFill>
                  <a:srgbClr val="006CFF"/>
                </a:solidFill>
                <a:latin typeface="Comic Sans MS" pitchFamily="66" charset="0"/>
              </a:rPr>
              <a:t>конечно главную роль в создании благоприятного микроклимата в классе принадлежит личности учителя, его индивидуальным качествам. Народная мудрость гласит: </a:t>
            </a:r>
            <a:r>
              <a:rPr lang="ru-RU" sz="3200" b="1" i="1" dirty="0" smtClean="0">
                <a:solidFill>
                  <a:srgbClr val="006CFF"/>
                </a:solidFill>
                <a:latin typeface="Comic Sans MS" pitchFamily="66" charset="0"/>
              </a:rPr>
              <a:t>«Кто не горит, а тлеет — тот и зажечь никого не может».</a:t>
            </a:r>
            <a:r>
              <a:rPr lang="ru-RU" sz="3200" b="1" dirty="0" smtClean="0">
                <a:solidFill>
                  <a:srgbClr val="006CFF"/>
                </a:solidFill>
                <a:latin typeface="Comic Sans MS" pitchFamily="66" charset="0"/>
              </a:rPr>
              <a:t> Поэтому если учитель сам эмоционально, с горящими глазами, объясняет учебный материал, то и дети будут с удовольствием учиться, не испытывая трудностей.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75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600635"/>
            <a:ext cx="7869891" cy="557632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Современное общество не стоит на месте. Постоянно развиваясь, оно ставит перед собой новые цели и задачи, формирует новые ценности  и идеалы. </a:t>
            </a:r>
            <a:endParaRPr lang="en-US" b="1" dirty="0" smtClean="0">
              <a:solidFill>
                <a:srgbClr val="006CFF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Чтобы им соответствовать, быть востребованным и конкурентоспособным, одних лишь знаний современному человеку недостаточно. </a:t>
            </a:r>
            <a:endParaRPr lang="en-US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Он должен быстро адаптироваться к изменяющимся условиям, быть всесторонне развитым, активным, настроенным на достижение успеха, одним словом, отвечать вызовам общества.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97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322729"/>
            <a:ext cx="7869891" cy="58542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6CFF"/>
                </a:solidFill>
                <a:latin typeface="Comic Sans MS" pitchFamily="66" charset="0"/>
              </a:rPr>
              <a:t>		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В 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сложившихся условиях изменяется и роль школы. Перед ней теперь стоит задача воспитать не только знающего, но и успешного во всех сферах жизни ученика. </a:t>
            </a:r>
            <a:endParaRPr lang="en-US" b="1" dirty="0" smtClean="0">
              <a:solidFill>
                <a:srgbClr val="006CFF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		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Что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же мы понимаем под понятием «успешный ученик». Это не столько и не только отличник, в совершенстве овладевший базовыми знаниями и умениями по всем основным школьным дисциплинам, 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а 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ученик, способный активно использовать полученные ЗУН в реальной жизни, настроенный на самообразование, ученик «умеющий», получающий удовольствие от самого процесса обучения. </a:t>
            </a:r>
            <a:endParaRPr lang="ru-RU" b="1" dirty="0">
              <a:solidFill>
                <a:srgbClr val="006C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523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304800"/>
            <a:ext cx="7869891" cy="587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ru-RU" sz="4000" b="1" u="sng" dirty="0" smtClean="0">
                <a:solidFill>
                  <a:srgbClr val="006CFF"/>
                </a:solidFill>
                <a:latin typeface="Comic Sans MS" pitchFamily="66" charset="0"/>
              </a:rPr>
              <a:t>Успешный </a:t>
            </a:r>
            <a:r>
              <a:rPr lang="ru-RU" sz="4000" b="1" u="sng" dirty="0" smtClean="0">
                <a:solidFill>
                  <a:srgbClr val="006CFF"/>
                </a:solidFill>
                <a:latin typeface="Comic Sans MS" pitchFamily="66" charset="0"/>
              </a:rPr>
              <a:t>ученик – это ученик социально-адаптированный, обладающий положительной мотивацией и адекватной самооценкой, </a:t>
            </a:r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немаловажную роль в формировании которых, играют коллектив и благоприятный микроклимат в нем.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242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528918"/>
            <a:ext cx="7869891" cy="56480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sz="4400" b="1" dirty="0" smtClean="0">
                <a:solidFill>
                  <a:srgbClr val="006CFF"/>
                </a:solidFill>
                <a:latin typeface="Comic Sans MS" pitchFamily="66" charset="0"/>
              </a:rPr>
              <a:t>Под </a:t>
            </a:r>
            <a:r>
              <a:rPr lang="ru-RU" sz="4400" b="1" dirty="0" smtClean="0">
                <a:solidFill>
                  <a:srgbClr val="006CFF"/>
                </a:solidFill>
                <a:latin typeface="Comic Sans MS" pitchFamily="66" charset="0"/>
              </a:rPr>
              <a:t>микроклиматом мы понимаем  </a:t>
            </a:r>
            <a:r>
              <a:rPr lang="ru-RU" sz="4400" b="1" u="sng" dirty="0" smtClean="0">
                <a:solidFill>
                  <a:srgbClr val="006CFF"/>
                </a:solidFill>
                <a:latin typeface="Comic Sans MS" pitchFamily="66" charset="0"/>
              </a:rPr>
              <a:t>систему отношений, связывающую как самих учеников, так и учеников с учителем, определяющую их защищенность, активность и сплоченность.</a:t>
            </a:r>
            <a:r>
              <a:rPr lang="ru-RU" sz="4400" b="1" dirty="0" smtClean="0">
                <a:solidFill>
                  <a:srgbClr val="006CFF"/>
                </a:solidFill>
                <a:latin typeface="Comic Sans MS" pitchFamily="66" charset="0"/>
              </a:rPr>
              <a:t> </a:t>
            </a:r>
            <a:endParaRPr lang="ru-RU" sz="4400" b="1" dirty="0">
              <a:solidFill>
                <a:srgbClr val="006C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20618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412376"/>
            <a:ext cx="7869891" cy="57645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Именно 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на создание благоприятного микроклимата на каждом уроке я предлагаю обратить самое пристальное внимание.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6CFF"/>
                </a:solidFill>
                <a:latin typeface="Comic Sans MS" pitchFamily="66" charset="0"/>
              </a:rPr>
              <a:t>		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Организация 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общих коллективных дел, совместных переживаний: коллективные поздравления с днем рождения; выражение искреннего сочувствия в дни неудачи, болезни; совместные поездки – экскурсии, походы; совместное посещение театров, музеев; совместное проведение праздничных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8650" y="-45718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224118"/>
            <a:ext cx="7869891" cy="5952845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		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Умение учителя правильно строить свои взаимоотношения с учащимся: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		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Верный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сигнал Вашей доброжелательности – добрая улыбка, приветливость. К доверию располагает, если Вы не подчеркиваете разницы в социальном статусе, возрасте между собой и учеником, высказываете свои соображения доброжелательно, в форме совета, умеете внимательно и заинтересованно слушать учащихся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n-US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Учитывайте индивидуальные особенности школьника (вспыльчивость, молчаливость, обидчивость, замкнутость), его состояние в данный момент, его отношение к Вам.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3137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421341"/>
            <a:ext cx="7869891" cy="5755622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		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Умейте 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выслушать учащегося, особенно в минуты напряженного, нервного состояния, возникших в результате каких – либо неприятностей, недоразумения. Сохраняйте «секреты», доверительная беседа требует осторожности, 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деликатности</a:t>
            </a:r>
            <a:r>
              <a:rPr lang="en-US" b="1" dirty="0" smtClean="0">
                <a:solidFill>
                  <a:srgbClr val="006CFF"/>
                </a:solidFill>
                <a:latin typeface="Comic Sans MS" pitchFamily="66" charset="0"/>
              </a:rPr>
              <a:t>.</a:t>
            </a:r>
          </a:p>
          <a:p>
            <a:pPr lvl="0">
              <a:buNone/>
            </a:pP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		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Относитесь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уважительно к мнению других людей. Не исключайте возможности того, что Вы можете ошибаться, старайтесь убеждать, не спешите использовать административные права.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792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313765"/>
            <a:ext cx="7869891" cy="5863198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</a:rPr>
              <a:t>		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Старайтесь сказать об учащемся доброе слово, если он того заслуживает. Одобрение действует сильнее, чем порицание. Учтите, что захваливание одних и тех же детей, противопоставление  их успехов недостаткам  других   способствует плохому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отношению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к ним всего класса.</a:t>
            </a:r>
          </a:p>
          <a:p>
            <a:pPr>
              <a:buNone/>
            </a:pP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		Критика </a:t>
            </a:r>
            <a:r>
              <a:rPr lang="ru-RU" b="1" dirty="0" smtClean="0">
                <a:solidFill>
                  <a:srgbClr val="006CFF"/>
                </a:solidFill>
                <a:latin typeface="Comic Sans MS" pitchFamily="66" charset="0"/>
              </a:rPr>
              <a:t>по форме и по содержанию должна исходить из уважительного отношения. Старайтесь отчитывать наедине, выслушайте смягчающие обстоятельства, говорите конкретно о случае плохого поведения. К провинившемуся относитесь справедливо, уважая его человеческое достоинство.</a:t>
            </a:r>
            <a:endParaRPr lang="ru-RU" b="1" dirty="0">
              <a:solidFill>
                <a:srgbClr val="006C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24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85</cp:revision>
  <dcterms:created xsi:type="dcterms:W3CDTF">2016-11-18T14:12:19Z</dcterms:created>
  <dcterms:modified xsi:type="dcterms:W3CDTF">2019-01-24T16:55:15Z</dcterms:modified>
</cp:coreProperties>
</file>