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Constanti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onstantia-bold.fntdata"/><Relationship Id="rId10" Type="http://schemas.openxmlformats.org/officeDocument/2006/relationships/slide" Target="slides/slide5.xml"/><Relationship Id="rId21" Type="http://schemas.openxmlformats.org/officeDocument/2006/relationships/font" Target="fonts/Constantia-regular.fntdata"/><Relationship Id="rId13" Type="http://schemas.openxmlformats.org/officeDocument/2006/relationships/slide" Target="slides/slide8.xml"/><Relationship Id="rId24" Type="http://schemas.openxmlformats.org/officeDocument/2006/relationships/font" Target="fonts/Constantia-boldItalic.fntdata"/><Relationship Id="rId12" Type="http://schemas.openxmlformats.org/officeDocument/2006/relationships/slide" Target="slides/slide7.xml"/><Relationship Id="rId23" Type="http://schemas.openxmlformats.org/officeDocument/2006/relationships/font" Target="fonts/Constanti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232818" y="-327818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1463627" y="3550127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3"/>
          <p:cNvCxnSpPr/>
          <p:nvPr/>
        </p:nvCxnSpPr>
        <p:spPr>
          <a:xfrm>
            <a:off x="4708575" y="3550127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sp>
        <p:nvSpPr>
          <p:cNvPr id="20" name="Google Shape;20;p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0" y="4958865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685800" y="4916993"/>
            <a:ext cx="7924800" cy="4301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1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48201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cxnSp>
        <p:nvCxnSpPr>
          <p:cNvPr id="53" name="Google Shape;53;p7"/>
          <p:cNvCxnSpPr/>
          <p:nvPr/>
        </p:nvCxnSpPr>
        <p:spPr>
          <a:xfrm>
            <a:off x="562945" y="2180220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7"/>
          <p:cNvCxnSpPr/>
          <p:nvPr/>
        </p:nvCxnSpPr>
        <p:spPr>
          <a:xfrm>
            <a:off x="4754880" y="2180220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b="0" sz="1600">
                <a:solidFill>
                  <a:schemeClr val="lt2"/>
                </a:solidFill>
              </a:defRPr>
            </a:lvl1pPr>
            <a:lvl2pPr indent="-293369" lvl="1" marL="914400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7177" lvl="3" marL="1828800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indent="-277177" lvl="4" marL="2286000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44.jpg"/><Relationship Id="rId5" Type="http://schemas.openxmlformats.org/officeDocument/2006/relationships/image" Target="../media/image23.jpg"/><Relationship Id="rId6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41.jpg"/><Relationship Id="rId5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Relationship Id="rId4" Type="http://schemas.openxmlformats.org/officeDocument/2006/relationships/image" Target="../media/image43.jpg"/><Relationship Id="rId5" Type="http://schemas.openxmlformats.org/officeDocument/2006/relationships/image" Target="../media/image4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32.jpg"/><Relationship Id="rId7" Type="http://schemas.openxmlformats.org/officeDocument/2006/relationships/image" Target="../media/image34.jpg"/><Relationship Id="rId8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22.jp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5.jpg"/><Relationship Id="rId5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8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24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jpg"/><Relationship Id="rId4" Type="http://schemas.openxmlformats.org/officeDocument/2006/relationships/image" Target="../media/image25.jpg"/><Relationship Id="rId5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Relationship Id="rId4" Type="http://schemas.openxmlformats.org/officeDocument/2006/relationships/image" Target="../media/image20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1260328" y="441259"/>
            <a:ext cx="61437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800" u="none" cap="none" strike="noStrik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Деревья</a:t>
            </a:r>
            <a:endParaRPr b="0" i="0" sz="8800" u="none" cap="none" strike="noStrike">
              <a:solidFill>
                <a:srgbClr val="FFFF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обложка 2.jp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749" y="2105126"/>
            <a:ext cx="6449400" cy="4107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571472" y="142852"/>
            <a:ext cx="20406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Ива</a:t>
            </a:r>
            <a:endParaRPr sz="54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71472" y="928670"/>
            <a:ext cx="25717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Кудри в речку опустила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И о чем-то загрустила,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А о чем она грустит,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Никому не говорит. (Ива)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ива 4.jpg" id="194" name="Google Shape;1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2000240"/>
            <a:ext cx="3286148" cy="459982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ива 1.jpg" id="195" name="Google Shape;19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868" y="357166"/>
            <a:ext cx="2857520" cy="171451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ива белая.jpg" id="196" name="Google Shape;19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4606" y="357166"/>
            <a:ext cx="2286016" cy="171451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97" name="Google Shape;197;p22"/>
          <p:cNvSpPr txBox="1"/>
          <p:nvPr/>
        </p:nvSpPr>
        <p:spPr>
          <a:xfrm>
            <a:off x="3786182" y="2357430"/>
            <a:ext cx="514353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Разные виды ивы получили в народе собственные, запоминающиеся  названия: верба, ракита, ветла, чернотал, белотал. Ива встречается повсюду.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У ивы длинные корни поэтому ее высаживают для закрепления сыпучих песков, укрепления берегов каналов, откосов, платин, для создания лесополос. Очень красиво выглядят плакучие ивы, которые высаживают в парках и по берегам водоемов.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Если вы увидите дерево ивы, то знайте где-то совсем рядом есть вода пруд или речка.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Весной ива зацветает, и ее ветки покрываются сережками. Созревшие плоды раскрываются, выпуская на волю легкие, как пух, семена. Ветер разносит их далеко.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Молодыми побегами ивы питаются многие животные. В тундре в зарослях ивняка кормятся олени, в лесной зоне – лоси. Ивовые прутья идут на плетение корзин и изготовление плетеной мебели. Из древесины ивы белой изготавливают различные поделки.</a:t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/>
        </p:nvSpPr>
        <p:spPr>
          <a:xfrm>
            <a:off x="357158" y="142852"/>
            <a:ext cx="43527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Каштан</a:t>
            </a:r>
            <a:endParaRPr sz="54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Каштан (1).jpg" id="203" name="Google Shape;2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16" y="214290"/>
            <a:ext cx="2058258" cy="17859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kashtan-2.jpg" id="204" name="Google Shape;2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1" y="2289564"/>
            <a:ext cx="4286280" cy="421127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images (2).jpg" id="205" name="Google Shape;2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9190" y="214290"/>
            <a:ext cx="1859011" cy="17859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Aesculus-hippocastanum.jpg" id="206" name="Google Shape;20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20" y="4714884"/>
            <a:ext cx="1785950" cy="17859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07" name="Google Shape;207;p23"/>
          <p:cNvSpPr txBox="1"/>
          <p:nvPr/>
        </p:nvSpPr>
        <p:spPr>
          <a:xfrm>
            <a:off x="142844" y="928670"/>
            <a:ext cx="507206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Растет на Кавказе каштан-великан,</a:t>
            </a:r>
            <a:b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Красавец-каштан, благородный каштан:</a:t>
            </a:r>
            <a:b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Меж пильчатых листьев - колючки-доспехи,</a:t>
            </a:r>
            <a:b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И рыцари в этих доспехах - орехи.</a:t>
            </a:r>
            <a:b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1800">
              <a:solidFill>
                <a:srgbClr val="FFFF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4572000" y="2000240"/>
            <a:ext cx="4572000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Конский каштан - величественное дерево с раскидистой, плотной, равномерной высокосводчатой кроной. Ствол у взрослых деревьев очень мощный, обычно прямой. В высоту это дерево достигает 25-30 метров. Конский каштан высаживают в парках и садах, близ домов и дач.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Ранней весной на каштане возникают крупные клейкие зеленовато-розовые почки. Спустя несколько дней из них появляются оригинальные большие листья, разделенные на 5-7 листочков.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 начале мая каштан цветет. Цветочки у него  очень красивые – пирамидальные метёлки высотой до 30 сантиметров, состоящие из крупных белых цветков с желтоватыми или красноватыми капельками сока. Плоды каштана: зеленые, с многочисленными  шипами, шаровидные коробочки, в каждой из которых содержится 1-3 блестящих, темно-коричневых семени.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Древесину каштана используют в мебельном производстве для изготовления высококачественных бочек. Из молодых ветвей плетут корзины.</a:t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idx="4294967295" type="body"/>
          </p:nvPr>
        </p:nvSpPr>
        <p:spPr>
          <a:xfrm>
            <a:off x="1643042" y="214290"/>
            <a:ext cx="2500312" cy="150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Что же это за девица: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Не швея, не мастерица,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Ничего сама не шьёт,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А в иголках круглый год. (Ёлка)</a:t>
            </a:r>
            <a:endParaRPr/>
          </a:p>
          <a:p>
            <a:pPr indent="-18796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600">
              <a:solidFill>
                <a:srgbClr val="FBEF59"/>
              </a:solidFill>
            </a:endParaRPr>
          </a:p>
        </p:txBody>
      </p:sp>
      <p:sp>
        <p:nvSpPr>
          <p:cNvPr id="214" name="Google Shape;214;p24"/>
          <p:cNvSpPr txBox="1"/>
          <p:nvPr>
            <p:ph idx="4294967295" type="title"/>
          </p:nvPr>
        </p:nvSpPr>
        <p:spPr>
          <a:xfrm>
            <a:off x="285720" y="-142900"/>
            <a:ext cx="7872442" cy="1142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BEF59"/>
              </a:buClr>
              <a:buSzPts val="5400"/>
              <a:buFont typeface="Constantia"/>
              <a:buNone/>
            </a:pPr>
            <a:r>
              <a:rPr lang="ru-RU" sz="5400">
                <a:solidFill>
                  <a:srgbClr val="FBEF59"/>
                </a:solidFill>
              </a:rPr>
              <a:t>Ель</a:t>
            </a:r>
            <a:endParaRPr sz="5400">
              <a:solidFill>
                <a:srgbClr val="FBEF59"/>
              </a:solidFill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714348" y="135729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f24bd74cfe240eed5d24642ce0521b3d_m1.jpg" id="216" name="Google Shape;2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8" y="357166"/>
            <a:ext cx="2214578" cy="168587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el.jpg" id="217" name="Google Shape;2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1594050"/>
            <a:ext cx="3643338" cy="498623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Picea-Acrokona-4.jpg" id="218" name="Google Shape;2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3702" y="285728"/>
            <a:ext cx="2143140" cy="214314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19" name="Google Shape;219;p24"/>
          <p:cNvSpPr txBox="1"/>
          <p:nvPr/>
        </p:nvSpPr>
        <p:spPr>
          <a:xfrm>
            <a:off x="4071934" y="2571744"/>
            <a:ext cx="485778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Елка , или, по научному, ель, родственница других хвойных деревьев, таких как сосна или кедр.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Ели – стройные деревья с пушистыми ветками, покрытыми хвоей. Ель обыкновенная европейская – самое высокое дерево, она достигает высоты 70 метров.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Если у лиственных деревьев листья осенью желтеют и опадают, то у хвойных листья-хвоинки остаются зелеными и в зимнюю пору. Единственное хвойное дерево, которое каждый год сбрасывает хвою, - лиственница. Живет ель несколько сотен лет, самые старые ели в нашей стране обнаружены в Костромской области. Им больше 500 лет.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Древесина у ели мягкая, приятного белого или желтоватого цвета. Из нее получается красивая мебель. Также из еловой древесины делают бумагу, музыкальные инструменты.</a:t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idx="4294967295" type="title"/>
          </p:nvPr>
        </p:nvSpPr>
        <p:spPr>
          <a:xfrm>
            <a:off x="428596" y="0"/>
            <a:ext cx="7801004" cy="100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BEF59"/>
              </a:buClr>
              <a:buSzPts val="5400"/>
              <a:buFont typeface="Constantia"/>
              <a:buNone/>
            </a:pPr>
            <a:r>
              <a:rPr lang="ru-RU" sz="5400">
                <a:solidFill>
                  <a:srgbClr val="FBEF59"/>
                </a:solidFill>
              </a:rPr>
              <a:t>Сосна</a:t>
            </a:r>
            <a:endParaRPr sz="5400">
              <a:solidFill>
                <a:srgbClr val="FBEF59"/>
              </a:solidFill>
            </a:endParaRPr>
          </a:p>
        </p:txBody>
      </p:sp>
      <p:sp>
        <p:nvSpPr>
          <p:cNvPr id="225" name="Google Shape;225;p25"/>
          <p:cNvSpPr txBox="1"/>
          <p:nvPr>
            <p:ph idx="4294967295" type="body"/>
          </p:nvPr>
        </p:nvSpPr>
        <p:spPr>
          <a:xfrm>
            <a:off x="500034" y="857233"/>
            <a:ext cx="2428875" cy="1357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У меня длинней иголки,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Чем у ёлки.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Очень прямо я расту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В высоту. (Сосна)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600">
              <a:solidFill>
                <a:srgbClr val="FBEF59"/>
              </a:solidFill>
            </a:endParaRPr>
          </a:p>
        </p:txBody>
      </p:sp>
      <p:pic>
        <p:nvPicPr>
          <p:cNvPr descr="сосна плоды.jpg" id="226" name="Google Shape;2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88" y="285728"/>
            <a:ext cx="2381250" cy="1905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сосна 2.jpg" id="227" name="Google Shape;22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2214554"/>
            <a:ext cx="3269232" cy="435769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хвоя сосны.jpg" id="228" name="Google Shape;22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4678" y="357166"/>
            <a:ext cx="3079224" cy="17859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29" name="Google Shape;229;p25"/>
          <p:cNvSpPr txBox="1"/>
          <p:nvPr/>
        </p:nvSpPr>
        <p:spPr>
          <a:xfrm>
            <a:off x="3786182" y="2571744"/>
            <a:ext cx="5072098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Сосны – деревья стройные, высокие, с красивыми золотистыми стволами.  Жители Северной Европы создали много сказок об этом дереве. На востоке считают, что сосны отводят беду и  приносят счастье. Находиться в сосновом бору не только приятно, но и полезно. Воздух там чистый. Сосны выделяют эфирные масла, которые убивают микробов.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Круглый год: и зимой и летом сосна остается зеленой. Иголки на ней сменяются не все сразу, а постепенно: одни иголочки опадают, на их месте вырастают новые. Сосновые иглы длиннее еловых, прикрепляются к ветке по две хвоинки вместе.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Сосны – растения светолюбивые, любят простор и солнце. Они самые древние деревья на нашей планете. Сосна обыкновенная растет 300-500 лет.</a:t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idx="4294967295" type="title"/>
          </p:nvPr>
        </p:nvSpPr>
        <p:spPr>
          <a:xfrm>
            <a:off x="214282" y="0"/>
            <a:ext cx="8015318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BEF59"/>
              </a:buClr>
              <a:buSzPts val="5400"/>
              <a:buFont typeface="Constantia"/>
              <a:buNone/>
            </a:pPr>
            <a:r>
              <a:rPr lang="ru-RU" sz="5400">
                <a:solidFill>
                  <a:srgbClr val="FBEF59"/>
                </a:solidFill>
              </a:rPr>
              <a:t>Кедр</a:t>
            </a:r>
            <a:endParaRPr sz="5400">
              <a:solidFill>
                <a:srgbClr val="FBEF59"/>
              </a:solidFill>
            </a:endParaRPr>
          </a:p>
        </p:txBody>
      </p:sp>
      <p:pic>
        <p:nvPicPr>
          <p:cNvPr descr="кедр1.jpg" id="235" name="Google Shape;2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123734"/>
            <a:ext cx="3500461" cy="445033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1259360374_kedr.jpg" id="236" name="Google Shape;23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868" y="285728"/>
            <a:ext cx="2476517" cy="185738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шишка кедр.jpg" id="237" name="Google Shape;23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3636" y="285728"/>
            <a:ext cx="2780312" cy="185738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38" name="Google Shape;238;p26"/>
          <p:cNvSpPr txBox="1"/>
          <p:nvPr/>
        </p:nvSpPr>
        <p:spPr>
          <a:xfrm>
            <a:off x="142844" y="857232"/>
            <a:ext cx="36655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Есть в тайге сибирской кедры,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На орехи кедры щедры.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Знают белки, знают мышки,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Что искать их надо в … (шишке)</a:t>
            </a:r>
            <a:endParaRPr sz="18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3857620" y="2214554"/>
            <a:ext cx="507209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Дерево которое называют кедр и с которого собирают кедровые орешки, на самом деле вовсе не кедр. Это кедровая сосна, или сибирский кедр.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Сибирская сосна – высокое мощное дерево. Оно достигает высоты 40 метров, а диаметр ствола – 1,5-2 метров. Крона у молодых деревьев пирамидальная, у взрослых раскидистая.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 кедровнике дышится очень легко из-за запаха хвои и ароматических масел, которые выделяет древесина кедра.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Кедры – деревья-долгожители. Они живут до  800, а то и до 1000 лет.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Сибирский кедр – настоящее дерево-комбинат, практически все его части используются человеком. Сок применяют в медицине. Из древесины изготавливают мебель, музыкальные инструменты и карандаши. Дубильные вещества коры используют в производстве изделий из кожи. Хвою перерабатывают для получения витаминной муки для животноводства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 урожайный год одно крупное дерево дает до 1000-1500 шишек. Кедровые орешки очень питательны, они содержат 65 процентов масла, богаты белком и витаминами. </a:t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/>
        </p:nvSpPr>
        <p:spPr>
          <a:xfrm>
            <a:off x="3895225" y="494100"/>
            <a:ext cx="4725300" cy="1264800"/>
          </a:xfrm>
          <a:prstGeom prst="rect">
            <a:avLst/>
          </a:prstGeom>
          <a:noFill/>
          <a:ln cap="flat" cmpd="sng" w="57150">
            <a:solidFill>
              <a:srgbClr val="FBEF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С какого дерева лист?</a:t>
            </a:r>
            <a:endParaRPr sz="3600">
              <a:solidFill>
                <a:srgbClr val="FFFF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images (2).jpg" id="245" name="Google Shape;2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298" y="2714620"/>
            <a:ext cx="2038349" cy="195823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descr="ива 1.jpg" id="246" name="Google Shape;24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3240" y="4857760"/>
            <a:ext cx="2286000" cy="142876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descr="загруженное.jpg" id="247" name="Google Shape;24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6314" y="2714620"/>
            <a:ext cx="1714512" cy="198477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descr="175393-fa914-18635428-m750x740.jpg" id="248" name="Google Shape;24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034" y="3214686"/>
            <a:ext cx="1643074" cy="269356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descr="c4fe4902fa83ad05b5637b711f80117a.JPG" id="249" name="Google Shape;24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6578" y="2786058"/>
            <a:ext cx="1947901" cy="198119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descr="m-001_030.jpg" id="250" name="Google Shape;250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72132" y="4929198"/>
            <a:ext cx="2063191" cy="142876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sp>
        <p:nvSpPr>
          <p:cNvPr id="251" name="Google Shape;251;p27"/>
          <p:cNvSpPr txBox="1"/>
          <p:nvPr/>
        </p:nvSpPr>
        <p:spPr>
          <a:xfrm>
            <a:off x="301812" y="1052397"/>
            <a:ext cx="33870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Вопрос:  С какого дерева лист?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Ответ: Это лист с дерева дуб.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Вопрос: Значит он какой?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Ответ: Дубовый.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4294967295" type="title"/>
          </p:nvPr>
        </p:nvSpPr>
        <p:spPr>
          <a:xfrm>
            <a:off x="2643174" y="142853"/>
            <a:ext cx="5686439" cy="8572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onstantia"/>
              <a:buNone/>
            </a:pPr>
            <a:r>
              <a:rPr lang="ru-RU" sz="2400">
                <a:solidFill>
                  <a:srgbClr val="FFFF00"/>
                </a:solidFill>
              </a:rPr>
              <a:t> Деревья многолетние растения.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Они живут сотни, а некоторые тысячи лет.</a:t>
            </a:r>
            <a:endParaRPr sz="2400">
              <a:solidFill>
                <a:srgbClr val="FFFF00"/>
              </a:solidFill>
            </a:endParaRPr>
          </a:p>
        </p:txBody>
      </p:sp>
      <p:pic>
        <p:nvPicPr>
          <p:cNvPr descr="зима.jp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4357694"/>
            <a:ext cx="3000396" cy="2250297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fadeDir="5400000" kx="0" rotWithShape="0" algn="bl" stA="28000" stPos="0" sy="-100000" ky="0"/>
          </a:effectLst>
        </p:spPr>
      </p:pic>
      <p:pic>
        <p:nvPicPr>
          <p:cNvPr descr="весна.jpg"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500042"/>
            <a:ext cx="2000264" cy="3005405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fadeDir="5400000" kx="0" rotWithShape="0" algn="bl" stA="28000" stPos="0" sy="-100000" ky="0"/>
          </a:effectLst>
        </p:spPr>
      </p:pic>
      <p:pic>
        <p:nvPicPr>
          <p:cNvPr descr="осень.jpg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4" y="4286256"/>
            <a:ext cx="3657626" cy="2286016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fadeDir="5400000" kx="0" rotWithShape="0" algn="bl" stA="28000" stPos="0" sy="-100000" ky="0"/>
          </a:effectLst>
        </p:spPr>
      </p:pic>
      <p:pic>
        <p:nvPicPr>
          <p:cNvPr descr="zelenyiy.jpg"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6446" y="1000108"/>
            <a:ext cx="3036113" cy="2428892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fadeDir="5400000" kx="0" rotWithShape="0" algn="bl" stA="28000" stPos="0" sy="-100000" ky="0"/>
          </a:effectLst>
        </p:spPr>
      </p:pic>
      <p:sp>
        <p:nvSpPr>
          <p:cNvPr id="101" name="Google Shape;101;p14"/>
          <p:cNvSpPr/>
          <p:nvPr/>
        </p:nvSpPr>
        <p:spPr>
          <a:xfrm>
            <a:off x="3143240" y="1714488"/>
            <a:ext cx="133559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7072330" y="3643314"/>
            <a:ext cx="484632" cy="4286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3857620" y="5214950"/>
            <a:ext cx="571504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1000100" y="3714752"/>
            <a:ext cx="484632" cy="42862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3810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2428860" y="1214422"/>
            <a:ext cx="357190" cy="1477328"/>
          </a:xfrm>
          <a:prstGeom prst="rect">
            <a:avLst/>
          </a:prstGeom>
          <a:noFill/>
          <a:ln cap="flat" cmpd="sng" w="38100">
            <a:solidFill>
              <a:srgbClr val="FBEF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Весна</a:t>
            </a:r>
            <a:endParaRPr sz="18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357818" y="1571612"/>
            <a:ext cx="357191" cy="1200329"/>
          </a:xfrm>
          <a:prstGeom prst="rect">
            <a:avLst/>
          </a:prstGeom>
          <a:noFill/>
          <a:ln cap="flat" cmpd="sng" w="38100">
            <a:solidFill>
              <a:srgbClr val="FBEF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Лето</a:t>
            </a:r>
            <a:endParaRPr sz="18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428992" y="4929198"/>
            <a:ext cx="357190" cy="1200329"/>
          </a:xfrm>
          <a:prstGeom prst="rect">
            <a:avLst/>
          </a:prstGeom>
          <a:noFill/>
          <a:ln cap="flat" cmpd="sng" w="38100">
            <a:solidFill>
              <a:srgbClr val="FBEF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Зима</a:t>
            </a:r>
            <a:endParaRPr sz="18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4714876" y="4714884"/>
            <a:ext cx="357190" cy="1477328"/>
          </a:xfrm>
          <a:prstGeom prst="rect">
            <a:avLst/>
          </a:prstGeom>
          <a:noFill/>
          <a:ln cap="flat" cmpd="sng" w="38100">
            <a:solidFill>
              <a:srgbClr val="FBEF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Осень</a:t>
            </a:r>
            <a:endParaRPr sz="18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viki.rdf.ru/media/upload/preview/derevo.png" id="113" name="Google Shape;11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19" y="1142985"/>
            <a:ext cx="5857917" cy="5198152"/>
          </a:xfrm>
          <a:prstGeom prst="rect">
            <a:avLst/>
          </a:prstGeom>
          <a:noFill/>
          <a:ln cap="sq" cmpd="sng" w="1905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14" name="Google Shape;114;p15"/>
          <p:cNvSpPr txBox="1"/>
          <p:nvPr/>
        </p:nvSpPr>
        <p:spPr>
          <a:xfrm>
            <a:off x="1928795" y="1643050"/>
            <a:ext cx="873957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крона</a:t>
            </a:r>
            <a:endParaRPr b="1"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928795" y="5000636"/>
            <a:ext cx="895694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корни</a:t>
            </a:r>
            <a:endParaRPr b="1"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786447" y="3429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 flipH="1">
            <a:off x="6500827" y="1643050"/>
            <a:ext cx="85725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лист</a:t>
            </a:r>
            <a:endParaRPr b="1"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715008" y="3500438"/>
            <a:ext cx="810928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ствол</a:t>
            </a:r>
            <a:endParaRPr b="1"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1928794" y="2071679"/>
            <a:ext cx="2643207" cy="158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</p:cxnSp>
      <p:cxnSp>
        <p:nvCxnSpPr>
          <p:cNvPr id="120" name="Google Shape;120;p15"/>
          <p:cNvCxnSpPr/>
          <p:nvPr/>
        </p:nvCxnSpPr>
        <p:spPr>
          <a:xfrm rot="10800000">
            <a:off x="5857885" y="2071679"/>
            <a:ext cx="1500199" cy="158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</p:cxnSp>
      <p:cxnSp>
        <p:nvCxnSpPr>
          <p:cNvPr id="121" name="Google Shape;121;p15"/>
          <p:cNvCxnSpPr/>
          <p:nvPr/>
        </p:nvCxnSpPr>
        <p:spPr>
          <a:xfrm rot="10800000">
            <a:off x="4572000" y="3929066"/>
            <a:ext cx="1928827" cy="158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</p:cxnSp>
      <p:cxnSp>
        <p:nvCxnSpPr>
          <p:cNvPr id="122" name="Google Shape;122;p15"/>
          <p:cNvCxnSpPr/>
          <p:nvPr/>
        </p:nvCxnSpPr>
        <p:spPr>
          <a:xfrm>
            <a:off x="1928793" y="5429265"/>
            <a:ext cx="2214579" cy="158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</p:cxnSp>
      <p:sp>
        <p:nvSpPr>
          <p:cNvPr id="123" name="Google Shape;123;p15"/>
          <p:cNvSpPr txBox="1"/>
          <p:nvPr/>
        </p:nvSpPr>
        <p:spPr>
          <a:xfrm>
            <a:off x="1928796" y="2786058"/>
            <a:ext cx="841897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ветки</a:t>
            </a:r>
            <a:endParaRPr b="1"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857357" y="3214686"/>
            <a:ext cx="2357455" cy="158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</p:cxnSp>
      <p:sp>
        <p:nvSpPr>
          <p:cNvPr id="125" name="Google Shape;125;p15"/>
          <p:cNvSpPr txBox="1"/>
          <p:nvPr/>
        </p:nvSpPr>
        <p:spPr>
          <a:xfrm>
            <a:off x="1714480" y="285729"/>
            <a:ext cx="5929355" cy="70788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Строение дерева</a:t>
            </a:r>
            <a:endParaRPr b="1"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лоды березы.jpeg"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140" y="214290"/>
            <a:ext cx="2133722" cy="253912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березка.jpg" id="131" name="Google Shape;1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3197854"/>
            <a:ext cx="4929222" cy="344585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32" name="Google Shape;132;p16"/>
          <p:cNvSpPr/>
          <p:nvPr/>
        </p:nvSpPr>
        <p:spPr>
          <a:xfrm>
            <a:off x="357158" y="142852"/>
            <a:ext cx="451776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Берёза</a:t>
            </a:r>
            <a:endParaRPr sz="5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28596" y="928670"/>
            <a:ext cx="292892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F59C"/>
              </a:buClr>
              <a:buSzPts val="1800"/>
              <a:buFont typeface="Constantia"/>
              <a:buNone/>
            </a:pPr>
            <a:r>
              <a:rPr lang="ru-RU" sz="1800">
                <a:solidFill>
                  <a:srgbClr val="FDF59C"/>
                </a:solidFill>
                <a:latin typeface="Constantia"/>
                <a:ea typeface="Constantia"/>
                <a:cs typeface="Constantia"/>
                <a:sym typeface="Constantia"/>
              </a:rPr>
              <a:t>Русская красавица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F59C"/>
              </a:buClr>
              <a:buSzPts val="1800"/>
              <a:buFont typeface="Constantia"/>
              <a:buNone/>
            </a:pPr>
            <a:r>
              <a:rPr lang="ru-RU" sz="1800">
                <a:solidFill>
                  <a:srgbClr val="FDF59C"/>
                </a:solidFill>
                <a:latin typeface="Constantia"/>
                <a:ea typeface="Constantia"/>
                <a:cs typeface="Constantia"/>
                <a:sym typeface="Constantia"/>
              </a:rPr>
              <a:t>Стоит на поляне,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F59C"/>
              </a:buClr>
              <a:buSzPts val="1800"/>
              <a:buFont typeface="Constantia"/>
              <a:buNone/>
            </a:pPr>
            <a:r>
              <a:rPr lang="ru-RU" sz="1800">
                <a:solidFill>
                  <a:srgbClr val="FDF59C"/>
                </a:solidFill>
                <a:latin typeface="Constantia"/>
                <a:ea typeface="Constantia"/>
                <a:cs typeface="Constantia"/>
                <a:sym typeface="Constantia"/>
              </a:rPr>
              <a:t>В зелёной кофточке,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F59C"/>
              </a:buClr>
              <a:buSzPts val="1800"/>
              <a:buFont typeface="Constantia"/>
              <a:buNone/>
            </a:pPr>
            <a:r>
              <a:rPr lang="ru-RU" sz="1800">
                <a:solidFill>
                  <a:srgbClr val="FDF59C"/>
                </a:solidFill>
                <a:latin typeface="Constantia"/>
                <a:ea typeface="Constantia"/>
                <a:cs typeface="Constantia"/>
                <a:sym typeface="Constantia"/>
              </a:rPr>
              <a:t>В белом сарафане.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F59C"/>
              </a:buClr>
              <a:buSzPts val="1800"/>
              <a:buFont typeface="Constantia"/>
              <a:buNone/>
            </a:pPr>
            <a:r>
              <a:rPr lang="ru-RU" sz="1800">
                <a:solidFill>
                  <a:srgbClr val="FDF59C"/>
                </a:solidFill>
                <a:latin typeface="Constantia"/>
                <a:ea typeface="Constantia"/>
                <a:cs typeface="Constantia"/>
                <a:sym typeface="Constantia"/>
              </a:rPr>
              <a:t>(Берёза)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t/>
            </a:r>
            <a:endParaRPr sz="1800">
              <a:solidFill>
                <a:srgbClr val="FDF59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загруженное.jpg"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7686" y="214290"/>
            <a:ext cx="2098150" cy="242889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35" name="Google Shape;135;p16"/>
          <p:cNvSpPr txBox="1"/>
          <p:nvPr/>
        </p:nvSpPr>
        <p:spPr>
          <a:xfrm>
            <a:off x="5143504" y="2672239"/>
            <a:ext cx="4000496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Береза неприхотлива, ее можно встретить и в лесу, и в поле, и в парке.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Ранней весной, когда на деревьях набухают почки, на березе появляются цветы – малоприметные сережки. В каждой сережке содержится несколько сотен семян.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Белая кора березы – береста - отражает солнечные лучи и защищает дерево от перегрева. С давних времен бересту использовали для изготовления бытовых изделий (кружки, хлебницы, короба и др.)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Из внутренней части коры березы – лыка – плели лапти, корзины.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Когда не было бумаги, на бересте писали. Береза и в наши дни приносит пользу. Из ее древесины изготавливают мебель. Березовые почки обладают целебными свойствами, их используют для приготовления лекарств.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285720" y="2357430"/>
            <a:ext cx="407196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Березу считают символом нашей страны, и с давних времен  об этом дереве слагали песни и стихи.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idx="4294967295" type="title"/>
          </p:nvPr>
        </p:nvSpPr>
        <p:spPr>
          <a:xfrm>
            <a:off x="285720" y="0"/>
            <a:ext cx="7729566" cy="99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BEF59"/>
              </a:buClr>
              <a:buSzPts val="5400"/>
              <a:buFont typeface="Constantia"/>
              <a:buNone/>
            </a:pPr>
            <a:r>
              <a:rPr lang="ru-RU" sz="5400">
                <a:solidFill>
                  <a:srgbClr val="FBEF59"/>
                </a:solidFill>
              </a:rPr>
              <a:t>Клён</a:t>
            </a:r>
            <a:endParaRPr sz="5400">
              <a:solidFill>
                <a:srgbClr val="FBEF59"/>
              </a:solidFill>
            </a:endParaRPr>
          </a:p>
        </p:txBody>
      </p:sp>
      <p:pic>
        <p:nvPicPr>
          <p:cNvPr descr="klen.jpeg"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214554"/>
            <a:ext cx="3375446" cy="450059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плоды клена.jpg" id="143" name="Google Shape;14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9322" y="500042"/>
            <a:ext cx="2940928" cy="200026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c4fe4902fa83ad05b5637b711f80117a.JPG" id="144" name="Google Shape;14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6182" y="500042"/>
            <a:ext cx="1966645" cy="200026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45" name="Google Shape;145;p17"/>
          <p:cNvSpPr/>
          <p:nvPr/>
        </p:nvSpPr>
        <p:spPr>
          <a:xfrm>
            <a:off x="142844" y="714356"/>
            <a:ext cx="457203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Осень-художница дерево кистью</a:t>
            </a:r>
            <a:b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Красит и красит влюбленно:</a:t>
            </a:r>
            <a:b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Жёлтые листья,</a:t>
            </a:r>
            <a:b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Красные листья -</a:t>
            </a:r>
            <a:b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  <a:t>Разные листья у  … (клена)</a:t>
            </a:r>
            <a:br>
              <a:rPr lang="ru-RU" sz="1800">
                <a:solidFill>
                  <a:srgbClr val="FBEF59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1800">
              <a:solidFill>
                <a:srgbClr val="FBEF5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3643306" y="2714620"/>
            <a:ext cx="5357850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Клен легко отличить от других деревьев по большим узорным листьям  с пятью острыми концами. Особенно красив клен осенью. Листочки на клене окрашиваются в разные цвета: желтый, красный, оранжевый, багряный, золотистый.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Весной клен пробуждается одним из первых. В конце апреля клен начинает цвести. Цветочки у него малозаметные: мелкие, желтовато-зеленые, но у них сильный привлекательный запах, поэтому пчелы и другие насекомые устремляются к клену.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Плоды клена похожи на маленькие пропеллеры.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Клен дерево быстрорастущее, за год его побеги подрастают примерно на метр.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Древесина у клена белая, с красно-бурым или желтоватым оттенком. Древесину клена можно легко гнуть, поэтому с давних времен ее использовали для изготовления музыкальных инструментов (изготовляли струнные, смычковые и др.) Сейчас из клена изготавливают звонкие скрипки, гитары. А еще из клена изготавливают лыжи, быстрые и легкие.</a:t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idx="4294967295" type="body"/>
          </p:nvPr>
        </p:nvSpPr>
        <p:spPr>
          <a:xfrm>
            <a:off x="285720" y="857232"/>
            <a:ext cx="2857500" cy="2214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b="1" lang="ru-RU" sz="1600">
                <a:solidFill>
                  <a:srgbClr val="FBEF59"/>
                </a:solidFill>
              </a:rPr>
              <a:t> </a:t>
            </a:r>
            <a:r>
              <a:rPr lang="ru-RU" sz="1600">
                <a:solidFill>
                  <a:srgbClr val="FBEF59"/>
                </a:solidFill>
              </a:rPr>
              <a:t>Я из крошки-бочки вылез,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Корешки пустил и вырос,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Стал высок я и могуч,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Не боюсь ни гроз, ни туч.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Я кормлю свиней и белок —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Ничего, что плод мой мелок.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                      (Дуб)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b="1" lang="ru-RU" sz="1600">
                <a:solidFill>
                  <a:srgbClr val="FBEF59"/>
                </a:solidFill>
              </a:rPr>
              <a:t>  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b="1" sz="1600">
              <a:solidFill>
                <a:srgbClr val="FBEF59"/>
              </a:solidFill>
            </a:endParaRPr>
          </a:p>
        </p:txBody>
      </p:sp>
      <p:sp>
        <p:nvSpPr>
          <p:cNvPr id="152" name="Google Shape;152;p18"/>
          <p:cNvSpPr txBox="1"/>
          <p:nvPr>
            <p:ph idx="4294967295" type="title"/>
          </p:nvPr>
        </p:nvSpPr>
        <p:spPr>
          <a:xfrm>
            <a:off x="285720" y="0"/>
            <a:ext cx="7943880" cy="9191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BEF59"/>
              </a:buClr>
              <a:buSzPts val="5400"/>
              <a:buFont typeface="Constantia"/>
              <a:buNone/>
            </a:pPr>
            <a:r>
              <a:rPr lang="ru-RU" sz="5400">
                <a:solidFill>
                  <a:srgbClr val="FBEF59"/>
                </a:solidFill>
              </a:rPr>
              <a:t>Дуб</a:t>
            </a:r>
            <a:endParaRPr sz="5400">
              <a:solidFill>
                <a:srgbClr val="FBEF59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5286380" y="2214554"/>
            <a:ext cx="385762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tantia"/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Дуб – мощное, величественное дерево. Ствол толстый, покрыт коричнево-серой корой с извилистыми трещинами. Чем старше дерево, тем глубже трещины. Дуб считают олицетворением богатырской силы. Самый древний дуб растет в Германии. Его возраст  - около 1400 лет.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tantia"/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Дуб – дерево светолюбивое. Ветви дуба многократно изогнутые, словно скрученные. Дело в том, что ветви постоянно тянутся к солнцу, к свету. Вот и меняют направление роста в зависимости от освещения.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tantia"/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Цветут дубы в мае. Плоды – желуди – созревают осенью. Полакомиться желудями любят многие лесные жители: кабаны, олени, полевые мыши, сойки.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tantia"/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У дуба ценная древесина: плотная, твердая, прочная с красивой текстурой. Ее используют в кораблестроении, мебельном, столярном производстве.</a:t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4286248" y="45720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970920aa012.jpg"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84" y="285728"/>
            <a:ext cx="2907779" cy="192882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дубок.jpg"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3143248"/>
            <a:ext cx="5072098" cy="334776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дуб хренов.jpg" id="157" name="Google Shape;15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0364" y="357166"/>
            <a:ext cx="2735745" cy="181927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idx="4294967295" type="body"/>
          </p:nvPr>
        </p:nvSpPr>
        <p:spPr>
          <a:xfrm>
            <a:off x="285720" y="928670"/>
            <a:ext cx="2928937" cy="185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С моего цветка берёт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Пчёлка самый вкусный мёд.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А меня все ж обижают,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Шкурку тонкую сдирают. (Липа)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 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600">
              <a:solidFill>
                <a:srgbClr val="FBEF59"/>
              </a:solidFill>
            </a:endParaRPr>
          </a:p>
        </p:txBody>
      </p:sp>
      <p:sp>
        <p:nvSpPr>
          <p:cNvPr id="163" name="Google Shape;163;p19"/>
          <p:cNvSpPr txBox="1"/>
          <p:nvPr>
            <p:ph idx="4294967295" type="title"/>
          </p:nvPr>
        </p:nvSpPr>
        <p:spPr>
          <a:xfrm>
            <a:off x="357158" y="152400"/>
            <a:ext cx="7872442" cy="919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BEF59"/>
              </a:buClr>
              <a:buSzPts val="5400"/>
              <a:buFont typeface="Constantia"/>
              <a:buNone/>
            </a:pPr>
            <a:r>
              <a:rPr lang="ru-RU" sz="5400">
                <a:solidFill>
                  <a:srgbClr val="FBEF59"/>
                </a:solidFill>
              </a:rPr>
              <a:t>Липа</a:t>
            </a:r>
            <a:endParaRPr sz="5400">
              <a:solidFill>
                <a:srgbClr val="FBEF59"/>
              </a:solidFill>
            </a:endParaRPr>
          </a:p>
        </p:txBody>
      </p:sp>
      <p:pic>
        <p:nvPicPr>
          <p:cNvPr descr="липа фото.jpg" id="164" name="Google Shape;1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571744"/>
            <a:ext cx="5262599" cy="39469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цветы липы.jpg" id="165" name="Google Shape;1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0826" y="357165"/>
            <a:ext cx="2405063" cy="180379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m-001_030.jpg" id="166" name="Google Shape;16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868" y="357166"/>
            <a:ext cx="2578989" cy="17859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67" name="Google Shape;167;p19"/>
          <p:cNvSpPr txBox="1"/>
          <p:nvPr/>
        </p:nvSpPr>
        <p:spPr>
          <a:xfrm>
            <a:off x="5572132" y="2285992"/>
            <a:ext cx="3571868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Липа - стройное дерево с густой кроной. В жаркий летний день в ее тени всегда прохладно.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В отличие от многих деревьев липа цветет довольно поздно – в конце июня – в начале июля. Цветочки у нее желтовато-белые, собраны в небольшие гроздья. Липа – лучший медонос. В липовом меде много полезных веществ. Обладают целебными свойствами и цветки липы. Липовый чай пьют при простудах.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Древесина у липы – однотонная. Без оттенков, и мягкая. Издавна из нее  вырезали наличники для окон, делали резную кухонную посуду, игрушки, музыкальные инструменты.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Из коры молодых лип раньше драли лыко, из которого плели лапти.</a:t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idx="4294967295" type="body"/>
          </p:nvPr>
        </p:nvSpPr>
        <p:spPr>
          <a:xfrm>
            <a:off x="571472" y="857233"/>
            <a:ext cx="2714625" cy="1000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Никто её не пугает,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rPr lang="ru-RU" sz="1600">
                <a:solidFill>
                  <a:srgbClr val="FBEF59"/>
                </a:solidFill>
              </a:rPr>
              <a:t>А она вся дрожит. (Осина)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600">
              <a:solidFill>
                <a:srgbClr val="FBEF59"/>
              </a:solidFill>
            </a:endParaRPr>
          </a:p>
        </p:txBody>
      </p:sp>
      <p:sp>
        <p:nvSpPr>
          <p:cNvPr id="173" name="Google Shape;173;p20"/>
          <p:cNvSpPr txBox="1"/>
          <p:nvPr>
            <p:ph idx="4294967295" type="title"/>
          </p:nvPr>
        </p:nvSpPr>
        <p:spPr>
          <a:xfrm>
            <a:off x="428596" y="1"/>
            <a:ext cx="7801004" cy="1000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BEF59"/>
              </a:buClr>
              <a:buSzPts val="5400"/>
              <a:buFont typeface="Constantia"/>
              <a:buNone/>
            </a:pPr>
            <a:r>
              <a:rPr lang="ru-RU" sz="5400">
                <a:solidFill>
                  <a:srgbClr val="FBEF59"/>
                </a:solidFill>
              </a:rPr>
              <a:t>Осина</a:t>
            </a:r>
            <a:endParaRPr sz="5400">
              <a:solidFill>
                <a:srgbClr val="FBEF59"/>
              </a:solidFill>
            </a:endParaRPr>
          </a:p>
        </p:txBody>
      </p:sp>
      <p:pic>
        <p:nvPicPr>
          <p:cNvPr descr="осина 1.JPG" id="174" name="Google Shape;1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1571612"/>
            <a:ext cx="3786214" cy="504828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Цветки-осины.jpg" id="175" name="Google Shape;17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9454" y="214290"/>
            <a:ext cx="1551204" cy="235745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175393-fa914-18635428-m750x740.jpg" id="176" name="Google Shape;17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6314" y="214290"/>
            <a:ext cx="1438047" cy="235745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77" name="Google Shape;177;p20"/>
          <p:cNvSpPr txBox="1"/>
          <p:nvPr/>
        </p:nvSpPr>
        <p:spPr>
          <a:xfrm>
            <a:off x="4143372" y="2571744"/>
            <a:ext cx="5000628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Есть такое выражение: « дрожит как осиновый лист». Так говорят о человеке трусливом или охваченном страхом. С давних пор люди подметили, что при малейшем дуновении ветерка листья осины начинают шелестеть – «дрожать».  Листья у осины округлой формы, сидят на длинном черешке. При движении воздуха он начинают раскачиваться, ударяться друг о друга и шуметь.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Цветет осина ранней весной. Еще не успели распуститься листья, а осина покрывается длинными мохнатыми сережками. Осенью листья осины одними из первых приобретают нарядную окраску разных оттенков6 от нежно-желтых до ярко-багряных.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Плоды у осины созревают осенью. Семена у нее легкие, мелкие. Благодаря пушистому хохолку разлетаются на большие расстояния. Продолжительность жизни у осины 60-80 лет.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Правильно высушенная древесина по прочности уступает лишь дубу и сосне, поэтому она пригодна для изготовления лодок и лыж.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idx="4294967295" type="title"/>
          </p:nvPr>
        </p:nvSpPr>
        <p:spPr>
          <a:xfrm>
            <a:off x="428596" y="152400"/>
            <a:ext cx="7801004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BEF59"/>
              </a:buClr>
              <a:buSzPts val="5400"/>
              <a:buFont typeface="Constantia"/>
              <a:buNone/>
            </a:pPr>
            <a:r>
              <a:rPr lang="ru-RU" sz="5400">
                <a:solidFill>
                  <a:srgbClr val="FBEF59"/>
                </a:solidFill>
              </a:rPr>
              <a:t>Тополь</a:t>
            </a:r>
            <a:endParaRPr sz="5400">
              <a:solidFill>
                <a:srgbClr val="FBEF59"/>
              </a:solidFill>
            </a:endParaRPr>
          </a:p>
        </p:txBody>
      </p:sp>
      <p:pic>
        <p:nvPicPr>
          <p:cNvPr descr="лист тополь.jpg" id="183" name="Google Shape;1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620" y="357166"/>
            <a:ext cx="2686621" cy="175551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тополь 1.jpg" id="184" name="Google Shape;18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34" y="2348088"/>
            <a:ext cx="2500330" cy="429383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топ пух.jpg" id="185" name="Google Shape;18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16" y="214290"/>
            <a:ext cx="2000264" cy="266701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86" name="Google Shape;186;p21"/>
          <p:cNvSpPr txBox="1"/>
          <p:nvPr/>
        </p:nvSpPr>
        <p:spPr>
          <a:xfrm>
            <a:off x="500034" y="1142984"/>
            <a:ext cx="309924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Из деревьев ранним летом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Вдруг снежинки запорхают,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Но не радует нас это-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Мы от этого чихаем.</a:t>
            </a:r>
            <a:endParaRPr sz="1800">
              <a:solidFill>
                <a:srgbClr val="FFFF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3071802" y="2214554"/>
            <a:ext cx="5857916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Тополь одно из самых быстрорастущих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деревьев. За год тополь вырастает на 1,5-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 метра. Это дерево неприхотливо и не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требует особого ухода. Тополь величественное стройное дерево с зеленовато-серым гладким стволом и густой кроной. Он украшает городские скверы, площади, улицы. В городе тополь играет роль санитара. Он очищает воздух от пыли и копоти и выделяет в атмосферу большое количество кислорода.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Тополиные листочки сверху блестящие темно-зеленые, а снизу – светлые с белым опушением. Такие опушенные  листья способны улавливать из воздуха значительное количество пыли. Она оседает в волосках, а при сильных ливнях смывается и уносится стекающей водой.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Цветет тополь ранней весной, еще до того, как распустятся на нем первые листочки. Уже в конце мая на тополях созревают плоды – коробочки с большим количеством мелких семян. Семена эти покрыты длинными шелковистыми волосками – в народе их называют тополиным пухом.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Древесина у тополя мягкая и легкая. Из нее делают фанеру, бумагу. Тополиные почки используют в косметологии.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