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9144000"/>
  <p:notesSz cx="6858000" cy="9144000"/>
  <p:embeddedFontLst>
    <p:embeddedFont>
      <p:font typeface="Constantia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onstantia-bold.fntdata"/><Relationship Id="rId23" Type="http://schemas.openxmlformats.org/officeDocument/2006/relationships/font" Target="fonts/Constantia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Constantia-boldItalic.fntdata"/><Relationship Id="rId25" Type="http://schemas.openxmlformats.org/officeDocument/2006/relationships/font" Target="fonts/Constantia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Рисунок с подписью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вертикальный текст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Вертикальный заголовок и текст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Два объекта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и объект" type="obj">
  <p:cSld name="OBJEC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Заголовок раздела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Сравнение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олько заголовок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Пустой слайд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Объект с подписью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DF3C9"/>
              </a:buClr>
              <a:buSzPts val="6000"/>
              <a:buFont typeface="Calibri"/>
              <a:buNone/>
            </a:pPr>
            <a:r>
              <a:rPr lang="ru-RU" sz="6000">
                <a:solidFill>
                  <a:srgbClr val="5DF3C9"/>
                </a:solidFill>
              </a:rPr>
              <a:t>Съедобные и несъедобные грибы</a:t>
            </a:r>
            <a:endParaRPr sz="6000">
              <a:solidFill>
                <a:srgbClr val="5DF3C9"/>
              </a:solidFill>
            </a:endParaRPr>
          </a:p>
        </p:txBody>
      </p:sp>
      <p:pic>
        <p:nvPicPr>
          <p:cNvPr descr="F:\НЕСЪЕДОБНЫЕ ГРИБЫ\blednaya.jpg" id="111" name="Google Shape;11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7488" y="2786058"/>
            <a:ext cx="2893806" cy="3143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:\НЕСЪЕДОБНЫЕ ГРИБЫ\muxomorK.jpg" id="112" name="Google Shape;11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1086970">
            <a:off x="256695" y="3148463"/>
            <a:ext cx="2190400" cy="20002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:\СЪЕДОБНЫЕ ГРИБЫ\dubovik.jpg" id="113" name="Google Shape;11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rot="-1489643">
            <a:off x="6158671" y="2899923"/>
            <a:ext cx="2516713" cy="2786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/>
          <p:nvPr>
            <p:ph type="title"/>
          </p:nvPr>
        </p:nvSpPr>
        <p:spPr>
          <a:xfrm>
            <a:off x="457200" y="704088"/>
            <a:ext cx="8229600" cy="65321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подберёзовик</a:t>
            </a:r>
            <a:endParaRPr sz="4500"/>
          </a:p>
        </p:txBody>
      </p:sp>
      <p:pic>
        <p:nvPicPr>
          <p:cNvPr descr="F:\СЪЕДОБНЫЕ ГРИБЫ\podberezovik.jpeg" id="174" name="Google Shape;174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5720" y="2071678"/>
            <a:ext cx="4143404" cy="3643338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4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729"/>
              <a:buChar char="⚫"/>
            </a:pPr>
            <a:r>
              <a:rPr lang="ru-RU" sz="1820"/>
              <a:t>Подберезовик — очень распространенный вид, образует сообщество с различными видами березы. Распространен в Арктике, лесах Европы, Урала, Сибири, Дальнего Востока. Растет в березовых и смешанных лесах, на болотах и в тундрах. Плодоносит с июня по сентябрь. </a:t>
            </a:r>
            <a:endParaRPr/>
          </a:p>
          <a:p>
            <a:pPr indent="-164528" lvl="0" marL="27432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None/>
            </a:pPr>
            <a:r>
              <a:t/>
            </a:r>
            <a:endParaRPr sz="1820"/>
          </a:p>
          <a:p>
            <a:pPr indent="-274320" lvl="0" marL="274320" rtl="0" algn="l">
              <a:lnSpc>
                <a:spcPct val="80000"/>
              </a:lnSpc>
              <a:spcBef>
                <a:spcPts val="364"/>
              </a:spcBef>
              <a:spcAft>
                <a:spcPts val="0"/>
              </a:spcAft>
              <a:buSzPts val="1729"/>
              <a:buChar char="⚫"/>
            </a:pPr>
            <a:r>
              <a:rPr lang="ru-RU" sz="1820"/>
              <a:t>Шляпка у подберезовика сначала полушаровидная, позднее подушковидная. Окраска может быть сероватая, беловатая, серо-коричневая, мышино-серая, бурая, темно-коричневая, почти черная.</a:t>
            </a:r>
            <a:endParaRPr sz="182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/>
          <p:nvPr>
            <p:ph type="title"/>
          </p:nvPr>
        </p:nvSpPr>
        <p:spPr>
          <a:xfrm>
            <a:off x="457200" y="704088"/>
            <a:ext cx="8229600" cy="72464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подосиновик</a:t>
            </a:r>
            <a:endParaRPr sz="4500"/>
          </a:p>
        </p:txBody>
      </p:sp>
      <p:pic>
        <p:nvPicPr>
          <p:cNvPr descr="F:\СЪЕДОБНЫЕ ГРИБЫ\podosinovik.jpeg" id="181" name="Google Shape;181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158" y="2000240"/>
            <a:ext cx="3857652" cy="3857652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5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14"/>
              <a:buChar char="⚫"/>
            </a:pPr>
            <a:r>
              <a:rPr lang="ru-RU" sz="2015"/>
              <a:t>Подосиновик — один из самых распространенных в умеренном поясе северного полушария съедобных грибов. По своей питательности и вкусовым качествам он вместе с подберезовиком занимает почетное второе место после белого гриба и рыжика. </a:t>
            </a:r>
            <a:endParaRPr/>
          </a:p>
          <a:p>
            <a:pPr indent="-152765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None/>
            </a:pPr>
            <a:r>
              <a:t/>
            </a:r>
            <a:endParaRPr sz="2015"/>
          </a:p>
          <a:p>
            <a:pPr indent="-274320" lvl="0" marL="274320" rtl="0" algn="l">
              <a:lnSpc>
                <a:spcPct val="80000"/>
              </a:lnSpc>
              <a:spcBef>
                <a:spcPts val="403"/>
              </a:spcBef>
              <a:spcAft>
                <a:spcPts val="0"/>
              </a:spcAft>
              <a:buSzPts val="1914"/>
              <a:buChar char="⚫"/>
            </a:pPr>
            <a:r>
              <a:rPr lang="ru-RU" sz="2015"/>
              <a:t>Подосиновик распространен в лесах Европы, Урала, Сибири и Дальнего Востока. Плодоносит с июня по сентябрь.</a:t>
            </a:r>
            <a:endParaRPr sz="2015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/>
          <p:nvPr>
            <p:ph type="title"/>
          </p:nvPr>
        </p:nvSpPr>
        <p:spPr>
          <a:xfrm>
            <a:off x="457200" y="704088"/>
            <a:ext cx="8229600" cy="5103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Белый гриб</a:t>
            </a:r>
            <a:endParaRPr sz="4500"/>
          </a:p>
        </p:txBody>
      </p:sp>
      <p:pic>
        <p:nvPicPr>
          <p:cNvPr descr="F:\СЪЕДОБНЫЕ ГРИБЫ\belii.jpeg" id="188" name="Google Shape;188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7899" y="1928802"/>
            <a:ext cx="3945473" cy="464347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6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710"/>
              <a:buChar char="⚫"/>
            </a:pPr>
            <a:r>
              <a:rPr lang="ru-RU" sz="1800"/>
              <a:t>Он считается одним из наиболее ценных видов грибов. Шляпка белого гриба может достигать 20 см в диаметре. Окраска шляпки очень разнообразная: беловатая, светло-серая. Она может быть желтых, коричневых или бурых тонов, пурпурная, красная, черно-бурая. Растет белый гриб по всей Евразии в умеренной и субарктической зоне. Плодоносит в июне – октябре. </a:t>
            </a:r>
            <a:endParaRPr/>
          </a:p>
          <a:p>
            <a:pPr indent="-165735" lvl="0" marL="274320" rtl="0" algn="l">
              <a:spcBef>
                <a:spcPts val="360"/>
              </a:spcBef>
              <a:spcAft>
                <a:spcPts val="0"/>
              </a:spcAft>
              <a:buSzPts val="1710"/>
              <a:buNone/>
            </a:pPr>
            <a:r>
              <a:t/>
            </a:r>
            <a:endParaRPr sz="1800"/>
          </a:p>
          <a:p>
            <a:pPr indent="-274320" lvl="0" marL="274320" rtl="0" algn="l">
              <a:spcBef>
                <a:spcPts val="360"/>
              </a:spcBef>
              <a:spcAft>
                <a:spcPts val="0"/>
              </a:spcAft>
              <a:buSzPts val="1710"/>
              <a:buChar char="⚫"/>
            </a:pPr>
            <a:r>
              <a:rPr lang="ru-RU" sz="1800"/>
              <a:t>Спутать белый гриб с ядовитыми несъедобными грибами трудно.</a:t>
            </a:r>
            <a:endParaRPr sz="180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/>
          <p:nvPr>
            <p:ph type="title"/>
          </p:nvPr>
        </p:nvSpPr>
        <p:spPr>
          <a:xfrm>
            <a:off x="457200" y="704088"/>
            <a:ext cx="8229600" cy="5103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рыжик</a:t>
            </a:r>
            <a:endParaRPr sz="4500"/>
          </a:p>
        </p:txBody>
      </p:sp>
      <p:pic>
        <p:nvPicPr>
          <p:cNvPr descr="F:\СЪЕДОБНЫЕ ГРИБЫ\rizik.jpeg" id="195" name="Google Shape;195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0034" y="2000240"/>
            <a:ext cx="3857652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85"/>
              <a:buChar char="⚫"/>
            </a:pPr>
            <a:r>
              <a:rPr lang="ru-RU" sz="2405"/>
              <a:t>Растут рыжики, в основном, в хвойных лесах, особенно в сосновых и еловых. Предпочитают освещенные места: поляны, опушки, молодой лес. Распространен в лесах Европы, Урала, Сибири и Дальнего Востока. Плодоносит с июня по октябрь.</a:t>
            </a:r>
            <a:endParaRPr sz="2405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/>
          <p:nvPr>
            <p:ph type="title"/>
          </p:nvPr>
        </p:nvSpPr>
        <p:spPr>
          <a:xfrm>
            <a:off x="457200" y="704088"/>
            <a:ext cx="8229600" cy="51033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шампиньоны</a:t>
            </a:r>
            <a:endParaRPr sz="4500"/>
          </a:p>
        </p:txBody>
      </p:sp>
      <p:pic>
        <p:nvPicPr>
          <p:cNvPr descr="F:\СЪЕДОБНЫЕ ГРИБЫ\shampinonObik.jpg" id="202" name="Google Shape;202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0100" y="2143116"/>
            <a:ext cx="3214710" cy="3286148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8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ru-RU"/>
              <a:t>Шампиньон обыкновенный встречается часто большими группами с начала лета до поздней осени на полях, лугах, выгонах, садах, огородах, лесных полянах, опушках леса.</a:t>
            </a:r>
            <a:endParaRPr/>
          </a:p>
        </p:txBody>
      </p:sp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/>
          <p:nvPr>
            <p:ph type="title"/>
          </p:nvPr>
        </p:nvSpPr>
        <p:spPr>
          <a:xfrm>
            <a:off x="457200" y="704088"/>
            <a:ext cx="8229600" cy="65321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волнушка</a:t>
            </a:r>
            <a:endParaRPr sz="4500"/>
          </a:p>
        </p:txBody>
      </p:sp>
      <p:pic>
        <p:nvPicPr>
          <p:cNvPr descr="F:\СЪЕДОБНЫЕ ГРИБЫ\volnushka.jpeg" id="209" name="Google Shape;209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648" y="2143116"/>
            <a:ext cx="4183600" cy="3643338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9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ru-RU"/>
              <a:t>Растет повсеместно в лиственных и смешанных лесах под березами, особенно обильно в изреженных хвойно-березовых молодняках с кочковатой поверхностью почвы, покрытой травой.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0"/>
          <p:cNvSpPr txBox="1"/>
          <p:nvPr>
            <p:ph type="title"/>
          </p:nvPr>
        </p:nvSpPr>
        <p:spPr>
          <a:xfrm>
            <a:off x="457200" y="704088"/>
            <a:ext cx="8229600" cy="58177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               Отгадай загадки.</a:t>
            </a:r>
            <a:endParaRPr sz="4500"/>
          </a:p>
        </p:txBody>
      </p:sp>
      <p:sp>
        <p:nvSpPr>
          <p:cNvPr id="216" name="Google Shape;216;p30"/>
          <p:cNvSpPr txBox="1"/>
          <p:nvPr>
            <p:ph idx="1" type="body"/>
          </p:nvPr>
        </p:nvSpPr>
        <p:spPr>
          <a:xfrm>
            <a:off x="428596" y="1928802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1. Бледная шляпка, юбочка на ножке,</a:t>
            </a:r>
            <a:endParaRPr/>
          </a:p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Смотрит свысока – ручки в бока.</a:t>
            </a:r>
            <a:endParaRPr/>
          </a:p>
          <a:p>
            <a:pPr indent="-342900" lvl="0" marL="34290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Красива и  важна – да никому не нужна.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t/>
            </a:r>
            <a:endParaRPr sz="1400"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2.Вдоль лесных дорожек много белых ножек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В шляпках разноцветных, издали приметных.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Кто в серой, кто в зеленой, кто в розовой, кто в желтой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Ты их бери, не мешкай, ведь это –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t/>
            </a:r>
            <a:endParaRPr sz="1400"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3.Я в красной шапочке расту среди корней осиновых.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Меня увидишь за версту - зовусь я – ...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4.В шляпке розовой мохнатой, – но не выглядит растяпой.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Будто плюшевое ушко, для соления</a:t>
            </a:r>
            <a:endParaRPr sz="1100"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t/>
            </a:r>
            <a:endParaRPr sz="1400"/>
          </a:p>
        </p:txBody>
      </p:sp>
      <p:sp>
        <p:nvSpPr>
          <p:cNvPr id="217" name="Google Shape;217;p30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5.Под осиною ребятки бегают, играют в прятки.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       Где один покажется – там и другой окажется.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6.Не спорю – не белый, я, братцы, попроще.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       Расту я обычно в берёзовой роще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7.В красной шапке модной, никуда не годный.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Он в лесу стоял, никто его не брал,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t/>
            </a:r>
            <a:endParaRPr sz="1400"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8.Что за ребятки на пеньках столпились тесной кучкой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9. И держат зонтики в руках, застигнутые тучкой?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t/>
            </a:r>
            <a:endParaRPr sz="1400"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10.Шоколадно-бурый гриб – к скользкой шляпке лист прилип.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rPr lang="ru-RU" sz="1400"/>
              <a:t> Воротник ажурный тонок – гриб такой зовут ... </a:t>
            </a:r>
            <a:endParaRPr/>
          </a:p>
          <a:p>
            <a:pPr indent="-274320" lvl="0" marL="274320" rtl="0" algn="l">
              <a:spcBef>
                <a:spcPts val="280"/>
              </a:spcBef>
              <a:spcAft>
                <a:spcPts val="0"/>
              </a:spcAft>
              <a:buSzPts val="133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635675" y="1437501"/>
            <a:ext cx="7772400" cy="39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040"/>
              <a:buNone/>
            </a:pPr>
            <a:r>
              <a:rPr lang="ru-RU" sz="3200"/>
              <a:t>Существует железное правило, которого придерживаются все грибники: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3040"/>
              <a:buNone/>
            </a:pPr>
            <a:r>
              <a:t/>
            </a:r>
            <a:endParaRPr sz="32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3040"/>
              <a:buNone/>
            </a:pPr>
            <a:r>
              <a:rPr lang="ru-RU" sz="3200"/>
              <a:t>Собирать надо только знакомые грибы!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3040"/>
              <a:buNone/>
            </a:pPr>
            <a:r>
              <a:rPr lang="ru-RU" sz="3200"/>
              <a:t>Грибы, которые вызывают сомнения лучше не брать!</a:t>
            </a:r>
            <a:endParaRPr sz="320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7"/>
          <p:cNvSpPr txBox="1"/>
          <p:nvPr>
            <p:ph type="title"/>
          </p:nvPr>
        </p:nvSpPr>
        <p:spPr>
          <a:xfrm>
            <a:off x="457200" y="704088"/>
            <a:ext cx="8229600" cy="65321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Бледная поганка</a:t>
            </a:r>
            <a:endParaRPr sz="4500"/>
          </a:p>
        </p:txBody>
      </p:sp>
      <p:sp>
        <p:nvSpPr>
          <p:cNvPr id="124" name="Google Shape;124;p1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41001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210"/>
          </a:p>
        </p:txBody>
      </p:sp>
      <p:sp>
        <p:nvSpPr>
          <p:cNvPr id="125" name="Google Shape;125;p1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00"/>
              <a:buChar char="⚫"/>
            </a:pPr>
            <a:r>
              <a:rPr lang="ru-RU" sz="2210"/>
              <a:t>Растет местами обильно, но чаще встречаются одиночные грибы, особенно в средней полосе, Прибалтике, почти по всей лесостепной зоне. </a:t>
            </a:r>
            <a:endParaRPr/>
          </a:p>
          <a:p>
            <a:pPr indent="-141001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2210"/>
          </a:p>
          <a:p>
            <a:pPr indent="-274320" lvl="0" marL="274320" rtl="0" algn="l">
              <a:lnSpc>
                <a:spcPct val="80000"/>
              </a:lnSpc>
              <a:spcBef>
                <a:spcPts val="442"/>
              </a:spcBef>
              <a:spcAft>
                <a:spcPts val="0"/>
              </a:spcAft>
              <a:buSzPts val="2100"/>
              <a:buChar char="⚫"/>
            </a:pPr>
            <a:r>
              <a:rPr lang="ru-RU" sz="2210"/>
              <a:t>Растет в дубравах или других лиственных лесах, часто на опушках, просеках, с июня по октябрь. Гриб смертельно ядовитый. Ядовиты все части, даже споры.</a:t>
            </a:r>
            <a:endParaRPr sz="2210"/>
          </a:p>
        </p:txBody>
      </p:sp>
      <p:pic>
        <p:nvPicPr>
          <p:cNvPr descr="F:\НЕСЪЕДОБНЫЕ ГРИБЫ\blednaya.jpg" id="126" name="Google Shape;1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1928802"/>
            <a:ext cx="4143404" cy="4500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 txBox="1"/>
          <p:nvPr>
            <p:ph type="title"/>
          </p:nvPr>
        </p:nvSpPr>
        <p:spPr>
          <a:xfrm>
            <a:off x="457200" y="704088"/>
            <a:ext cx="8229600" cy="72464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мухомор</a:t>
            </a:r>
            <a:endParaRPr sz="4500"/>
          </a:p>
        </p:txBody>
      </p:sp>
      <p:pic>
        <p:nvPicPr>
          <p:cNvPr descr="F:\НЕСЪЕДОБНЫЕ ГРИБЫ\muxomorK.jpg" id="132" name="Google Shape;132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400" y="2214554"/>
            <a:ext cx="3754972" cy="3429024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8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ru-RU"/>
              <a:t>Мухомор красный растет в лиственных, хвойных и смешанных лесах, особенно часто в березняках, часто и обильно, одиночно и большими группами, с июня до осенних заморозков.</a:t>
            </a:r>
            <a:endParaRPr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ru-RU"/>
              <a:t>ложные опята</a:t>
            </a:r>
            <a:endParaRPr/>
          </a:p>
        </p:txBody>
      </p:sp>
      <p:pic>
        <p:nvPicPr>
          <p:cNvPr descr="F:\НЕСЪЕДОБНЫЕ ГРИБЫ\sopenok.jpg" id="139" name="Google Shape;139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8596" y="2000240"/>
            <a:ext cx="3929090" cy="378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9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14"/>
              <a:buChar char="⚫"/>
            </a:pPr>
            <a:r>
              <a:rPr lang="ru-RU" sz="2015"/>
              <a:t>Встречается часто, но не обильно по всей лесной зоне. Грибы растут группами, в которых насчитывается иногда до 50 плодовых тел, сросшихся основаниями ножек. Растут они на гнилой древесине лиственных и хвойных пород, на пнях, у оснований стволов с апреля до октября, но больше всего в августе — сентябре. Гриб ядовитый! При попадании в организм человека вызывает желудочные и кишечные колики.</a:t>
            </a:r>
            <a:endParaRPr sz="2015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457200" y="704088"/>
            <a:ext cx="8229600" cy="36745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                    Поддубовик</a:t>
            </a:r>
            <a:endParaRPr sz="4500"/>
          </a:p>
        </p:txBody>
      </p:sp>
      <p:pic>
        <p:nvPicPr>
          <p:cNvPr descr="F:\СЪЕДОБНЫЕ ГРИБЫ\dubovik.jpg" id="146" name="Google Shape;146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7899" y="1928802"/>
            <a:ext cx="4016911" cy="4429156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0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85"/>
              <a:buChar char="⚫"/>
            </a:pPr>
            <a:r>
              <a:rPr lang="ru-RU" sz="2405"/>
              <a:t>Поддубовик (дубовик)обыкновенный растет в дубово-смешанных не густых лесах. Очень часто растет на краю леса. </a:t>
            </a:r>
            <a:endParaRPr/>
          </a:p>
          <a:p>
            <a:pPr indent="-129238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⚫"/>
            </a:pPr>
            <a:r>
              <a:rPr lang="ru-RU" sz="2405"/>
              <a:t>Поддубовик можно найти с середины лета до осени. Это один из самых красивых по внешнему виду и расцветки грибов средней полосы. </a:t>
            </a:r>
            <a:endParaRPr sz="2405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/>
          <p:nvPr>
            <p:ph type="title"/>
          </p:nvPr>
        </p:nvSpPr>
        <p:spPr>
          <a:xfrm>
            <a:off x="457200" y="704088"/>
            <a:ext cx="8229600" cy="43889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Сыроежки</a:t>
            </a:r>
            <a:endParaRPr sz="4500"/>
          </a:p>
        </p:txBody>
      </p:sp>
      <p:sp>
        <p:nvSpPr>
          <p:cNvPr id="153" name="Google Shape;153;p21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1520"/>
              <a:buChar char="⚫"/>
            </a:pPr>
            <a:r>
              <a:rPr lang="ru-RU" sz="1600"/>
              <a:t>Сыроежки часто встречаются в наших лесах. Однако неопытному человеку трудно ориентироваться в их разнообразии. Представители</a:t>
            </a:r>
            <a:r>
              <a:rPr lang="ru-RU" sz="1200"/>
              <a:t> </a:t>
            </a:r>
            <a:r>
              <a:rPr lang="ru-RU" sz="1600"/>
              <a:t>рода сыроежка распространены в европейской части России, в Сибири, на Дальнем Востоке. Кроме того, сыроежки встречаются в Северной Америке. Появляются эти грибы в июле, но особенно их много бывает в августе и сентябре. Сыроежки встречаются в самых разнообразных типах леса. Иногда грибники некоторые сыроежки едят в свежем виде с солью (отсюда и произошло их название).  </a:t>
            </a:r>
            <a:endParaRPr sz="1600"/>
          </a:p>
        </p:txBody>
      </p:sp>
      <p:pic>
        <p:nvPicPr>
          <p:cNvPr id="154" name="Google Shape;154;p2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158" y="2071678"/>
            <a:ext cx="3917662" cy="4214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/>
          <p:nvPr>
            <p:ph type="title"/>
          </p:nvPr>
        </p:nvSpPr>
        <p:spPr>
          <a:xfrm>
            <a:off x="457200" y="704088"/>
            <a:ext cx="8229600" cy="65321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грузди</a:t>
            </a:r>
            <a:endParaRPr sz="4500"/>
          </a:p>
        </p:txBody>
      </p:sp>
      <p:pic>
        <p:nvPicPr>
          <p:cNvPr descr="F:\СЪЕДОБНЫЕ ГРИБЫ\gruzd.jpeg" id="160" name="Google Shape;160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647" y="2059776"/>
            <a:ext cx="4492651" cy="4083868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2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85"/>
              <a:buChar char="⚫"/>
            </a:pPr>
            <a:r>
              <a:rPr lang="ru-RU" sz="2405"/>
              <a:t>Встречается больше в северной половине лесной зоны России, главным образом в хвойном лесу, преимущественно в молодых ельниках, сосняках и пихтовых лесах, реже в смешанных. Растет не так обильно, как груздь настоящий, но группами с июля, чаще с августа по октябрь.</a:t>
            </a:r>
            <a:endParaRPr sz="2405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>
            <p:ph type="title"/>
          </p:nvPr>
        </p:nvSpPr>
        <p:spPr>
          <a:xfrm>
            <a:off x="457200" y="704088"/>
            <a:ext cx="8229600" cy="65321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Calibri"/>
              <a:buNone/>
            </a:pPr>
            <a:r>
              <a:rPr lang="ru-RU" sz="4500"/>
              <a:t>		маслята</a:t>
            </a:r>
            <a:endParaRPr sz="4500"/>
          </a:p>
        </p:txBody>
      </p:sp>
      <p:pic>
        <p:nvPicPr>
          <p:cNvPr descr="F:\СЪЕДОБНЫЕ ГРИБЫ\Mzernistii.jpeg" id="167" name="Google Shape;167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7158" y="2071678"/>
            <a:ext cx="3643338" cy="3786214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3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285"/>
              <a:buChar char="⚫"/>
            </a:pPr>
            <a:r>
              <a:rPr lang="ru-RU" sz="2405"/>
              <a:t>Грибы этого рода распространены по всему ареалу сосны в северном полушарии. Некоторые виды маслят встречаются даже в тропиках. Только на территории бывшего Союза известно 15 видов. </a:t>
            </a:r>
            <a:endParaRPr/>
          </a:p>
          <a:p>
            <a:pPr indent="-129238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None/>
            </a:pPr>
            <a:r>
              <a:t/>
            </a:r>
            <a:endParaRPr sz="2405"/>
          </a:p>
          <a:p>
            <a:pPr indent="-274320" lvl="0" marL="27432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SzPts val="2285"/>
              <a:buChar char="⚫"/>
            </a:pPr>
            <a:r>
              <a:rPr lang="ru-RU" sz="2405"/>
              <a:t>Для маслят характерна гладкая, клейкая или слегка слизистая шляпка шляпка. </a:t>
            </a:r>
            <a:endParaRPr sz="2405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Поток">
  <a:themeElements>
    <a:clrScheme name="Поток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