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11.06.2020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pPr/>
              <a:t>11.06.2020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pPr/>
              <a:t>11.06.2020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pPr/>
              <a:t>11.06.2020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11.06.2020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pPr/>
              <a:t>11.06.2020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pPr/>
              <a:t>11.06.2020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pPr/>
              <a:t>11.06.2020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11.06.2020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11.06.2020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11.06.2020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0" scaled="1"/>
          <a:tileRect/>
        </a:gradFill>
        <a:effectLst/>
      </p:bgPr>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pPr/>
              <a:t>11.06.2020</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ped-kopilka.ru/detskoe-tvorchestvo/podelki-iz-bumagi-na-8-marta.html" TargetMode="External"/><Relationship Id="rId2" Type="http://schemas.openxmlformats.org/officeDocument/2006/relationships/hyperlink" Target="http://ped-kopilka.ru/shkolnye-prazdniki/8-marta-i-den-materi/krasivye-otkrytki-i-pozdravlenija-s-8-marta.html" TargetMode="Externa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Обои для рабочего стола ромашка, тюльпан, Цветы, нарцис скачать на монитор бесплатно"/>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3231232"/>
            <a:ext cx="9144000" cy="3626768"/>
          </a:xfrm>
          <a:prstGeom prst="rect">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
        <p:nvSpPr>
          <p:cNvPr id="2" name="Прямоугольник 1"/>
          <p:cNvSpPr/>
          <p:nvPr/>
        </p:nvSpPr>
        <p:spPr>
          <a:xfrm>
            <a:off x="1691680" y="1196752"/>
            <a:ext cx="5461752" cy="2800767"/>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8800" b="1" cap="none" spc="50" dirty="0" smtClean="0">
                <a:ln w="11430"/>
                <a:solidFill>
                  <a:srgbClr val="FF0000"/>
                </a:solidFill>
                <a:effectLst>
                  <a:outerShdw blurRad="76200" dist="50800" dir="5400000" algn="tl" rotWithShape="0">
                    <a:srgbClr val="000000">
                      <a:alpha val="65000"/>
                    </a:srgbClr>
                  </a:outerShdw>
                </a:effectLst>
              </a:rPr>
              <a:t>Праздник</a:t>
            </a:r>
          </a:p>
          <a:p>
            <a:pPr algn="ctr"/>
            <a:r>
              <a:rPr lang="ru-RU" sz="8800" b="1" spc="50" dirty="0" smtClean="0">
                <a:ln w="11430"/>
                <a:solidFill>
                  <a:srgbClr val="FF0000"/>
                </a:solidFill>
                <a:effectLst>
                  <a:outerShdw blurRad="76200" dist="50800" dir="5400000" algn="tl" rotWithShape="0">
                    <a:srgbClr val="000000">
                      <a:alpha val="65000"/>
                    </a:srgbClr>
                  </a:outerShdw>
                </a:effectLst>
              </a:rPr>
              <a:t>8 марта!</a:t>
            </a:r>
            <a:endParaRPr lang="ru-RU" sz="8800" b="1" cap="none" spc="50" dirty="0">
              <a:ln w="11430"/>
              <a:solidFill>
                <a:srgbClr val="FF0000"/>
              </a:solidFill>
              <a:effectLst>
                <a:outerShdw blurRad="76200" dist="50800" dir="5400000" algn="tl" rotWithShape="0">
                  <a:srgbClr val="000000">
                    <a:alpha val="65000"/>
                  </a:srgbClr>
                </a:outerShdw>
              </a:effectLst>
            </a:endParaRPr>
          </a:p>
        </p:txBody>
      </p:sp>
    </p:spTree>
    <p:extLst>
      <p:ext uri="{BB962C8B-B14F-4D97-AF65-F5344CB8AC3E}">
        <p14:creationId xmlns="" xmlns:p14="http://schemas.microsoft.com/office/powerpoint/2010/main" val="2213336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16632"/>
            <a:ext cx="6048672" cy="2246769"/>
          </a:xfrm>
          <a:prstGeom prst="rect">
            <a:avLst/>
          </a:prstGeom>
        </p:spPr>
        <p:txBody>
          <a:bodyPr wrap="square">
            <a:spAutoFit/>
          </a:bodyPr>
          <a:lstStyle/>
          <a:p>
            <a:r>
              <a:rPr lang="ru-RU" sz="2800" dirty="0"/>
              <a:t>Бабушке, маме, Алёнке-сестрёнке</a:t>
            </a:r>
          </a:p>
          <a:p>
            <a:r>
              <a:rPr lang="ru-RU" sz="2800" dirty="0"/>
              <a:t>Саша неделю готовит подарки.</a:t>
            </a:r>
          </a:p>
          <a:p>
            <a:r>
              <a:rPr lang="ru-RU" sz="2800" dirty="0"/>
              <a:t>К женскому дню успеть ему надо,</a:t>
            </a:r>
          </a:p>
          <a:p>
            <a:r>
              <a:rPr lang="ru-RU" sz="2800" dirty="0"/>
              <a:t>Дедушка с папой помочь ему рады!</a:t>
            </a:r>
          </a:p>
        </p:txBody>
      </p:sp>
      <p:pic>
        <p:nvPicPr>
          <p:cNvPr id="2050" name="Picture 2" descr="http://ped-kopilka.ru/images/img304.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851920" y="2390686"/>
            <a:ext cx="4762500" cy="3933826"/>
          </a:xfrm>
          <a:prstGeom prst="rect">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492814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2000" fill="hold"/>
                                        <p:tgtEl>
                                          <p:spTgt spid="2050"/>
                                        </p:tgtEl>
                                        <p:attrNameLst>
                                          <p:attrName>ppt_w</p:attrName>
                                        </p:attrNameLst>
                                      </p:cBhvr>
                                      <p:tavLst>
                                        <p:tav tm="0">
                                          <p:val>
                                            <p:fltVal val="0"/>
                                          </p:val>
                                        </p:tav>
                                        <p:tav tm="100000">
                                          <p:val>
                                            <p:strVal val="#ppt_w"/>
                                          </p:val>
                                        </p:tav>
                                      </p:tavLst>
                                    </p:anim>
                                    <p:anim calcmode="lin" valueType="num">
                                      <p:cBhvr>
                                        <p:cTn id="8" dur="2000" fill="hold"/>
                                        <p:tgtEl>
                                          <p:spTgt spid="2050"/>
                                        </p:tgtEl>
                                        <p:attrNameLst>
                                          <p:attrName>ppt_h</p:attrName>
                                        </p:attrNameLst>
                                      </p:cBhvr>
                                      <p:tavLst>
                                        <p:tav tm="0">
                                          <p:val>
                                            <p:fltVal val="0"/>
                                          </p:val>
                                        </p:tav>
                                        <p:tav tm="100000">
                                          <p:val>
                                            <p:strVal val="#ppt_h"/>
                                          </p:val>
                                        </p:tav>
                                      </p:tavLst>
                                    </p:anim>
                                    <p:animEffect transition="in" filter="fade">
                                      <p:cBhvr>
                                        <p:cTn id="9" dur="20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9910" y="0"/>
            <a:ext cx="9124090" cy="1938992"/>
          </a:xfrm>
          <a:prstGeom prst="rect">
            <a:avLst/>
          </a:prstGeom>
        </p:spPr>
        <p:txBody>
          <a:bodyPr wrap="square">
            <a:spAutoFit/>
          </a:bodyPr>
          <a:lstStyle/>
          <a:p>
            <a:pPr algn="ctr"/>
            <a:r>
              <a:rPr lang="ru-RU" sz="2400" b="1" i="1" dirty="0">
                <a:latin typeface="Times New Roman" pitchFamily="18" charset="0"/>
                <a:cs typeface="Times New Roman" pitchFamily="18" charset="0"/>
              </a:rPr>
              <a:t>ИСТОРИЯ ПРАЗДНИКА 8 МАРТА</a:t>
            </a:r>
          </a:p>
          <a:p>
            <a:r>
              <a:rPr lang="ru-RU" sz="2400" dirty="0">
                <a:latin typeface="Times New Roman" pitchFamily="18" charset="0"/>
                <a:cs typeface="Times New Roman" pitchFamily="18" charset="0"/>
              </a:rPr>
              <a:t>Почему Международный женский день празднуют именно 8 марта? Какая история 8 марта? Раньше во многих странах женщины не имели права голоса, не могли учиться. Девочкам не позволяли ходить в школу. Конечно, их это обижало!</a:t>
            </a:r>
          </a:p>
        </p:txBody>
      </p:sp>
      <p:sp>
        <p:nvSpPr>
          <p:cNvPr id="3" name="Прямоугольник 2"/>
          <p:cNvSpPr/>
          <p:nvPr/>
        </p:nvSpPr>
        <p:spPr>
          <a:xfrm>
            <a:off x="20787" y="2056686"/>
            <a:ext cx="9144000" cy="4801314"/>
          </a:xfrm>
          <a:prstGeom prst="rect">
            <a:avLst/>
          </a:prstGeom>
        </p:spPr>
        <p:txBody>
          <a:bodyPr wrap="square">
            <a:spAutoFit/>
          </a:bodyPr>
          <a:lstStyle/>
          <a:p>
            <a:r>
              <a:rPr lang="ru-RU" dirty="0"/>
              <a:t>Потом женщинам позволили работать. Но условия труда были тяжёлыми. Тогда в Нью-Йорке (город в Соединённых Штатах Америки) более 150 лет тому назад работницы прошли «маршем пустых кастрюль». Они громко били в пустые кастрюли и требовали повышения зарплаты, улучшения условий работы и равные права для женщин и мужчин. Это так удивило всех, что событие стали называть Женским днём.</a:t>
            </a:r>
          </a:p>
          <a:p>
            <a:r>
              <a:rPr lang="ru-RU" dirty="0"/>
              <a:t>Потом в течение многих лет женщины устраивали акции протестов. Они требовали избирательного голоса, выступали против ужасных условий труда. Особенно протестовали они против детского труда. Тогда было решено избрать один общий женский день для многих стран. Женщины разных стран договорились, что именно в этот день будут напоминать мужчинам, что женщин надо уважать.</a:t>
            </a:r>
          </a:p>
          <a:p>
            <a:r>
              <a:rPr lang="ru-RU" dirty="0"/>
              <a:t>Впервые Международный женский день был проведён 19 марта 1911 года в Германии, Австрии, Дании и некоторых других европейских странах. Эта дата была избрана женщинами Германии. В Советском Союзе 8 марта длительное время было обычным рабочим днём. Но 8 мая 1965 года, накануне 20-летия Победы в Великой Отечественной войне, Международный женский день был объявлен праздничным.</a:t>
            </a:r>
          </a:p>
        </p:txBody>
      </p:sp>
    </p:spTree>
    <p:extLst>
      <p:ext uri="{BB962C8B-B14F-4D97-AF65-F5344CB8AC3E}">
        <p14:creationId xmlns="" xmlns:p14="http://schemas.microsoft.com/office/powerpoint/2010/main" val="9485482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47"/>
            <a:ext cx="4572000" cy="6740307"/>
          </a:xfrm>
          <a:prstGeom prst="rect">
            <a:avLst/>
          </a:prstGeom>
        </p:spPr>
        <p:txBody>
          <a:bodyPr>
            <a:spAutoFit/>
          </a:bodyPr>
          <a:lstStyle/>
          <a:p>
            <a:r>
              <a:rPr lang="ru-RU" dirty="0"/>
              <a:t>В 1977 году ООН (Организация Объединенных Наций) объявила 8 марта днём борьбы за женские права — Международным женским днём. Этот день объявлен национальным выходным во многих странах. Поэтому мамы и бабушки в этот день могут немного отдохнуть, схо­дить на праздничный концерт, пообщаться со своими детьми.</a:t>
            </a:r>
          </a:p>
          <a:p>
            <a:r>
              <a:rPr lang="ru-RU" dirty="0"/>
              <a:t>Это первый праздник весны — самого прекрасного времени года. 8 марта мы всегда </a:t>
            </a:r>
            <a:r>
              <a:rPr lang="ru-RU" b="1" dirty="0">
                <a:hlinkClick r:id="rId2" tooltip="Открытки и поздравления с днем 8 марта"/>
              </a:rPr>
              <a:t>поздравляем</a:t>
            </a:r>
            <a:r>
              <a:rPr lang="ru-RU" dirty="0"/>
              <a:t> наших мам, бабушек, которые так много времени уделяют нашему воспитанию, а также сестричек и знакомых девочек. В этот день папы поздравляют своих жён и мам, дарят им цветы. А ты можешь сделать подарок своими руками — </a:t>
            </a:r>
            <a:r>
              <a:rPr lang="ru-RU" b="1" dirty="0">
                <a:hlinkClick r:id="rId3" tooltip="Подарки своими руками"/>
              </a:rPr>
              <a:t>цветочек из бумаги</a:t>
            </a:r>
            <a:r>
              <a:rPr lang="ru-RU" dirty="0"/>
              <a:t>, открытку, рисунок. Маме и бабушке понравится всё, что ты подаришь от чистого сердца.</a:t>
            </a:r>
          </a:p>
          <a:p>
            <a:r>
              <a:rPr lang="ru-RU" dirty="0"/>
              <a:t>А как и когда поздравляют мам и девочек в других странах? Ведь не везде 8 Марта — официальный праздник.</a:t>
            </a:r>
          </a:p>
        </p:txBody>
      </p:sp>
      <p:pic>
        <p:nvPicPr>
          <p:cNvPr id="3074" name="Picture 2" descr="Фотогалерея. Цветы 1789 &quot; Всё о цветах фотки цветов описания"/>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5508104" y="938808"/>
            <a:ext cx="2996591" cy="5919192"/>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8483984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807" y="188640"/>
            <a:ext cx="4572000" cy="5078313"/>
          </a:xfrm>
          <a:prstGeom prst="rect">
            <a:avLst/>
          </a:prstGeom>
        </p:spPr>
        <p:txBody>
          <a:bodyPr>
            <a:spAutoFit/>
          </a:bodyPr>
          <a:lstStyle/>
          <a:p>
            <a:r>
              <a:rPr lang="ru-RU" dirty="0"/>
              <a:t>В Соединённых Штатах и странах Западной Европы весной празднуют День матери. Раньше в четвёртое воскресенье Великого поста люди приносили дары в местную («материнскую») сельскую церковь. В наше время дети дарят своим мамам поздравительные открытки и подарки, устраивают «день послушания».</a:t>
            </a:r>
          </a:p>
          <a:p>
            <a:r>
              <a:rPr lang="ru-RU" dirty="0"/>
              <a:t>Испанцы «женский день» празднуют 5 февраля. Это день памяти святой </a:t>
            </a:r>
            <a:r>
              <a:rPr lang="ru-RU" dirty="0" err="1"/>
              <a:t>Агеды</a:t>
            </a:r>
            <a:r>
              <a:rPr lang="ru-RU" dirty="0"/>
              <a:t> — покровительницы женщин.</a:t>
            </a:r>
          </a:p>
          <a:p>
            <a:r>
              <a:rPr lang="ru-RU" dirty="0"/>
              <a:t>Народы Южной и Северной Индии поклоняются богиням счастья, красоты и дома </a:t>
            </a:r>
            <a:r>
              <a:rPr lang="ru-RU" dirty="0" err="1"/>
              <a:t>Лакшми</a:t>
            </a:r>
            <a:r>
              <a:rPr lang="ru-RU" dirty="0"/>
              <a:t> и </a:t>
            </a:r>
            <a:r>
              <a:rPr lang="ru-RU" dirty="0" err="1"/>
              <a:t>Парвати</a:t>
            </a:r>
            <a:r>
              <a:rPr lang="ru-RU" dirty="0"/>
              <a:t>. Празднуют эти дни в сентябре- октябре. Люди украшают дома цветами, дарят женщинам подарки.</a:t>
            </a:r>
          </a:p>
        </p:txBody>
      </p:sp>
      <p:pic>
        <p:nvPicPr>
          <p:cNvPr id="4098" name="Picture 2" descr="Гербера - солнце в руке! - znamus.ru"/>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860032" y="0"/>
            <a:ext cx="4283968" cy="6857999"/>
          </a:xfrm>
          <a:prstGeom prst="rect">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5711908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792" y="188640"/>
            <a:ext cx="9090208" cy="1754326"/>
          </a:xfrm>
          <a:prstGeom prst="rect">
            <a:avLst/>
          </a:prstGeom>
        </p:spPr>
        <p:txBody>
          <a:bodyPr wrap="square">
            <a:spAutoFit/>
          </a:bodyPr>
          <a:lstStyle/>
          <a:p>
            <a:r>
              <a:rPr lang="ru-RU" dirty="0"/>
              <a:t>Японцы 3 марта празднуют Хина-</a:t>
            </a:r>
            <a:r>
              <a:rPr lang="ru-RU" dirty="0" err="1"/>
              <a:t>Мацури</a:t>
            </a:r>
            <a:r>
              <a:rPr lang="ru-RU" dirty="0"/>
              <a:t> — праздник девочек. Этот день ещё называют праздником цветения персика. В древности в этот день из бумаги вырезали куклу. Потом игрушку сжигали или бро­сали в воду. Огонь и вода должны были унести прочь все несчастья. Но со временем кукол перестали уничтожать. Теперь их делают из глины и дерева, наряжают в шёлковые платья. Иногда даже устраивают выставки кукол.</a:t>
            </a:r>
          </a:p>
        </p:txBody>
      </p:sp>
      <p:pic>
        <p:nvPicPr>
          <p:cNvPr id="5122" name="Picture 2" descr="http://ped-kopilka.ru/images/img306.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70653" y="1968769"/>
            <a:ext cx="8656486" cy="4894851"/>
          </a:xfrm>
          <a:prstGeom prst="rect">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32998157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ped-kopilka.ru/images/img307.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 y="548680"/>
            <a:ext cx="4406459" cy="5904656"/>
          </a:xfrm>
          <a:prstGeom prst="rect">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
        <p:nvSpPr>
          <p:cNvPr id="5" name="Rectangle 9"/>
          <p:cNvSpPr>
            <a:spLocks noChangeArrowheads="1"/>
          </p:cNvSpPr>
          <p:nvPr/>
        </p:nvSpPr>
        <p:spPr bwMode="auto">
          <a:xfrm>
            <a:off x="4860032" y="731019"/>
            <a:ext cx="3321550" cy="5539978"/>
          </a:xfrm>
          <a:prstGeom prst="rect">
            <a:avLst/>
          </a:prstGeom>
          <a:solidFill>
            <a:srgbClr val="FFFF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179388" algn="just" defTabSz="914400" rtl="0" eaLnBrk="1" fontAlgn="base" latinLnBrk="0" hangingPunct="1">
              <a:lnSpc>
                <a:spcPct val="100000"/>
              </a:lnSpc>
              <a:spcBef>
                <a:spcPct val="0"/>
              </a:spcBef>
              <a:spcAft>
                <a:spcPct val="0"/>
              </a:spcAft>
              <a:buClrTx/>
              <a:buSzTx/>
              <a:buFontTx/>
              <a:buNone/>
              <a:tabLst/>
            </a:pPr>
            <a:r>
              <a:rPr kumimoji="0" lang="ru-RU" b="1" i="0" u="none" strike="noStrike" cap="none" normalizeH="0" baseline="0" dirty="0" smtClean="0">
                <a:ln>
                  <a:noFill/>
                </a:ln>
                <a:solidFill>
                  <a:srgbClr val="601802"/>
                </a:solidFill>
                <a:effectLst/>
                <a:latin typeface="Trebuchet MS" pitchFamily="34" charset="0"/>
                <a:cs typeface="Arial" pitchFamily="34" charset="0"/>
              </a:rPr>
              <a:t>Всё она</a:t>
            </a:r>
          </a:p>
          <a:p>
            <a:pPr marL="0" marR="0" lvl="0" indent="179388"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Helvetica Neue"/>
                <a:cs typeface="Arial" pitchFamily="34" charset="0"/>
              </a:rPr>
              <a:t>Кто вас, дети, больше любит,</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179388"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Helvetica Neue"/>
                <a:cs typeface="Arial" pitchFamily="34" charset="0"/>
              </a:rPr>
              <a:t>Кто вас нежно так голубит</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179388"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Helvetica Neue"/>
                <a:cs typeface="Arial" pitchFamily="34" charset="0"/>
              </a:rPr>
              <a:t>И заботится о вас,</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179388"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Helvetica Neue"/>
                <a:cs typeface="Arial" pitchFamily="34" charset="0"/>
              </a:rPr>
              <a:t>Не смыкая ночью глаз?</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179388"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Helvetica Neue"/>
                <a:cs typeface="Arial" pitchFamily="34" charset="0"/>
              </a:rPr>
              <a:t>«Мама дорогая!»</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179388"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Helvetica Neue"/>
                <a:cs typeface="Arial" pitchFamily="34" charset="0"/>
              </a:rPr>
              <a:t> </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179388"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Helvetica Neue"/>
                <a:cs typeface="Arial" pitchFamily="34" charset="0"/>
              </a:rPr>
              <a:t>Колыбель кто вам качает,</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179388"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Helvetica Neue"/>
                <a:cs typeface="Arial" pitchFamily="34" charset="0"/>
              </a:rPr>
              <a:t>Кто вам песни напевает,</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179388"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Helvetica Neue"/>
                <a:cs typeface="Arial" pitchFamily="34" charset="0"/>
              </a:rPr>
              <a:t>Кто вам сказки говорит</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179388"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Helvetica Neue"/>
                <a:cs typeface="Arial" pitchFamily="34" charset="0"/>
              </a:rPr>
              <a:t>И игрушки вам дарит?</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179388"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Helvetica Neue"/>
                <a:cs typeface="Arial" pitchFamily="34" charset="0"/>
              </a:rPr>
              <a:t>«Мама золотая!»</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179388"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Helvetica Neue"/>
                <a:cs typeface="Arial" pitchFamily="34" charset="0"/>
              </a:rPr>
              <a:t> </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179388"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Helvetica Neue"/>
                <a:cs typeface="Arial" pitchFamily="34" charset="0"/>
              </a:rPr>
              <a:t>Если, дети, вы ленивы,</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179388"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Helvetica Neue"/>
                <a:cs typeface="Arial" pitchFamily="34" charset="0"/>
              </a:rPr>
              <a:t>Непослушны, шаловливы,</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179388"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Helvetica Neue"/>
                <a:cs typeface="Arial" pitchFamily="34" charset="0"/>
              </a:rPr>
              <a:t>Что бывает иногда,</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179388"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Helvetica Neue"/>
                <a:cs typeface="Arial" pitchFamily="34" charset="0"/>
              </a:rPr>
              <a:t>Кто же слезы льёт тогда?</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179388"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Helvetica Neue"/>
                <a:cs typeface="Arial" pitchFamily="34" charset="0"/>
              </a:rPr>
              <a:t>«Всё она, родная,</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179388" algn="just" defTabSz="914400" rtl="0" eaLnBrk="0" fontAlgn="base" latinLnBrk="0" hangingPunct="0">
              <a:lnSpc>
                <a:spcPct val="100000"/>
              </a:lnSpc>
              <a:spcBef>
                <a:spcPct val="0"/>
              </a:spcBef>
              <a:spcAft>
                <a:spcPct val="0"/>
              </a:spcAft>
              <a:buClrTx/>
              <a:buSzTx/>
              <a:buFontTx/>
              <a:buNone/>
              <a:tabLst/>
            </a:pPr>
            <a:r>
              <a:rPr kumimoji="0" lang="ru-RU" b="0" i="0" u="none" strike="noStrike" cap="none" normalizeH="0" baseline="0" dirty="0" smtClean="0">
                <a:ln>
                  <a:noFill/>
                </a:ln>
                <a:solidFill>
                  <a:srgbClr val="000000"/>
                </a:solidFill>
                <a:effectLst/>
                <a:latin typeface="Helvetica Neue"/>
                <a:cs typeface="Arial" pitchFamily="34" charset="0"/>
              </a:rPr>
              <a:t>Мама дорогая!»</a:t>
            </a:r>
            <a:endParaRPr kumimoji="0" lang="ru-RU" b="0" i="0" u="none" strike="noStrike" cap="none" normalizeH="0" baseline="0" dirty="0" smtClean="0">
              <a:ln>
                <a:noFill/>
              </a:ln>
              <a:solidFill>
                <a:schemeClr val="tx1"/>
              </a:solidFill>
              <a:effectLst/>
              <a:latin typeface="Arial" pitchFamily="34" charset="0"/>
              <a:cs typeface="Arial" pitchFamily="34" charset="0"/>
            </a:endParaRPr>
          </a:p>
          <a:p>
            <a:pPr marL="0" marR="0" lvl="0" indent="179388" algn="just" defTabSz="914400" rtl="0" eaLnBrk="0" fontAlgn="base" latinLnBrk="0" hangingPunct="0">
              <a:lnSpc>
                <a:spcPct val="100000"/>
              </a:lnSpc>
              <a:spcBef>
                <a:spcPct val="0"/>
              </a:spcBef>
              <a:spcAft>
                <a:spcPct val="0"/>
              </a:spcAft>
              <a:buClrTx/>
              <a:buSzTx/>
              <a:buFontTx/>
              <a:buNone/>
              <a:tabLst/>
            </a:pPr>
            <a:r>
              <a:rPr kumimoji="0" lang="ru-RU" b="1" i="0" u="none" strike="noStrike" cap="none" normalizeH="0" baseline="0" dirty="0" smtClean="0">
                <a:ln>
                  <a:noFill/>
                </a:ln>
                <a:solidFill>
                  <a:srgbClr val="000000"/>
                </a:solidFill>
                <a:effectLst/>
                <a:latin typeface="Helvetica Neue"/>
                <a:cs typeface="Arial" pitchFamily="34" charset="0"/>
              </a:rPr>
              <a:t>Автор: И. И. Косяков</a:t>
            </a:r>
            <a:endParaRPr kumimoji="0" lang="ru-RU"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40204266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214290"/>
            <a:ext cx="2643206" cy="2585323"/>
          </a:xfrm>
          <a:prstGeom prst="rect">
            <a:avLst/>
          </a:prstGeom>
          <a:noFill/>
        </p:spPr>
        <p:txBody>
          <a:bodyPr wrap="square" rtlCol="0">
            <a:spAutoFit/>
          </a:bodyPr>
          <a:lstStyle/>
          <a:p>
            <a:r>
              <a:rPr lang="ru-RU" dirty="0" smtClean="0">
                <a:solidFill>
                  <a:schemeClr val="tx1">
                    <a:lumMod val="95000"/>
                    <a:lumOff val="5000"/>
                  </a:schemeClr>
                </a:solidFill>
              </a:rPr>
              <a:t>В школе я ученый самый-</a:t>
            </a:r>
            <a:br>
              <a:rPr lang="ru-RU" dirty="0" smtClean="0">
                <a:solidFill>
                  <a:schemeClr val="tx1">
                    <a:lumMod val="95000"/>
                    <a:lumOff val="5000"/>
                  </a:schemeClr>
                </a:solidFill>
              </a:rPr>
            </a:br>
            <a:r>
              <a:rPr lang="ru-RU" dirty="0" smtClean="0">
                <a:solidFill>
                  <a:schemeClr val="tx1">
                    <a:lumMod val="95000"/>
                    <a:lumOff val="5000"/>
                  </a:schemeClr>
                </a:solidFill>
              </a:rPr>
              <a:t>Повезло мне очень с мамой.</a:t>
            </a:r>
            <a:br>
              <a:rPr lang="ru-RU" dirty="0" smtClean="0">
                <a:solidFill>
                  <a:schemeClr val="tx1">
                    <a:lumMod val="95000"/>
                    <a:lumOff val="5000"/>
                  </a:schemeClr>
                </a:solidFill>
              </a:rPr>
            </a:br>
            <a:r>
              <a:rPr lang="ru-RU" dirty="0" smtClean="0">
                <a:solidFill>
                  <a:schemeClr val="tx1">
                    <a:lumMod val="95000"/>
                    <a:lumOff val="5000"/>
                  </a:schemeClr>
                </a:solidFill>
              </a:rPr>
              <a:t>От неё узнают дети </a:t>
            </a:r>
            <a:br>
              <a:rPr lang="ru-RU" dirty="0" smtClean="0">
                <a:solidFill>
                  <a:schemeClr val="tx1">
                    <a:lumMod val="95000"/>
                    <a:lumOff val="5000"/>
                  </a:schemeClr>
                </a:solidFill>
              </a:rPr>
            </a:br>
            <a:r>
              <a:rPr lang="ru-RU" dirty="0" smtClean="0">
                <a:solidFill>
                  <a:schemeClr val="tx1">
                    <a:lumMod val="95000"/>
                    <a:lumOff val="5000"/>
                  </a:schemeClr>
                </a:solidFill>
              </a:rPr>
              <a:t>На уроке все на свете.</a:t>
            </a:r>
            <a:br>
              <a:rPr lang="ru-RU" dirty="0" smtClean="0">
                <a:solidFill>
                  <a:schemeClr val="tx1">
                    <a:lumMod val="95000"/>
                    <a:lumOff val="5000"/>
                  </a:schemeClr>
                </a:solidFill>
              </a:rPr>
            </a:br>
            <a:r>
              <a:rPr lang="ru-RU" dirty="0" smtClean="0">
                <a:solidFill>
                  <a:schemeClr val="tx1">
                    <a:lumMod val="95000"/>
                    <a:lumOff val="5000"/>
                  </a:schemeClr>
                </a:solidFill>
              </a:rPr>
              <a:t>Стану лучше и умней,</a:t>
            </a:r>
            <a:br>
              <a:rPr lang="ru-RU" dirty="0" smtClean="0">
                <a:solidFill>
                  <a:schemeClr val="tx1">
                    <a:lumMod val="95000"/>
                    <a:lumOff val="5000"/>
                  </a:schemeClr>
                </a:solidFill>
              </a:rPr>
            </a:br>
            <a:r>
              <a:rPr lang="ru-RU" dirty="0" smtClean="0">
                <a:solidFill>
                  <a:schemeClr val="tx1">
                    <a:lumMod val="95000"/>
                    <a:lumOff val="5000"/>
                  </a:schemeClr>
                </a:solidFill>
              </a:rPr>
              <a:t>Справедливей и добрей.</a:t>
            </a:r>
            <a:endParaRPr lang="ru-RU" dirty="0">
              <a:solidFill>
                <a:schemeClr val="tx1">
                  <a:lumMod val="95000"/>
                  <a:lumOff val="5000"/>
                </a:schemeClr>
              </a:solidFill>
            </a:endParaRPr>
          </a:p>
        </p:txBody>
      </p:sp>
      <p:sp>
        <p:nvSpPr>
          <p:cNvPr id="4" name="TextBox 3"/>
          <p:cNvSpPr txBox="1"/>
          <p:nvPr/>
        </p:nvSpPr>
        <p:spPr>
          <a:xfrm>
            <a:off x="357158" y="2857496"/>
            <a:ext cx="1857388" cy="369332"/>
          </a:xfrm>
          <a:prstGeom prst="rect">
            <a:avLst/>
          </a:prstGeom>
          <a:noFill/>
        </p:spPr>
        <p:txBody>
          <a:bodyPr wrap="square" rtlCol="0">
            <a:spAutoFit/>
          </a:bodyPr>
          <a:lstStyle/>
          <a:p>
            <a:pPr algn="ctr"/>
            <a:r>
              <a:rPr lang="ru-RU" dirty="0" smtClean="0">
                <a:solidFill>
                  <a:srgbClr val="FF0000"/>
                </a:solidFill>
                <a:latin typeface="Arial Black" pitchFamily="34" charset="0"/>
              </a:rPr>
              <a:t>УЧИТЕЛЬ</a:t>
            </a:r>
            <a:endParaRPr lang="ru-RU" dirty="0">
              <a:solidFill>
                <a:srgbClr val="FF0000"/>
              </a:solidFill>
              <a:latin typeface="Arial Black" pitchFamily="34" charset="0"/>
            </a:endParaRPr>
          </a:p>
        </p:txBody>
      </p:sp>
      <p:sp>
        <p:nvSpPr>
          <p:cNvPr id="5" name="TextBox 4"/>
          <p:cNvSpPr txBox="1"/>
          <p:nvPr/>
        </p:nvSpPr>
        <p:spPr>
          <a:xfrm>
            <a:off x="214282" y="4214818"/>
            <a:ext cx="3786214" cy="1200329"/>
          </a:xfrm>
          <a:prstGeom prst="rect">
            <a:avLst/>
          </a:prstGeom>
          <a:noFill/>
        </p:spPr>
        <p:txBody>
          <a:bodyPr wrap="square" rtlCol="0">
            <a:spAutoFit/>
          </a:bodyPr>
          <a:lstStyle/>
          <a:p>
            <a:r>
              <a:rPr lang="ru-RU" dirty="0" smtClean="0"/>
              <a:t>Он под снегом вдруг проснется,</a:t>
            </a:r>
            <a:br>
              <a:rPr lang="ru-RU" dirty="0" smtClean="0"/>
            </a:br>
            <a:r>
              <a:rPr lang="ru-RU" dirty="0" smtClean="0"/>
              <a:t>Солнцу робко улыбнется,</a:t>
            </a:r>
            <a:br>
              <a:rPr lang="ru-RU" dirty="0" smtClean="0"/>
            </a:br>
            <a:r>
              <a:rPr lang="ru-RU" dirty="0" smtClean="0"/>
              <a:t>Белоснежный, хрупкий, нежный,</a:t>
            </a:r>
            <a:br>
              <a:rPr lang="ru-RU" dirty="0" smtClean="0"/>
            </a:br>
            <a:r>
              <a:rPr lang="ru-RU" dirty="0" smtClean="0"/>
              <a:t>Называется...</a:t>
            </a:r>
            <a:endParaRPr lang="ru-RU" dirty="0"/>
          </a:p>
        </p:txBody>
      </p:sp>
      <p:sp>
        <p:nvSpPr>
          <p:cNvPr id="7" name="TextBox 6"/>
          <p:cNvSpPr txBox="1"/>
          <p:nvPr/>
        </p:nvSpPr>
        <p:spPr>
          <a:xfrm>
            <a:off x="285720" y="5643578"/>
            <a:ext cx="2143140" cy="369332"/>
          </a:xfrm>
          <a:prstGeom prst="rect">
            <a:avLst/>
          </a:prstGeom>
          <a:noFill/>
        </p:spPr>
        <p:txBody>
          <a:bodyPr wrap="square" rtlCol="0">
            <a:spAutoFit/>
          </a:bodyPr>
          <a:lstStyle/>
          <a:p>
            <a:r>
              <a:rPr lang="ru-RU" dirty="0" smtClean="0">
                <a:solidFill>
                  <a:srgbClr val="FF0000"/>
                </a:solidFill>
                <a:latin typeface="Arial Black" pitchFamily="34" charset="0"/>
              </a:rPr>
              <a:t>ПОДСНЕЖНИК</a:t>
            </a:r>
            <a:endParaRPr lang="ru-RU" dirty="0">
              <a:solidFill>
                <a:srgbClr val="FF0000"/>
              </a:solidFill>
              <a:latin typeface="Arial Black" pitchFamily="34" charset="0"/>
            </a:endParaRPr>
          </a:p>
        </p:txBody>
      </p:sp>
      <p:sp>
        <p:nvSpPr>
          <p:cNvPr id="8" name="TextBox 7"/>
          <p:cNvSpPr txBox="1"/>
          <p:nvPr/>
        </p:nvSpPr>
        <p:spPr>
          <a:xfrm>
            <a:off x="3786182" y="214290"/>
            <a:ext cx="3143272" cy="1200329"/>
          </a:xfrm>
          <a:prstGeom prst="rect">
            <a:avLst/>
          </a:prstGeom>
          <a:noFill/>
        </p:spPr>
        <p:txBody>
          <a:bodyPr wrap="square" rtlCol="0">
            <a:spAutoFit/>
          </a:bodyPr>
          <a:lstStyle/>
          <a:p>
            <a:r>
              <a:rPr lang="ru-RU" dirty="0" smtClean="0"/>
              <a:t>Расцветает он весной —</a:t>
            </a:r>
            <a:br>
              <a:rPr lang="ru-RU" dirty="0" smtClean="0"/>
            </a:br>
            <a:r>
              <a:rPr lang="ru-RU" dirty="0" smtClean="0"/>
              <a:t>Самой радостной порой.</a:t>
            </a:r>
            <a:br>
              <a:rPr lang="ru-RU" dirty="0" smtClean="0"/>
            </a:br>
            <a:r>
              <a:rPr lang="ru-RU" dirty="0" smtClean="0"/>
              <a:t>Не найти в цветке изъян,</a:t>
            </a:r>
            <a:br>
              <a:rPr lang="ru-RU" dirty="0" smtClean="0"/>
            </a:br>
            <a:r>
              <a:rPr lang="ru-RU" dirty="0" smtClean="0"/>
              <a:t>Так прекрасен наш...</a:t>
            </a:r>
            <a:endParaRPr lang="ru-RU" dirty="0"/>
          </a:p>
        </p:txBody>
      </p:sp>
      <p:sp>
        <p:nvSpPr>
          <p:cNvPr id="9" name="TextBox 8"/>
          <p:cNvSpPr txBox="1"/>
          <p:nvPr/>
        </p:nvSpPr>
        <p:spPr>
          <a:xfrm>
            <a:off x="3929058" y="1571612"/>
            <a:ext cx="2357454" cy="369332"/>
          </a:xfrm>
          <a:prstGeom prst="rect">
            <a:avLst/>
          </a:prstGeom>
          <a:noFill/>
        </p:spPr>
        <p:txBody>
          <a:bodyPr wrap="square" rtlCol="0">
            <a:spAutoFit/>
          </a:bodyPr>
          <a:lstStyle/>
          <a:p>
            <a:r>
              <a:rPr lang="ru-RU" dirty="0" smtClean="0">
                <a:solidFill>
                  <a:srgbClr val="FF0000"/>
                </a:solidFill>
                <a:latin typeface="Arial Black" pitchFamily="34" charset="0"/>
              </a:rPr>
              <a:t>ТЮЛЬПАН</a:t>
            </a:r>
            <a:endParaRPr lang="ru-RU" dirty="0">
              <a:solidFill>
                <a:srgbClr val="FF0000"/>
              </a:solidFill>
              <a:latin typeface="Arial Black" pitchFamily="34" charset="0"/>
            </a:endParaRPr>
          </a:p>
        </p:txBody>
      </p:sp>
      <p:sp>
        <p:nvSpPr>
          <p:cNvPr id="10" name="TextBox 9"/>
          <p:cNvSpPr txBox="1"/>
          <p:nvPr/>
        </p:nvSpPr>
        <p:spPr>
          <a:xfrm>
            <a:off x="6286512" y="2071678"/>
            <a:ext cx="3571900" cy="1200329"/>
          </a:xfrm>
          <a:prstGeom prst="rect">
            <a:avLst/>
          </a:prstGeom>
          <a:noFill/>
        </p:spPr>
        <p:txBody>
          <a:bodyPr wrap="square" rtlCol="0">
            <a:spAutoFit/>
          </a:bodyPr>
          <a:lstStyle/>
          <a:p>
            <a:r>
              <a:rPr lang="ru-RU" dirty="0" smtClean="0"/>
              <a:t>Маме с бабушкой вручу,</a:t>
            </a:r>
            <a:br>
              <a:rPr lang="ru-RU" dirty="0" smtClean="0"/>
            </a:br>
            <a:r>
              <a:rPr lang="ru-RU" dirty="0" smtClean="0"/>
              <a:t>Настроенье подниму,</a:t>
            </a:r>
            <a:br>
              <a:rPr lang="ru-RU" dirty="0" smtClean="0"/>
            </a:br>
            <a:r>
              <a:rPr lang="ru-RU" dirty="0" smtClean="0"/>
              <a:t>Нарисую от руки.</a:t>
            </a:r>
            <a:br>
              <a:rPr lang="ru-RU" dirty="0" smtClean="0"/>
            </a:br>
            <a:r>
              <a:rPr lang="ru-RU" dirty="0" smtClean="0"/>
              <a:t>И туда впишу стихи!</a:t>
            </a:r>
            <a:endParaRPr lang="ru-RU" dirty="0"/>
          </a:p>
        </p:txBody>
      </p:sp>
      <p:sp>
        <p:nvSpPr>
          <p:cNvPr id="11" name="TextBox 10"/>
          <p:cNvSpPr txBox="1"/>
          <p:nvPr/>
        </p:nvSpPr>
        <p:spPr>
          <a:xfrm>
            <a:off x="6429388" y="3429000"/>
            <a:ext cx="2357454" cy="369332"/>
          </a:xfrm>
          <a:prstGeom prst="rect">
            <a:avLst/>
          </a:prstGeom>
          <a:noFill/>
        </p:spPr>
        <p:txBody>
          <a:bodyPr wrap="square" rtlCol="0">
            <a:spAutoFit/>
          </a:bodyPr>
          <a:lstStyle/>
          <a:p>
            <a:r>
              <a:rPr lang="ru-RU" dirty="0" smtClean="0">
                <a:solidFill>
                  <a:srgbClr val="FF0000"/>
                </a:solidFill>
                <a:latin typeface="Arial Black" pitchFamily="34" charset="0"/>
              </a:rPr>
              <a:t>ОТКРЫТКА</a:t>
            </a:r>
            <a:endParaRPr lang="ru-RU" dirty="0">
              <a:solidFill>
                <a:srgbClr val="FF0000"/>
              </a:solidFill>
              <a:latin typeface="Arial Black" pitchFamily="34" charset="0"/>
            </a:endParaRPr>
          </a:p>
        </p:txBody>
      </p:sp>
      <p:sp>
        <p:nvSpPr>
          <p:cNvPr id="12" name="TextBox 11"/>
          <p:cNvSpPr txBox="1"/>
          <p:nvPr/>
        </p:nvSpPr>
        <p:spPr>
          <a:xfrm>
            <a:off x="4929190" y="4071942"/>
            <a:ext cx="3500462" cy="1754326"/>
          </a:xfrm>
          <a:prstGeom prst="rect">
            <a:avLst/>
          </a:prstGeom>
          <a:noFill/>
        </p:spPr>
        <p:txBody>
          <a:bodyPr wrap="square" rtlCol="0">
            <a:spAutoFit/>
          </a:bodyPr>
          <a:lstStyle/>
          <a:p>
            <a:r>
              <a:rPr lang="ru-RU" dirty="0" smtClean="0"/>
              <a:t>Он огромный и помпезный,</a:t>
            </a:r>
            <a:br>
              <a:rPr lang="ru-RU" dirty="0" smtClean="0"/>
            </a:br>
            <a:r>
              <a:rPr lang="ru-RU" dirty="0" smtClean="0"/>
              <a:t>Мокнет в вазе за столом,</a:t>
            </a:r>
            <a:br>
              <a:rPr lang="ru-RU" dirty="0" smtClean="0"/>
            </a:br>
            <a:r>
              <a:rPr lang="ru-RU" dirty="0" smtClean="0"/>
              <a:t>Запах свежий, </a:t>
            </a:r>
            <a:r>
              <a:rPr lang="ru-RU" dirty="0" err="1" smtClean="0"/>
              <a:t>обалденный</a:t>
            </a:r>
            <a:r>
              <a:rPr lang="ru-RU" dirty="0" smtClean="0"/>
              <a:t>,</a:t>
            </a:r>
            <a:br>
              <a:rPr lang="ru-RU" dirty="0" smtClean="0"/>
            </a:br>
            <a:r>
              <a:rPr lang="ru-RU" dirty="0" smtClean="0"/>
              <a:t>И откуда он такой?</a:t>
            </a:r>
            <a:br>
              <a:rPr lang="ru-RU" dirty="0" smtClean="0"/>
            </a:br>
            <a:r>
              <a:rPr lang="ru-RU" dirty="0" smtClean="0"/>
              <a:t>Праздник. Март. Секретов нет.</a:t>
            </a:r>
            <a:br>
              <a:rPr lang="ru-RU" dirty="0" smtClean="0"/>
            </a:br>
            <a:r>
              <a:rPr lang="ru-RU" dirty="0" smtClean="0"/>
              <a:t>Это праздничный ...</a:t>
            </a:r>
            <a:endParaRPr lang="ru-RU" dirty="0"/>
          </a:p>
        </p:txBody>
      </p:sp>
      <p:sp>
        <p:nvSpPr>
          <p:cNvPr id="13" name="TextBox 12"/>
          <p:cNvSpPr txBox="1"/>
          <p:nvPr/>
        </p:nvSpPr>
        <p:spPr>
          <a:xfrm>
            <a:off x="5000628" y="5929330"/>
            <a:ext cx="2928958" cy="369332"/>
          </a:xfrm>
          <a:prstGeom prst="rect">
            <a:avLst/>
          </a:prstGeom>
          <a:noFill/>
        </p:spPr>
        <p:txBody>
          <a:bodyPr wrap="square" rtlCol="0">
            <a:spAutoFit/>
          </a:bodyPr>
          <a:lstStyle/>
          <a:p>
            <a:r>
              <a:rPr lang="ru-RU" dirty="0" smtClean="0">
                <a:solidFill>
                  <a:srgbClr val="FF0000"/>
                </a:solidFill>
                <a:latin typeface="Arial Black" pitchFamily="34" charset="0"/>
              </a:rPr>
              <a:t>БУКЕТ</a:t>
            </a:r>
            <a:endParaRPr lang="ru-RU" dirty="0">
              <a:solidFill>
                <a:srgbClr val="FF0000"/>
              </a:solidFill>
              <a:latin typeface="Arial Black" pitchFamily="34" charset="0"/>
            </a:endParaRPr>
          </a:p>
        </p:txBody>
      </p:sp>
      <p:sp>
        <p:nvSpPr>
          <p:cNvPr id="1028" name="AutoShape 4" descr="https://gifts-lux.ru/wa-data/public/blog/img/podarki-8-marta-2016-goda.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1030" name="AutoShape 6" descr="https://gifts-lux.ru/wa-data/public/blog/img/podarki-8-marta-2016-goda.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1032" name="Picture 8" descr="https://stupino.su/userfls/editor/large/2043_f_4f5b8b9a54519.jpg"/>
          <p:cNvPicPr>
            <a:picLocks noChangeAspect="1" noChangeArrowheads="1"/>
          </p:cNvPicPr>
          <p:nvPr/>
        </p:nvPicPr>
        <p:blipFill>
          <a:blip r:embed="rId2" cstate="print"/>
          <a:srcRect/>
          <a:stretch>
            <a:fillRect/>
          </a:stretch>
        </p:blipFill>
        <p:spPr bwMode="auto">
          <a:xfrm>
            <a:off x="2857488" y="1928802"/>
            <a:ext cx="3079961" cy="2143140"/>
          </a:xfrm>
          <a:prstGeom prst="rect">
            <a:avLst/>
          </a:prstGeom>
          <a:noFill/>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1000"/>
                                        <p:tgtEl>
                                          <p:spTgt spid="4"/>
                                        </p:tgtEl>
                                      </p:cBhvr>
                                    </p:animEffect>
                                  </p:childTnLst>
                                </p:cTn>
                              </p:par>
                            </p:childTnLst>
                          </p:cTn>
                        </p:par>
                        <p:par>
                          <p:cTn id="8" fill="hold">
                            <p:stCondLst>
                              <p:cond delay="1000"/>
                            </p:stCondLst>
                            <p:childTnLst>
                              <p:par>
                                <p:cTn id="9" presetID="8" presetClass="entr" presetSubtype="16" fill="hold" grpId="0" nodeType="afterEffect">
                                  <p:stCondLst>
                                    <p:cond delay="5000"/>
                                  </p:stCondLst>
                                  <p:childTnLst>
                                    <p:set>
                                      <p:cBhvr>
                                        <p:cTn id="10" dur="1" fill="hold">
                                          <p:stCondLst>
                                            <p:cond delay="0"/>
                                          </p:stCondLst>
                                        </p:cTn>
                                        <p:tgtEl>
                                          <p:spTgt spid="7"/>
                                        </p:tgtEl>
                                        <p:attrNameLst>
                                          <p:attrName>style.visibility</p:attrName>
                                        </p:attrNameLst>
                                      </p:cBhvr>
                                      <p:to>
                                        <p:strVal val="visible"/>
                                      </p:to>
                                    </p:set>
                                    <p:animEffect transition="in" filter="diamond(in)">
                                      <p:cBhvr>
                                        <p:cTn id="11" dur="1000"/>
                                        <p:tgtEl>
                                          <p:spTgt spid="7"/>
                                        </p:tgtEl>
                                      </p:cBhvr>
                                    </p:animEffect>
                                  </p:childTnLst>
                                </p:cTn>
                              </p:par>
                            </p:childTnLst>
                          </p:cTn>
                        </p:par>
                        <p:par>
                          <p:cTn id="12" fill="hold">
                            <p:stCondLst>
                              <p:cond delay="7000"/>
                            </p:stCondLst>
                            <p:childTnLst>
                              <p:par>
                                <p:cTn id="13" presetID="3" presetClass="entr" presetSubtype="10" fill="hold" grpId="0" nodeType="afterEffect">
                                  <p:stCondLst>
                                    <p:cond delay="5000"/>
                                  </p:stCondLst>
                                  <p:childTnLst>
                                    <p:set>
                                      <p:cBhvr>
                                        <p:cTn id="14" dur="1" fill="hold">
                                          <p:stCondLst>
                                            <p:cond delay="0"/>
                                          </p:stCondLst>
                                        </p:cTn>
                                        <p:tgtEl>
                                          <p:spTgt spid="9"/>
                                        </p:tgtEl>
                                        <p:attrNameLst>
                                          <p:attrName>style.visibility</p:attrName>
                                        </p:attrNameLst>
                                      </p:cBhvr>
                                      <p:to>
                                        <p:strVal val="visible"/>
                                      </p:to>
                                    </p:set>
                                    <p:animEffect transition="in" filter="blinds(horizontal)">
                                      <p:cBhvr>
                                        <p:cTn id="15" dur="1000"/>
                                        <p:tgtEl>
                                          <p:spTgt spid="9"/>
                                        </p:tgtEl>
                                      </p:cBhvr>
                                    </p:animEffect>
                                  </p:childTnLst>
                                </p:cTn>
                              </p:par>
                            </p:childTnLst>
                          </p:cTn>
                        </p:par>
                        <p:par>
                          <p:cTn id="16" fill="hold">
                            <p:stCondLst>
                              <p:cond delay="13000"/>
                            </p:stCondLst>
                            <p:childTnLst>
                              <p:par>
                                <p:cTn id="17" presetID="3" presetClass="entr" presetSubtype="10" fill="hold" grpId="0" nodeType="afterEffect">
                                  <p:stCondLst>
                                    <p:cond delay="5000"/>
                                  </p:stCondLst>
                                  <p:childTnLst>
                                    <p:set>
                                      <p:cBhvr>
                                        <p:cTn id="18" dur="1" fill="hold">
                                          <p:stCondLst>
                                            <p:cond delay="0"/>
                                          </p:stCondLst>
                                        </p:cTn>
                                        <p:tgtEl>
                                          <p:spTgt spid="11"/>
                                        </p:tgtEl>
                                        <p:attrNameLst>
                                          <p:attrName>style.visibility</p:attrName>
                                        </p:attrNameLst>
                                      </p:cBhvr>
                                      <p:to>
                                        <p:strVal val="visible"/>
                                      </p:to>
                                    </p:set>
                                    <p:animEffect transition="in" filter="blinds(horizontal)">
                                      <p:cBhvr>
                                        <p:cTn id="19" dur="1000"/>
                                        <p:tgtEl>
                                          <p:spTgt spid="11"/>
                                        </p:tgtEl>
                                      </p:cBhvr>
                                    </p:animEffect>
                                  </p:childTnLst>
                                </p:cTn>
                              </p:par>
                            </p:childTnLst>
                          </p:cTn>
                        </p:par>
                        <p:par>
                          <p:cTn id="20" fill="hold">
                            <p:stCondLst>
                              <p:cond delay="19000"/>
                            </p:stCondLst>
                            <p:childTnLst>
                              <p:par>
                                <p:cTn id="21" presetID="3" presetClass="entr" presetSubtype="10" fill="hold" grpId="0" nodeType="afterEffect">
                                  <p:stCondLst>
                                    <p:cond delay="8000"/>
                                  </p:stCondLst>
                                  <p:childTnLst>
                                    <p:set>
                                      <p:cBhvr>
                                        <p:cTn id="22" dur="1" fill="hold">
                                          <p:stCondLst>
                                            <p:cond delay="0"/>
                                          </p:stCondLst>
                                        </p:cTn>
                                        <p:tgtEl>
                                          <p:spTgt spid="13"/>
                                        </p:tgtEl>
                                        <p:attrNameLst>
                                          <p:attrName>style.visibility</p:attrName>
                                        </p:attrNameLst>
                                      </p:cBhvr>
                                      <p:to>
                                        <p:strVal val="visible"/>
                                      </p:to>
                                    </p:set>
                                    <p:animEffect transition="in" filter="blinds(horizontal)">
                                      <p:cBhvr>
                                        <p:cTn id="23" dur="1000"/>
                                        <p:tgtEl>
                                          <p:spTgt spid="13"/>
                                        </p:tgtEl>
                                      </p:cBhvr>
                                    </p:animEffect>
                                  </p:childTnLst>
                                </p:cTn>
                              </p:par>
                            </p:childTnLst>
                          </p:cTn>
                        </p:par>
                        <p:par>
                          <p:cTn id="24" fill="hold">
                            <p:stCondLst>
                              <p:cond delay="28000"/>
                            </p:stCondLst>
                            <p:childTnLst>
                              <p:par>
                                <p:cTn id="25" presetID="5" presetClass="entr" presetSubtype="10" fill="hold" nodeType="afterEffect">
                                  <p:stCondLst>
                                    <p:cond delay="0"/>
                                  </p:stCondLst>
                                  <p:childTnLst>
                                    <p:set>
                                      <p:cBhvr>
                                        <p:cTn id="26" dur="1" fill="hold">
                                          <p:stCondLst>
                                            <p:cond delay="0"/>
                                          </p:stCondLst>
                                        </p:cTn>
                                        <p:tgtEl>
                                          <p:spTgt spid="1032"/>
                                        </p:tgtEl>
                                        <p:attrNameLst>
                                          <p:attrName>style.visibility</p:attrName>
                                        </p:attrNameLst>
                                      </p:cBhvr>
                                      <p:to>
                                        <p:strVal val="visible"/>
                                      </p:to>
                                    </p:set>
                                    <p:animEffect transition="in" filter="checkerboard(across)">
                                      <p:cBhvr>
                                        <p:cTn id="27" dur="500"/>
                                        <p:tgtEl>
                                          <p:spTgt spid="10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9" grpId="0"/>
      <p:bldP spid="11" grpId="0"/>
      <p:bldP spid="13" grpId="0"/>
    </p:bldLst>
  </p:timing>
</p:sld>
</file>

<file path=ppt/theme/theme1.xml><?xml version="1.0" encoding="utf-8"?>
<a:theme xmlns:a="http://schemas.openxmlformats.org/drawingml/2006/main" name="Воздушный поток">
  <a:themeElements>
    <a:clrScheme name="Горизон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46</TotalTime>
  <Words>553</Words>
  <Application>Microsoft Office PowerPoint</Application>
  <PresentationFormat>Экран (4:3)</PresentationFormat>
  <Paragraphs>48</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Воздушный поток</vt:lpstr>
      <vt:lpstr>Слайд 1</vt:lpstr>
      <vt:lpstr>Слайд 2</vt:lpstr>
      <vt:lpstr>Слайд 3</vt:lpstr>
      <vt:lpstr>Слайд 4</vt:lpstr>
      <vt:lpstr>Слайд 5</vt:lpstr>
      <vt:lpstr>Слайд 6</vt:lpstr>
      <vt:lpstr>Слайд 7</vt:lpstr>
      <vt:lpstr>Слайд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801980</dc:creator>
  <cp:lastModifiedBy>Machine</cp:lastModifiedBy>
  <cp:revision>8</cp:revision>
  <dcterms:created xsi:type="dcterms:W3CDTF">2015-02-25T14:39:07Z</dcterms:created>
  <dcterms:modified xsi:type="dcterms:W3CDTF">2020-06-11T06:22:34Z</dcterms:modified>
</cp:coreProperties>
</file>