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1"/>
  </p:notesMasterIdLst>
  <p:sldIdLst>
    <p:sldId id="257" r:id="rId2"/>
    <p:sldId id="26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59" r:id="rId12"/>
    <p:sldId id="269" r:id="rId13"/>
    <p:sldId id="271" r:id="rId14"/>
    <p:sldId id="270" r:id="rId15"/>
    <p:sldId id="272" r:id="rId16"/>
    <p:sldId id="273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7632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0A7824-206F-4D19-81E3-19364C3ABBA7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ED8F89-8B3B-47EA-B562-44C9500ECC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41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D8F89-8B3B-47EA-B562-44C9500ECC07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782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D8F89-8B3B-47EA-B562-44C9500ECC07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7824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D8F89-8B3B-47EA-B562-44C9500ECC07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782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D8F89-8B3B-47EA-B562-44C9500ECC07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782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8F5A-586F-4BCC-A680-89C7AD4F123E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CE72029-3439-4AF3-9FD7-C210BC72CD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8F5A-586F-4BCC-A680-89C7AD4F123E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72029-3439-4AF3-9FD7-C210BC72CD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8F5A-586F-4BCC-A680-89C7AD4F123E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72029-3439-4AF3-9FD7-C210BC72CD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8F5A-586F-4BCC-A680-89C7AD4F123E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CE72029-3439-4AF3-9FD7-C210BC72CD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8F5A-586F-4BCC-A680-89C7AD4F123E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72029-3439-4AF3-9FD7-C210BC72CD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8F5A-586F-4BCC-A680-89C7AD4F123E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72029-3439-4AF3-9FD7-C210BC72CD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8F5A-586F-4BCC-A680-89C7AD4F123E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CE72029-3439-4AF3-9FD7-C210BC72CD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8F5A-586F-4BCC-A680-89C7AD4F123E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72029-3439-4AF3-9FD7-C210BC72CD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8F5A-586F-4BCC-A680-89C7AD4F123E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72029-3439-4AF3-9FD7-C210BC72CD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8F5A-586F-4BCC-A680-89C7AD4F123E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72029-3439-4AF3-9FD7-C210BC72CD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8F5A-586F-4BCC-A680-89C7AD4F123E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72029-3439-4AF3-9FD7-C210BC72CD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6998F5A-586F-4BCC-A680-89C7AD4F123E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CE72029-3439-4AF3-9FD7-C210BC72CD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slide" Target="slide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slide" Target="slide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slide" Target="slide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slide" Target="slide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slide" Target="slide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slide" Target="slide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7" Type="http://schemas.openxmlformats.org/officeDocument/2006/relationships/image" Target="../media/image6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slide" Target="slide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slide" Target="slide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7" Type="http://schemas.openxmlformats.org/officeDocument/2006/relationships/image" Target="../media/image6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slide" Target="slide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7" Type="http://schemas.openxmlformats.org/officeDocument/2006/relationships/image" Target="../media/image6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slide" Target="slide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7" Type="http://schemas.openxmlformats.org/officeDocument/2006/relationships/image" Target="../media/image6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slide" Target="slide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Стрелка вправо 22">
            <a:hlinkClick r:id="rId2" action="ppaction://hlinksldjump"/>
          </p:cNvPr>
          <p:cNvSpPr/>
          <p:nvPr/>
        </p:nvSpPr>
        <p:spPr>
          <a:xfrm>
            <a:off x="7164288" y="6093296"/>
            <a:ext cx="936104" cy="548680"/>
          </a:xfrm>
          <a:prstGeom prst="right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далее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35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786" y="4365104"/>
            <a:ext cx="1681486" cy="17480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1278131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Блок-схема: альтернативный процесс 30"/>
          <p:cNvSpPr/>
          <p:nvPr/>
        </p:nvSpPr>
        <p:spPr>
          <a:xfrm>
            <a:off x="179512" y="188640"/>
            <a:ext cx="8712968" cy="6480720"/>
          </a:xfrm>
          <a:prstGeom prst="flowChartAlternateProcess">
            <a:avLst/>
          </a:prstGeom>
          <a:noFill/>
          <a:ln w="34925">
            <a:solidFill>
              <a:srgbClr val="0876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4" name="Блок-схема: альтернативный процесс 1023"/>
          <p:cNvSpPr/>
          <p:nvPr/>
        </p:nvSpPr>
        <p:spPr>
          <a:xfrm>
            <a:off x="2411760" y="5229200"/>
            <a:ext cx="4320480" cy="1224136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025" name="Прямоугольник 1024"/>
          <p:cNvSpPr/>
          <p:nvPr/>
        </p:nvSpPr>
        <p:spPr>
          <a:xfrm>
            <a:off x="1835696" y="1268760"/>
            <a:ext cx="6192688" cy="2520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effectLst>
                  <a:glow rad="101600">
                    <a:srgbClr val="00B050">
                      <a:alpha val="60000"/>
                    </a:srgbClr>
                  </a:glow>
                </a:effectLst>
              </a:rPr>
              <a:t>Интерактивная игра </a:t>
            </a:r>
          </a:p>
          <a:p>
            <a:pPr algn="ctr"/>
            <a:r>
              <a:rPr lang="ru-RU" sz="4800" b="1" dirty="0" smtClean="0">
                <a:solidFill>
                  <a:srgbClr val="C00000"/>
                </a:solidFill>
                <a:effectLst>
                  <a:glow rad="101600">
                    <a:srgbClr val="00B050">
                      <a:alpha val="60000"/>
                    </a:srgbClr>
                  </a:glow>
                </a:effectLst>
              </a:rPr>
              <a:t>«Перелётные птицы»</a:t>
            </a:r>
            <a:endParaRPr lang="ru-RU" sz="4800" b="1" dirty="0">
              <a:solidFill>
                <a:srgbClr val="C00000"/>
              </a:solidFill>
              <a:effectLst>
                <a:glow rad="101600">
                  <a:srgbClr val="00B050">
                    <a:alpha val="60000"/>
                  </a:srgbClr>
                </a:glow>
              </a:effectLst>
            </a:endParaRPr>
          </a:p>
        </p:txBody>
      </p:sp>
      <p:sp>
        <p:nvSpPr>
          <p:cNvPr id="1028" name="Управляющая кнопка: сведения 1027">
            <a:hlinkClick r:id="" action="ppaction://hlinkshowjump?jump=lastslide" highlightClick="1"/>
          </p:cNvPr>
          <p:cNvSpPr/>
          <p:nvPr/>
        </p:nvSpPr>
        <p:spPr>
          <a:xfrm>
            <a:off x="6444208" y="6021288"/>
            <a:ext cx="576064" cy="538360"/>
          </a:xfrm>
          <a:prstGeom prst="actionButtonInformation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539552" y="1268760"/>
            <a:ext cx="3312368" cy="2952328"/>
          </a:xfrm>
          <a:prstGeom prst="roundRect">
            <a:avLst/>
          </a:prstGeom>
          <a:solidFill>
            <a:srgbClr val="FFFF00">
              <a:alpha val="76000"/>
            </a:srgbClr>
          </a:solidFill>
          <a:ln w="31750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Bookman Old Style" pitchFamily="18" charset="0"/>
              </a:rPr>
              <a:t>трясогузка</a:t>
            </a:r>
            <a:endParaRPr lang="ru-RU" sz="3600" b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539552" y="1268760"/>
            <a:ext cx="3312368" cy="3024336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 w="28575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dirty="0" smtClean="0">
                <a:latin typeface="Bookman Old Style" pitchFamily="18" charset="0"/>
              </a:rPr>
              <a:t> </a:t>
            </a:r>
            <a:endParaRPr lang="ru-RU" sz="3000" dirty="0">
              <a:latin typeface="Bookman Old Style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39552" y="1340768"/>
            <a:ext cx="3384376" cy="295232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0" dirty="0">
              <a:latin typeface="Bookman Old Style" pitchFamily="18" charset="0"/>
            </a:endParaRPr>
          </a:p>
        </p:txBody>
      </p:sp>
      <p:sp>
        <p:nvSpPr>
          <p:cNvPr id="16" name="Блок-схема: альтернативный процесс 15">
            <a:hlinkClick r:id="rId3" action="ppaction://hlinksldjump"/>
          </p:cNvPr>
          <p:cNvSpPr/>
          <p:nvPr/>
        </p:nvSpPr>
        <p:spPr>
          <a:xfrm>
            <a:off x="467544" y="4869160"/>
            <a:ext cx="2736304" cy="648072"/>
          </a:xfrm>
          <a:prstGeom prst="flowChartAlternateProcess">
            <a:avLst/>
          </a:prstGeom>
          <a:solidFill>
            <a:srgbClr val="00B0F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27000"/>
            <a:bevelB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э</a:t>
            </a:r>
            <a:r>
              <a:rPr lang="ru-RU" sz="2800" b="1" dirty="0" smtClean="0">
                <a:solidFill>
                  <a:srgbClr val="002060"/>
                </a:solidFill>
              </a:rPr>
              <a:t>то интересно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35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509120"/>
            <a:ext cx="1820016" cy="189209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60648"/>
            <a:ext cx="6130652" cy="117157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139952" y="1916832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3200" b="1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11960" y="1700808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Длинный хвост у </a:t>
            </a:r>
            <a:r>
              <a:rPr lang="ru-RU" sz="3200" b="1" dirty="0" smtClean="0">
                <a:solidFill>
                  <a:srgbClr val="002060"/>
                </a:solidFill>
              </a:rPr>
              <a:t>этой</a:t>
            </a:r>
          </a:p>
          <a:p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</a:rPr>
              <a:t>            птицы</a:t>
            </a:r>
            <a:endParaRPr lang="ru-RU" sz="3200" b="1" dirty="0">
              <a:solidFill>
                <a:srgbClr val="002060"/>
              </a:solidFill>
            </a:endParaRPr>
          </a:p>
          <a:p>
            <a:r>
              <a:rPr lang="ru-RU" sz="3200" b="1" dirty="0">
                <a:solidFill>
                  <a:srgbClr val="002060"/>
                </a:solidFill>
              </a:rPr>
              <a:t>Постоянно шевелится,</a:t>
            </a:r>
          </a:p>
          <a:p>
            <a:r>
              <a:rPr lang="ru-RU" sz="3200" b="1" dirty="0">
                <a:solidFill>
                  <a:srgbClr val="002060"/>
                </a:solidFill>
              </a:rPr>
              <a:t>Любит песни щебетать,</a:t>
            </a:r>
          </a:p>
          <a:p>
            <a:r>
              <a:rPr lang="ru-RU" sz="3200" b="1" dirty="0">
                <a:solidFill>
                  <a:srgbClr val="002060"/>
                </a:solidFill>
              </a:rPr>
              <a:t>По земле пешком гулять.</a:t>
            </a:r>
          </a:p>
        </p:txBody>
      </p:sp>
      <p:sp>
        <p:nvSpPr>
          <p:cNvPr id="8" name="Управляющая кнопка: домой 7">
            <a:hlinkClick r:id="" action="ppaction://hlinkshowjump?jump=endshow" highlightClick="1"/>
          </p:cNvPr>
          <p:cNvSpPr/>
          <p:nvPr/>
        </p:nvSpPr>
        <p:spPr>
          <a:xfrm>
            <a:off x="6732240" y="6021288"/>
            <a:ext cx="754384" cy="692696"/>
          </a:xfrm>
          <a:prstGeom prst="actionButtonHome">
            <a:avLst/>
          </a:prstGeom>
          <a:solidFill>
            <a:schemeClr val="accent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14423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2" grpId="0" animBg="1"/>
      <p:bldP spid="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764934" y="2637142"/>
            <a:ext cx="5257046" cy="136815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19672" y="1340768"/>
            <a:ext cx="712879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Ласточка — мелкая птица семейства </a:t>
            </a:r>
            <a:r>
              <a:rPr lang="ru-RU" sz="2400" dirty="0" err="1">
                <a:solidFill>
                  <a:srgbClr val="002060"/>
                </a:solidFill>
              </a:rPr>
              <a:t>ласточковых</a:t>
            </a:r>
            <a:r>
              <a:rPr lang="ru-RU" sz="2400" dirty="0">
                <a:solidFill>
                  <a:srgbClr val="002060"/>
                </a:solidFill>
              </a:rPr>
              <a:t>, к которому относится до 120 видов, населяющих все </a:t>
            </a:r>
            <a:r>
              <a:rPr lang="ru-RU" sz="2400" dirty="0" smtClean="0">
                <a:solidFill>
                  <a:srgbClr val="002060"/>
                </a:solidFill>
              </a:rPr>
              <a:t>страны. </a:t>
            </a:r>
            <a:r>
              <a:rPr lang="ru-RU" sz="2400" dirty="0">
                <a:solidFill>
                  <a:srgbClr val="002060"/>
                </a:solidFill>
              </a:rPr>
              <a:t>Все превосходно летают и проводят большую часть жизни в полете; по земле ходит весьма неловко и неохотно. Они питаются насекомыми, которых ловят исключительно на лету. Принадлежат к числу очень полезных птиц, поедая очень большое количество насекомых. </a:t>
            </a:r>
            <a:r>
              <a:rPr lang="ru-RU" sz="2400" dirty="0" smtClean="0">
                <a:solidFill>
                  <a:srgbClr val="002060"/>
                </a:solidFill>
              </a:rPr>
              <a:t>Оперение </a:t>
            </a:r>
            <a:r>
              <a:rPr lang="ru-RU" sz="2400" dirty="0">
                <a:solidFill>
                  <a:srgbClr val="002060"/>
                </a:solidFill>
              </a:rPr>
              <a:t>у ласточек плотное, обычно с металлическим отливом на спине. И птенцы и взрослые птицы имеют сходную окраску. Размеры птиц мелкие (длина 9—23 см, масса 10—60 г).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71800" y="332656"/>
            <a:ext cx="3960440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Ласточка</a:t>
            </a:r>
            <a:endParaRPr lang="ru-RU" sz="6000" b="1" dirty="0">
              <a:solidFill>
                <a:srgbClr val="FF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Стрелка влево 4">
            <a:hlinkClick r:id="rId3" action="ppaction://hlinksldjump"/>
          </p:cNvPr>
          <p:cNvSpPr/>
          <p:nvPr/>
        </p:nvSpPr>
        <p:spPr>
          <a:xfrm>
            <a:off x="7740352" y="6165304"/>
            <a:ext cx="978408" cy="484632"/>
          </a:xfrm>
          <a:prstGeom prst="left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назад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00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764934" y="2637142"/>
            <a:ext cx="5257046" cy="136815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19672" y="1340768"/>
            <a:ext cx="71287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71800" y="332656"/>
            <a:ext cx="3960440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Грач</a:t>
            </a:r>
            <a:endParaRPr lang="ru-RU" sz="6000" b="1" dirty="0">
              <a:solidFill>
                <a:srgbClr val="FF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Стрелка влево 4">
            <a:hlinkClick r:id="rId3" action="ppaction://hlinksldjump"/>
          </p:cNvPr>
          <p:cNvSpPr/>
          <p:nvPr/>
        </p:nvSpPr>
        <p:spPr>
          <a:xfrm>
            <a:off x="7740352" y="6165304"/>
            <a:ext cx="978408" cy="484632"/>
          </a:xfrm>
          <a:prstGeom prst="left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назад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63688" y="1268761"/>
            <a:ext cx="738031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Arial"/>
              </a:rPr>
              <a:t> </a:t>
            </a:r>
            <a:r>
              <a:rPr lang="ru-RU" sz="2400" dirty="0" smtClean="0">
                <a:solidFill>
                  <a:srgbClr val="002060"/>
                </a:solidFill>
                <a:latin typeface="Arial"/>
              </a:rPr>
              <a:t>Грачи</a:t>
            </a:r>
            <a:r>
              <a:rPr lang="ru-RU" sz="2400" dirty="0">
                <a:solidFill>
                  <a:srgbClr val="002060"/>
                </a:solidFill>
                <a:latin typeface="Arial"/>
              </a:rPr>
              <a:t> </a:t>
            </a:r>
            <a:r>
              <a:rPr lang="ru-RU" sz="2400" dirty="0" smtClean="0">
                <a:solidFill>
                  <a:srgbClr val="002060"/>
                </a:solidFill>
                <a:latin typeface="Arial"/>
              </a:rPr>
              <a:t> располагают гнезда </a:t>
            </a:r>
            <a:r>
              <a:rPr lang="ru-RU" sz="2400" dirty="0">
                <a:solidFill>
                  <a:srgbClr val="002060"/>
                </a:solidFill>
                <a:latin typeface="Arial"/>
              </a:rPr>
              <a:t>располагают близко друг к другу, иногда до нескольких десятков на одном дереве. </a:t>
            </a:r>
            <a:r>
              <a:rPr lang="ru-RU" sz="2400" dirty="0" smtClean="0">
                <a:solidFill>
                  <a:srgbClr val="002060"/>
                </a:solidFill>
                <a:latin typeface="Arial"/>
              </a:rPr>
              <a:t>Прилетают </a:t>
            </a:r>
            <a:r>
              <a:rPr lang="ru-RU" sz="2400" dirty="0">
                <a:solidFill>
                  <a:srgbClr val="002060"/>
                </a:solidFill>
                <a:latin typeface="Arial"/>
              </a:rPr>
              <a:t>во второй половине марта и вскоре приступают к ремонту гнезд. Во второй половине апреля самки приступают к насиживанию яиц, которое длится 16-20 суток. В первой половине мая в гнездах появляются птенцы, вылет молодых птиц из гнезд происходит в месячном возрасте, примерно около середины июня. Осенью грачи улетают в </a:t>
            </a:r>
            <a:r>
              <a:rPr lang="ru-RU" sz="2400" dirty="0" smtClean="0">
                <a:solidFill>
                  <a:srgbClr val="002060"/>
                </a:solidFill>
                <a:latin typeface="Arial"/>
              </a:rPr>
              <a:t>октябре.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23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764934" y="2637142"/>
            <a:ext cx="5257046" cy="136815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35696" y="1340768"/>
            <a:ext cx="67687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Семейство скворцов насчитывает больше 100 видов. Скворец хороший певец, поет громко, азартно, целиком отдаваясь песне, вздрагивая в такт голоса. Весной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скворцы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бродят по полям, собирая насекомых и их личинки; летом расхаживают по земле, разыскивая жуков, гусениц, а во время выкармливания птенцов по 300 раз в день прилетают к гнезду, каждый раз принося по нескольку насекомых.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71800" y="332656"/>
            <a:ext cx="3960440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Скворец</a:t>
            </a:r>
            <a:endParaRPr lang="ru-RU" sz="6000" b="1" dirty="0">
              <a:solidFill>
                <a:srgbClr val="FF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Стрелка влево 4">
            <a:hlinkClick r:id="rId3" action="ppaction://hlinksldjump"/>
          </p:cNvPr>
          <p:cNvSpPr/>
          <p:nvPr/>
        </p:nvSpPr>
        <p:spPr>
          <a:xfrm>
            <a:off x="7740352" y="6165304"/>
            <a:ext cx="978408" cy="484632"/>
          </a:xfrm>
          <a:prstGeom prst="left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назад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331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764934" y="2637142"/>
            <a:ext cx="5257046" cy="136815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19672" y="1340768"/>
            <a:ext cx="71287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71800" y="332656"/>
            <a:ext cx="3960440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Соловей</a:t>
            </a:r>
            <a:endParaRPr lang="ru-RU" sz="6000" b="1" dirty="0">
              <a:solidFill>
                <a:srgbClr val="FF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Стрелка влево 4">
            <a:hlinkClick r:id="rId3" action="ppaction://hlinksldjump"/>
          </p:cNvPr>
          <p:cNvSpPr/>
          <p:nvPr/>
        </p:nvSpPr>
        <p:spPr>
          <a:xfrm>
            <a:off x="7740352" y="6165304"/>
            <a:ext cx="978408" cy="484632"/>
          </a:xfrm>
          <a:prstGeom prst="left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назад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63688" y="1268761"/>
            <a:ext cx="73803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Arial"/>
              </a:rPr>
              <a:t> 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95736" y="1484784"/>
            <a:ext cx="6624736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Arial"/>
              </a:rPr>
              <a:t>Соловей</a:t>
            </a:r>
            <a:r>
              <a:rPr lang="ru-RU" sz="2400" b="1" dirty="0">
                <a:solidFill>
                  <a:srgbClr val="002060"/>
                </a:solidFill>
                <a:latin typeface="Arial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Arial"/>
              </a:rPr>
              <a:t> обитает в светлых лесах, поймах рек, садах и парках, обычно по сырым местам</a:t>
            </a:r>
            <a:r>
              <a:rPr lang="ru-RU" sz="2400" dirty="0" smtClean="0">
                <a:solidFill>
                  <a:srgbClr val="002060"/>
                </a:solidFill>
                <a:latin typeface="Arial"/>
              </a:rPr>
              <a:t>.</a:t>
            </a:r>
            <a:r>
              <a:rPr lang="ru-RU" sz="2400" b="1" dirty="0">
                <a:solidFill>
                  <a:srgbClr val="002060"/>
                </a:solidFill>
                <a:latin typeface="Arial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Arial"/>
              </a:rPr>
              <a:t>Соловей прилетает в первой половине мая, и вскоре можно слышать его замечательную звонкую трель. Пение соловья продолжается до конца июня. В конце мая — начале июня можно встретить гнезда с яйцами, а во второй половине этого месяца — с птенцами. Отлет соловьёв проходит в конце августа — сентябре.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Arial"/>
              </a:rPr>
              <a:t>Соловей</a:t>
            </a:r>
            <a:r>
              <a:rPr lang="ru-RU" sz="2400" dirty="0">
                <a:solidFill>
                  <a:srgbClr val="002060"/>
                </a:solidFill>
                <a:latin typeface="Arial"/>
              </a:rPr>
              <a:t> питается в основном насекомыми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766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764934" y="2637142"/>
            <a:ext cx="5257046" cy="136815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19672" y="1340768"/>
            <a:ext cx="71287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71800" y="332656"/>
            <a:ext cx="3960440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Л</a:t>
            </a:r>
            <a:r>
              <a:rPr lang="ru-RU" sz="6000" b="1" dirty="0" smtClean="0"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ебедь</a:t>
            </a:r>
            <a:endParaRPr lang="ru-RU" sz="6000" b="1" dirty="0">
              <a:solidFill>
                <a:srgbClr val="FF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Стрелка влево 4">
            <a:hlinkClick r:id="rId3" action="ppaction://hlinksldjump"/>
          </p:cNvPr>
          <p:cNvSpPr/>
          <p:nvPr/>
        </p:nvSpPr>
        <p:spPr>
          <a:xfrm>
            <a:off x="7740352" y="6165304"/>
            <a:ext cx="978408" cy="484632"/>
          </a:xfrm>
          <a:prstGeom prst="left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назад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19672" y="1484784"/>
            <a:ext cx="72008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Arial"/>
              </a:rPr>
              <a:t>Ученые насчитывают в природе шесть видов </a:t>
            </a:r>
            <a:r>
              <a:rPr lang="ru-RU" sz="2400" dirty="0" smtClean="0">
                <a:solidFill>
                  <a:srgbClr val="002060"/>
                </a:solidFill>
                <a:latin typeface="Arial"/>
              </a:rPr>
              <a:t>лебедей. Лебеди </a:t>
            </a:r>
            <a:r>
              <a:rPr lang="ru-RU" sz="2400" dirty="0">
                <a:solidFill>
                  <a:srgbClr val="002060"/>
                </a:solidFill>
                <a:latin typeface="Arial"/>
              </a:rPr>
              <a:t>любят устраивать гнездовья на крупных озерах, предпочитают водоемы, сильно заросшие у берегов тростником и другой водной и прибрежной растительностью. Ранней весной, когда еще не сошел снег, а водоемы покрыты льдом, можно наблюдать возвращение лебедей с зимовок на родину. При наличии </a:t>
            </a:r>
            <a:r>
              <a:rPr lang="ru-RU" sz="2400" dirty="0" smtClean="0">
                <a:solidFill>
                  <a:srgbClr val="002060"/>
                </a:solidFill>
                <a:latin typeface="Arial"/>
              </a:rPr>
              <a:t>малышей, </a:t>
            </a:r>
            <a:r>
              <a:rPr lang="ru-RU" sz="2400" dirty="0">
                <a:solidFill>
                  <a:srgbClr val="002060"/>
                </a:solidFill>
                <a:latin typeface="Arial"/>
              </a:rPr>
              <a:t>птицы яростно защищают потомство и становятся беспокойными и агрессивными. Взрослая птица, при нападении, в состоянии поломать человеку кости.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997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764934" y="2637142"/>
            <a:ext cx="5257046" cy="136815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19672" y="1340768"/>
            <a:ext cx="71287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71800" y="332656"/>
            <a:ext cx="3960440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Трясогузка</a:t>
            </a:r>
            <a:endParaRPr lang="ru-RU" sz="6000" b="1" dirty="0">
              <a:solidFill>
                <a:srgbClr val="FF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Стрелка влево 4">
            <a:hlinkClick r:id="rId4" action="ppaction://hlinksldjump"/>
          </p:cNvPr>
          <p:cNvSpPr/>
          <p:nvPr/>
        </p:nvSpPr>
        <p:spPr>
          <a:xfrm>
            <a:off x="7740352" y="6165304"/>
            <a:ext cx="978408" cy="484632"/>
          </a:xfrm>
          <a:prstGeom prst="left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назад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19672" y="1484784"/>
            <a:ext cx="7200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solidFill>
                <a:srgbClr val="002060"/>
              </a:solidFill>
              <a:latin typeface="Arial"/>
            </a:endParaRP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19672" y="1268760"/>
            <a:ext cx="741682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Трясогузки - певчие птички небольшого размера. В России встречается 4 вида трясогузок: белая, желтая, горная и желтоголовая. Эта птичка размером напоминает воробья, но имеет прижатое к телу оперение и потому более стройное на вид тело. С зимовки птицы возвращаются в марте и сразу приступают к брачным играм. Брачные игры этих птиц включают совместные полеты пары, пение самцов и танцы вокруг самок с демонстрацией оперения головы и хвоста. Строительством гнезда пара занимается совместно, как и высиживанием птенцов.</a:t>
            </a:r>
          </a:p>
        </p:txBody>
      </p:sp>
    </p:spTree>
    <p:extLst>
      <p:ext uri="{BB962C8B-B14F-4D97-AF65-F5344CB8AC3E}">
        <p14:creationId xmlns:p14="http://schemas.microsoft.com/office/powerpoint/2010/main" val="2481907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764934" y="2637142"/>
            <a:ext cx="5257046" cy="136815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19672" y="1340768"/>
            <a:ext cx="71287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71800" y="332656"/>
            <a:ext cx="3960440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Цапля</a:t>
            </a:r>
            <a:endParaRPr lang="ru-RU" sz="6000" b="1" dirty="0">
              <a:solidFill>
                <a:srgbClr val="FF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Стрелка влево 4">
            <a:hlinkClick r:id="rId4" action="ppaction://hlinksldjump"/>
          </p:cNvPr>
          <p:cNvSpPr/>
          <p:nvPr/>
        </p:nvSpPr>
        <p:spPr>
          <a:xfrm>
            <a:off x="7740352" y="6165304"/>
            <a:ext cx="978408" cy="484632"/>
          </a:xfrm>
          <a:prstGeom prst="left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назад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19672" y="1484784"/>
            <a:ext cx="7200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solidFill>
                <a:srgbClr val="002060"/>
              </a:solidFill>
              <a:latin typeface="Arial"/>
            </a:endParaRP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691680" y="1268760"/>
            <a:ext cx="698477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Цапли – птицы, обитающие на мелководье или живущие на медленно текущих реках. Часами без движений они стоят на воде, всматриваясь в нее и выискивая себе пропитание в виде различной живности. Видов цапель множество. Это серая, рыжая цапля, египетская цапля, кваква, белая цапля, солнечная цапля. На зиму цапли улетают на юг. Прилетают в середине весны. Гнездятся цапли почти всегда колониями. Свои гнезда они в большинстве случаев делают из мелких веток, водорослей и тростника. Гнезда цапель хорошо защищены кустами. Серые цапли свои гнезда сооружают в зарослях деревьев.</a:t>
            </a:r>
          </a:p>
        </p:txBody>
      </p:sp>
    </p:spTree>
    <p:extLst>
      <p:ext uri="{BB962C8B-B14F-4D97-AF65-F5344CB8AC3E}">
        <p14:creationId xmlns:p14="http://schemas.microsoft.com/office/powerpoint/2010/main" val="4200165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764934" y="2637142"/>
            <a:ext cx="5257046" cy="136815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19672" y="1340768"/>
            <a:ext cx="71287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71800" y="332656"/>
            <a:ext cx="3960440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Журавль</a:t>
            </a:r>
            <a:endParaRPr lang="ru-RU" sz="6000" b="1" dirty="0">
              <a:solidFill>
                <a:srgbClr val="FF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Стрелка влево 4">
            <a:hlinkClick r:id="rId4" action="ppaction://hlinksldjump"/>
          </p:cNvPr>
          <p:cNvSpPr/>
          <p:nvPr/>
        </p:nvSpPr>
        <p:spPr>
          <a:xfrm>
            <a:off x="7740352" y="6165304"/>
            <a:ext cx="978408" cy="484632"/>
          </a:xfrm>
          <a:prstGeom prst="left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назад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19672" y="1484784"/>
            <a:ext cx="7200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solidFill>
                <a:srgbClr val="002060"/>
              </a:solidFill>
              <a:latin typeface="Arial"/>
            </a:endParaRP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547664" y="1340768"/>
            <a:ext cx="741682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Живет на болотах, богатых отмелями озерах и т.п. На пролете из года в год останавливаются для отдыха в одних и тех же местах, кое-где тысячами. Гнездо устраивает на земле, в сухом месте. Питается насекомыми, а также более крупными животными (например, мышевидными грызунами) и растительной пищей. Журавли прилетают обычно во второй декаде апреля и сразу же приступают к брачным играм, а позднее к разбивке на пары. В полете (стая летит клином) длинные ноги и шея вытянуты.</a:t>
            </a:r>
          </a:p>
          <a:p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Громкие трубные крики, которые у высоко летящей стаи сливаются во всем известное “курлыканье”.</a:t>
            </a:r>
          </a:p>
        </p:txBody>
      </p:sp>
    </p:spTree>
    <p:extLst>
      <p:ext uri="{BB962C8B-B14F-4D97-AF65-F5344CB8AC3E}">
        <p14:creationId xmlns:p14="http://schemas.microsoft.com/office/powerpoint/2010/main" val="2102375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764934" y="2637142"/>
            <a:ext cx="5257046" cy="136815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19672" y="1340768"/>
            <a:ext cx="71287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71800" y="332656"/>
            <a:ext cx="3960440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Утка</a:t>
            </a:r>
            <a:endParaRPr lang="ru-RU" sz="6000" b="1" dirty="0">
              <a:solidFill>
                <a:srgbClr val="FF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Стрелка влево 4">
            <a:hlinkClick r:id="rId4" action="ppaction://hlinksldjump"/>
          </p:cNvPr>
          <p:cNvSpPr/>
          <p:nvPr/>
        </p:nvSpPr>
        <p:spPr>
          <a:xfrm>
            <a:off x="7740352" y="6165304"/>
            <a:ext cx="978408" cy="484632"/>
          </a:xfrm>
          <a:prstGeom prst="left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назад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19672" y="1484784"/>
            <a:ext cx="7200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solidFill>
                <a:srgbClr val="002060"/>
              </a:solidFill>
              <a:latin typeface="Arial"/>
            </a:endParaRP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835696" y="1484784"/>
            <a:ext cx="71287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Утки-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водоплавающие птицы, ближайшие родственники гусей и лебедей, издавна служили объектом охоты. Утки, гуси и лебеди относятся к семейству утиных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одной из древнейших групп животных, существовавшей уже более 80 миллионов лет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назад. Утки ведут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основном водный образ жизни, у них перепончатые лапы и маслянистое, непромокаемое оперение.</a:t>
            </a:r>
          </a:p>
          <a:p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52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539552" y="1196752"/>
            <a:ext cx="2952328" cy="2952328"/>
          </a:xfrm>
          <a:prstGeom prst="roundRect">
            <a:avLst/>
          </a:prstGeom>
          <a:solidFill>
            <a:srgbClr val="FFFF00">
              <a:alpha val="76000"/>
            </a:srgbClr>
          </a:solidFill>
          <a:ln w="31750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Bookman Old Style" pitchFamily="18" charset="0"/>
              </a:rPr>
              <a:t>ласточка</a:t>
            </a:r>
            <a:endParaRPr lang="ru-RU" sz="3600" b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539552" y="1196752"/>
            <a:ext cx="2952328" cy="2952328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 w="28575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dirty="0" smtClean="0">
                <a:latin typeface="Bookman Old Style" pitchFamily="18" charset="0"/>
              </a:rPr>
              <a:t> </a:t>
            </a:r>
            <a:endParaRPr lang="ru-RU" sz="3000" dirty="0">
              <a:latin typeface="Bookman Old Style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39552" y="1196752"/>
            <a:ext cx="2952328" cy="295232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0" dirty="0">
              <a:latin typeface="Bookman Old Style" pitchFamily="18" charset="0"/>
            </a:endParaRPr>
          </a:p>
        </p:txBody>
      </p:sp>
      <p:sp>
        <p:nvSpPr>
          <p:cNvPr id="23" name="Стрелка вправо 22">
            <a:hlinkClick r:id="rId3" action="ppaction://hlinksldjump"/>
          </p:cNvPr>
          <p:cNvSpPr/>
          <p:nvPr/>
        </p:nvSpPr>
        <p:spPr>
          <a:xfrm>
            <a:off x="8028384" y="6309320"/>
            <a:ext cx="936104" cy="548680"/>
          </a:xfrm>
          <a:prstGeom prst="right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далее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6" name="Блок-схема: альтернативный процесс 15">
            <a:hlinkClick r:id="rId4" action="ppaction://hlinksldjump"/>
          </p:cNvPr>
          <p:cNvSpPr/>
          <p:nvPr/>
        </p:nvSpPr>
        <p:spPr>
          <a:xfrm>
            <a:off x="611560" y="4797152"/>
            <a:ext cx="2736304" cy="648072"/>
          </a:xfrm>
          <a:prstGeom prst="flowChartAlternateProcess">
            <a:avLst/>
          </a:prstGeom>
          <a:solidFill>
            <a:srgbClr val="00B0F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27000"/>
            <a:bevelB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э</a:t>
            </a:r>
            <a:r>
              <a:rPr lang="ru-RU" sz="2800" b="1" dirty="0" smtClean="0">
                <a:solidFill>
                  <a:srgbClr val="002060"/>
                </a:solidFill>
              </a:rPr>
              <a:t>то интересно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139952" y="2060848"/>
            <a:ext cx="482453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Прилетает к нам с теплом,</a:t>
            </a:r>
          </a:p>
          <a:p>
            <a:r>
              <a:rPr lang="ru-RU" sz="3200" b="1" dirty="0">
                <a:solidFill>
                  <a:srgbClr val="002060"/>
                </a:solidFill>
              </a:rPr>
              <a:t>Путь проделав длинный.</a:t>
            </a:r>
          </a:p>
          <a:p>
            <a:r>
              <a:rPr lang="ru-RU" sz="3200" b="1" dirty="0">
                <a:solidFill>
                  <a:srgbClr val="002060"/>
                </a:solidFill>
              </a:rPr>
              <a:t>Лепит домик под окном</a:t>
            </a:r>
          </a:p>
          <a:p>
            <a:r>
              <a:rPr lang="ru-RU" sz="3200" b="1" dirty="0">
                <a:solidFill>
                  <a:srgbClr val="002060"/>
                </a:solidFill>
              </a:rPr>
              <a:t>Из травы и глины.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35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509120"/>
            <a:ext cx="1820016" cy="189209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60648"/>
            <a:ext cx="6130652" cy="117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81720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2" grpId="0" animBg="1"/>
      <p:bldP spid="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539552" y="1196752"/>
            <a:ext cx="2952328" cy="2952328"/>
          </a:xfrm>
          <a:prstGeom prst="roundRect">
            <a:avLst/>
          </a:prstGeom>
          <a:solidFill>
            <a:srgbClr val="FFFF00">
              <a:alpha val="76000"/>
            </a:srgbClr>
          </a:solidFill>
          <a:ln w="31750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Bookman Old Style" pitchFamily="18" charset="0"/>
              </a:rPr>
              <a:t>грач</a:t>
            </a:r>
            <a:endParaRPr lang="ru-RU" sz="3600" b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539552" y="1196752"/>
            <a:ext cx="2952328" cy="2952328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 w="28575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dirty="0" smtClean="0">
                <a:latin typeface="Bookman Old Style" pitchFamily="18" charset="0"/>
              </a:rPr>
              <a:t> </a:t>
            </a:r>
            <a:endParaRPr lang="ru-RU" sz="3000" dirty="0">
              <a:latin typeface="Bookman Old Style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7544" y="1268760"/>
            <a:ext cx="2952328" cy="295232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0" dirty="0">
              <a:latin typeface="Bookman Old Style" pitchFamily="18" charset="0"/>
            </a:endParaRPr>
          </a:p>
        </p:txBody>
      </p:sp>
      <p:sp>
        <p:nvSpPr>
          <p:cNvPr id="23" name="Стрелка вправо 22">
            <a:hlinkClick r:id="rId3" action="ppaction://hlinksldjump"/>
          </p:cNvPr>
          <p:cNvSpPr/>
          <p:nvPr/>
        </p:nvSpPr>
        <p:spPr>
          <a:xfrm>
            <a:off x="8028384" y="6309320"/>
            <a:ext cx="936104" cy="548680"/>
          </a:xfrm>
          <a:prstGeom prst="right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далее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6" name="Блок-схема: альтернативный процесс 15">
            <a:hlinkClick r:id="rId4" action="ppaction://hlinksldjump"/>
          </p:cNvPr>
          <p:cNvSpPr/>
          <p:nvPr/>
        </p:nvSpPr>
        <p:spPr>
          <a:xfrm>
            <a:off x="467544" y="4869160"/>
            <a:ext cx="2736304" cy="648072"/>
          </a:xfrm>
          <a:prstGeom prst="flowChartAlternateProcess">
            <a:avLst/>
          </a:prstGeom>
          <a:solidFill>
            <a:srgbClr val="00B0F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27000"/>
            <a:bevelB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э</a:t>
            </a:r>
            <a:r>
              <a:rPr lang="ru-RU" sz="2800" b="1" dirty="0" smtClean="0">
                <a:solidFill>
                  <a:srgbClr val="002060"/>
                </a:solidFill>
              </a:rPr>
              <a:t>то интересно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35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509120"/>
            <a:ext cx="1820016" cy="189209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60648"/>
            <a:ext cx="6130652" cy="117157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707904" y="1988840"/>
            <a:ext cx="532859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По весне к нам с юга мчится</a:t>
            </a:r>
          </a:p>
          <a:p>
            <a:r>
              <a:rPr lang="ru-RU" sz="3200" b="1" dirty="0">
                <a:solidFill>
                  <a:srgbClr val="002060"/>
                </a:solidFill>
              </a:rPr>
              <a:t>Чёрная, как ворон, птица.</a:t>
            </a:r>
          </a:p>
          <a:p>
            <a:r>
              <a:rPr lang="ru-RU" sz="3200" b="1" dirty="0">
                <a:solidFill>
                  <a:srgbClr val="002060"/>
                </a:solidFill>
              </a:rPr>
              <a:t>Для деревьев наших врач </a:t>
            </a:r>
          </a:p>
          <a:p>
            <a:r>
              <a:rPr lang="ru-RU" sz="3200" b="1" dirty="0">
                <a:solidFill>
                  <a:srgbClr val="002060"/>
                </a:solidFill>
              </a:rPr>
              <a:t>Ест букашек разных ...</a:t>
            </a:r>
          </a:p>
        </p:txBody>
      </p:sp>
    </p:spTree>
    <p:extLst>
      <p:ext uri="{BB962C8B-B14F-4D97-AF65-F5344CB8AC3E}">
        <p14:creationId xmlns:p14="http://schemas.microsoft.com/office/powerpoint/2010/main" val="358533789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2" grpId="0" animBg="1"/>
      <p:bldP spid="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539552" y="1196752"/>
            <a:ext cx="2952328" cy="2952328"/>
          </a:xfrm>
          <a:prstGeom prst="roundRect">
            <a:avLst/>
          </a:prstGeom>
          <a:solidFill>
            <a:srgbClr val="FFFF00">
              <a:alpha val="76000"/>
            </a:srgbClr>
          </a:solidFill>
          <a:ln w="31750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Bookman Old Style" pitchFamily="18" charset="0"/>
              </a:rPr>
              <a:t>скворец</a:t>
            </a:r>
            <a:endParaRPr lang="ru-RU" sz="3600" b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539552" y="1196752"/>
            <a:ext cx="2952328" cy="2952328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 w="28575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dirty="0" smtClean="0">
                <a:latin typeface="Bookman Old Style" pitchFamily="18" charset="0"/>
              </a:rPr>
              <a:t> </a:t>
            </a:r>
            <a:endParaRPr lang="ru-RU" sz="3000" dirty="0">
              <a:latin typeface="Bookman Old Style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39552" y="1196752"/>
            <a:ext cx="2952328" cy="295232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0" dirty="0">
              <a:latin typeface="Bookman Old Style" pitchFamily="18" charset="0"/>
            </a:endParaRPr>
          </a:p>
        </p:txBody>
      </p:sp>
      <p:sp>
        <p:nvSpPr>
          <p:cNvPr id="23" name="Стрелка вправо 22">
            <a:hlinkClick r:id="rId3" action="ppaction://hlinksldjump"/>
          </p:cNvPr>
          <p:cNvSpPr/>
          <p:nvPr/>
        </p:nvSpPr>
        <p:spPr>
          <a:xfrm>
            <a:off x="8028384" y="6309320"/>
            <a:ext cx="936104" cy="548680"/>
          </a:xfrm>
          <a:prstGeom prst="right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далее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6" name="Блок-схема: альтернативный процесс 15">
            <a:hlinkClick r:id="rId4" action="ppaction://hlinksldjump"/>
          </p:cNvPr>
          <p:cNvSpPr/>
          <p:nvPr/>
        </p:nvSpPr>
        <p:spPr>
          <a:xfrm>
            <a:off x="467544" y="4869160"/>
            <a:ext cx="2736304" cy="648072"/>
          </a:xfrm>
          <a:prstGeom prst="flowChartAlternateProcess">
            <a:avLst/>
          </a:prstGeom>
          <a:solidFill>
            <a:srgbClr val="00B0F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27000"/>
            <a:bevelB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э</a:t>
            </a:r>
            <a:r>
              <a:rPr lang="ru-RU" sz="2800" b="1" dirty="0" smtClean="0">
                <a:solidFill>
                  <a:srgbClr val="002060"/>
                </a:solidFill>
              </a:rPr>
              <a:t>то интересно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35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509120"/>
            <a:ext cx="1820016" cy="189209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60648"/>
            <a:ext cx="6130652" cy="117157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995936" y="1700808"/>
            <a:ext cx="50405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Птичку эту все мы знаем -</a:t>
            </a:r>
            <a:br>
              <a:rPr lang="ru-RU" sz="3200" b="1" dirty="0">
                <a:solidFill>
                  <a:srgbClr val="002060"/>
                </a:solidFill>
              </a:rPr>
            </a:br>
            <a:r>
              <a:rPr lang="ru-RU" sz="3200" b="1" dirty="0">
                <a:solidFill>
                  <a:srgbClr val="002060"/>
                </a:solidFill>
              </a:rPr>
              <a:t>На шесте у нас живёт.</a:t>
            </a:r>
            <a:br>
              <a:rPr lang="ru-RU" sz="3200" b="1" dirty="0">
                <a:solidFill>
                  <a:srgbClr val="002060"/>
                </a:solidFill>
              </a:rPr>
            </a:br>
            <a:r>
              <a:rPr lang="ru-RU" sz="3200" b="1" dirty="0">
                <a:solidFill>
                  <a:srgbClr val="002060"/>
                </a:solidFill>
              </a:rPr>
              <a:t>Как природа расцветает -</a:t>
            </a:r>
            <a:br>
              <a:rPr lang="ru-RU" sz="3200" b="1" dirty="0">
                <a:solidFill>
                  <a:srgbClr val="002060"/>
                </a:solidFill>
              </a:rPr>
            </a:br>
            <a:r>
              <a:rPr lang="ru-RU" sz="3200" b="1" dirty="0">
                <a:solidFill>
                  <a:srgbClr val="002060"/>
                </a:solidFill>
              </a:rPr>
              <a:t>Песни дивные поёт.</a:t>
            </a:r>
            <a:br>
              <a:rPr lang="ru-RU" sz="3200" b="1" dirty="0">
                <a:solidFill>
                  <a:srgbClr val="002060"/>
                </a:solidFill>
              </a:rPr>
            </a:br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41668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2" grpId="0" animBg="1"/>
      <p:bldP spid="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539552" y="1268760"/>
            <a:ext cx="2952328" cy="2952328"/>
          </a:xfrm>
          <a:prstGeom prst="roundRect">
            <a:avLst/>
          </a:prstGeom>
          <a:solidFill>
            <a:srgbClr val="FFFF00">
              <a:alpha val="76000"/>
            </a:srgbClr>
          </a:solidFill>
          <a:ln w="31750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Bookman Old Style" pitchFamily="18" charset="0"/>
              </a:rPr>
              <a:t>соловей</a:t>
            </a:r>
            <a:endParaRPr lang="ru-RU" sz="3600" b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539552" y="1268760"/>
            <a:ext cx="2952328" cy="2952328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 w="28575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dirty="0" smtClean="0">
                <a:latin typeface="Bookman Old Style" pitchFamily="18" charset="0"/>
              </a:rPr>
              <a:t> </a:t>
            </a:r>
            <a:endParaRPr lang="ru-RU" sz="3000" dirty="0">
              <a:latin typeface="Bookman Old Style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39552" y="1268760"/>
            <a:ext cx="3024336" cy="295232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0" dirty="0">
              <a:latin typeface="Bookman Old Style" pitchFamily="18" charset="0"/>
            </a:endParaRPr>
          </a:p>
        </p:txBody>
      </p:sp>
      <p:sp>
        <p:nvSpPr>
          <p:cNvPr id="23" name="Стрелка вправо 22">
            <a:hlinkClick r:id="rId3" action="ppaction://hlinksldjump"/>
          </p:cNvPr>
          <p:cNvSpPr/>
          <p:nvPr/>
        </p:nvSpPr>
        <p:spPr>
          <a:xfrm>
            <a:off x="8028384" y="6309320"/>
            <a:ext cx="936104" cy="548680"/>
          </a:xfrm>
          <a:prstGeom prst="right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далее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6" name="Блок-схема: альтернативный процесс 15">
            <a:hlinkClick r:id="rId4" action="ppaction://hlinksldjump"/>
          </p:cNvPr>
          <p:cNvSpPr/>
          <p:nvPr/>
        </p:nvSpPr>
        <p:spPr>
          <a:xfrm>
            <a:off x="467544" y="4869160"/>
            <a:ext cx="2736304" cy="648072"/>
          </a:xfrm>
          <a:prstGeom prst="flowChartAlternateProcess">
            <a:avLst/>
          </a:prstGeom>
          <a:solidFill>
            <a:srgbClr val="00B0F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27000"/>
            <a:bevelB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э</a:t>
            </a:r>
            <a:r>
              <a:rPr lang="ru-RU" sz="2800" b="1" dirty="0" smtClean="0">
                <a:solidFill>
                  <a:srgbClr val="002060"/>
                </a:solidFill>
              </a:rPr>
              <a:t>то интересно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35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509120"/>
            <a:ext cx="1820016" cy="189209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60648"/>
            <a:ext cx="6130652" cy="117157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995936" y="1700808"/>
            <a:ext cx="504056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Кто без ног и без свирели</a:t>
            </a:r>
          </a:p>
          <a:p>
            <a:r>
              <a:rPr lang="ru-RU" sz="3200" b="1" dirty="0">
                <a:solidFill>
                  <a:srgbClr val="002060"/>
                </a:solidFill>
              </a:rPr>
              <a:t>Лучше всех выводит трели,</a:t>
            </a:r>
          </a:p>
          <a:p>
            <a:r>
              <a:rPr lang="ru-RU" sz="3200" b="1" dirty="0">
                <a:solidFill>
                  <a:srgbClr val="002060"/>
                </a:solidFill>
              </a:rPr>
              <a:t>Голосистее, </a:t>
            </a:r>
            <a:r>
              <a:rPr lang="ru-RU" sz="3200" b="1" dirty="0" err="1">
                <a:solidFill>
                  <a:srgbClr val="002060"/>
                </a:solidFill>
              </a:rPr>
              <a:t>нежней</a:t>
            </a:r>
            <a:r>
              <a:rPr lang="ru-RU" sz="3200" b="1" dirty="0">
                <a:solidFill>
                  <a:srgbClr val="002060"/>
                </a:solidFill>
              </a:rPr>
              <a:t>? 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       Кто </a:t>
            </a:r>
            <a:r>
              <a:rPr lang="ru-RU" sz="3200" b="1" dirty="0">
                <a:solidFill>
                  <a:srgbClr val="002060"/>
                </a:solidFill>
              </a:rPr>
              <a:t>же это? </a:t>
            </a:r>
          </a:p>
        </p:txBody>
      </p:sp>
    </p:spTree>
    <p:extLst>
      <p:ext uri="{BB962C8B-B14F-4D97-AF65-F5344CB8AC3E}">
        <p14:creationId xmlns:p14="http://schemas.microsoft.com/office/powerpoint/2010/main" val="50252814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2" grpId="0" animBg="1"/>
      <p:bldP spid="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539552" y="1268760"/>
            <a:ext cx="2952328" cy="2952328"/>
          </a:xfrm>
          <a:prstGeom prst="roundRect">
            <a:avLst/>
          </a:prstGeom>
          <a:solidFill>
            <a:srgbClr val="FFFF00">
              <a:alpha val="76000"/>
            </a:srgbClr>
          </a:solidFill>
          <a:ln w="31750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Bookman Old Style" pitchFamily="18" charset="0"/>
              </a:rPr>
              <a:t>цапля</a:t>
            </a:r>
            <a:endParaRPr lang="ru-RU" sz="3600" b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539552" y="1268760"/>
            <a:ext cx="2952328" cy="2952328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 w="28575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dirty="0" smtClean="0">
                <a:latin typeface="Bookman Old Style" pitchFamily="18" charset="0"/>
              </a:rPr>
              <a:t> </a:t>
            </a:r>
            <a:endParaRPr lang="ru-RU" sz="3000" dirty="0">
              <a:latin typeface="Bookman Old Style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11560" y="1340768"/>
            <a:ext cx="3024336" cy="295232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0" dirty="0">
              <a:latin typeface="Bookman Old Style" pitchFamily="18" charset="0"/>
            </a:endParaRPr>
          </a:p>
        </p:txBody>
      </p:sp>
      <p:sp>
        <p:nvSpPr>
          <p:cNvPr id="23" name="Стрелка вправо 22">
            <a:hlinkClick r:id="rId3" action="ppaction://hlinksldjump"/>
          </p:cNvPr>
          <p:cNvSpPr/>
          <p:nvPr/>
        </p:nvSpPr>
        <p:spPr>
          <a:xfrm>
            <a:off x="8028384" y="6309320"/>
            <a:ext cx="936104" cy="548680"/>
          </a:xfrm>
          <a:prstGeom prst="right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далее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6" name="Блок-схема: альтернативный процесс 15">
            <a:hlinkClick r:id="rId4" action="ppaction://hlinksldjump"/>
          </p:cNvPr>
          <p:cNvSpPr/>
          <p:nvPr/>
        </p:nvSpPr>
        <p:spPr>
          <a:xfrm>
            <a:off x="467544" y="4869160"/>
            <a:ext cx="2736304" cy="648072"/>
          </a:xfrm>
          <a:prstGeom prst="flowChartAlternateProcess">
            <a:avLst/>
          </a:prstGeom>
          <a:solidFill>
            <a:srgbClr val="00B0F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27000"/>
            <a:bevelB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э</a:t>
            </a:r>
            <a:r>
              <a:rPr lang="ru-RU" sz="2800" b="1" dirty="0" smtClean="0">
                <a:solidFill>
                  <a:srgbClr val="002060"/>
                </a:solidFill>
              </a:rPr>
              <a:t>то интересно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35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509120"/>
            <a:ext cx="1820016" cy="189209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60648"/>
            <a:ext cx="6130652" cy="117157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95936" y="1772816"/>
            <a:ext cx="504056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В ледяной воде болота</a:t>
            </a:r>
          </a:p>
          <a:p>
            <a:r>
              <a:rPr lang="ru-RU" sz="3200" b="1" dirty="0">
                <a:solidFill>
                  <a:srgbClr val="002060"/>
                </a:solidFill>
              </a:rPr>
              <a:t>Целый вечер бродит кто-то,</a:t>
            </a:r>
          </a:p>
          <a:p>
            <a:r>
              <a:rPr lang="ru-RU" sz="3200" b="1" dirty="0">
                <a:solidFill>
                  <a:srgbClr val="002060"/>
                </a:solidFill>
              </a:rPr>
              <a:t>И не холодно ни капли</a:t>
            </a:r>
          </a:p>
          <a:p>
            <a:r>
              <a:rPr lang="ru-RU" sz="3200" b="1" dirty="0">
                <a:solidFill>
                  <a:srgbClr val="002060"/>
                </a:solidFill>
              </a:rPr>
              <a:t>Долговязой грустной … </a:t>
            </a:r>
          </a:p>
        </p:txBody>
      </p:sp>
    </p:spTree>
    <p:extLst>
      <p:ext uri="{BB962C8B-B14F-4D97-AF65-F5344CB8AC3E}">
        <p14:creationId xmlns:p14="http://schemas.microsoft.com/office/powerpoint/2010/main" val="23855363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2" grpId="0" animBg="1"/>
      <p:bldP spid="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539552" y="1268760"/>
            <a:ext cx="2952328" cy="2952328"/>
          </a:xfrm>
          <a:prstGeom prst="roundRect">
            <a:avLst/>
          </a:prstGeom>
          <a:solidFill>
            <a:srgbClr val="FFFF00">
              <a:alpha val="76000"/>
            </a:srgbClr>
          </a:solidFill>
          <a:ln w="31750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Bookman Old Style" pitchFamily="18" charset="0"/>
              </a:rPr>
              <a:t>лебедь</a:t>
            </a:r>
            <a:endParaRPr lang="ru-RU" sz="3600" b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539552" y="1268760"/>
            <a:ext cx="2952328" cy="2952328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 w="28575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dirty="0" smtClean="0">
                <a:latin typeface="Bookman Old Style" pitchFamily="18" charset="0"/>
              </a:rPr>
              <a:t> </a:t>
            </a:r>
            <a:endParaRPr lang="ru-RU" sz="3000" dirty="0">
              <a:latin typeface="Bookman Old Style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7544" y="1268760"/>
            <a:ext cx="3024336" cy="295232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0" dirty="0">
              <a:latin typeface="Bookman Old Style" pitchFamily="18" charset="0"/>
            </a:endParaRPr>
          </a:p>
        </p:txBody>
      </p:sp>
      <p:sp>
        <p:nvSpPr>
          <p:cNvPr id="23" name="Стрелка вправо 22">
            <a:hlinkClick r:id="rId3" action="ppaction://hlinksldjump"/>
          </p:cNvPr>
          <p:cNvSpPr/>
          <p:nvPr/>
        </p:nvSpPr>
        <p:spPr>
          <a:xfrm>
            <a:off x="8028384" y="6309320"/>
            <a:ext cx="936104" cy="548680"/>
          </a:xfrm>
          <a:prstGeom prst="right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далее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6" name="Блок-схема: альтернативный процесс 15">
            <a:hlinkClick r:id="rId4" action="ppaction://hlinksldjump"/>
          </p:cNvPr>
          <p:cNvSpPr/>
          <p:nvPr/>
        </p:nvSpPr>
        <p:spPr>
          <a:xfrm>
            <a:off x="467544" y="4869160"/>
            <a:ext cx="2736304" cy="648072"/>
          </a:xfrm>
          <a:prstGeom prst="flowChartAlternateProcess">
            <a:avLst/>
          </a:prstGeom>
          <a:solidFill>
            <a:srgbClr val="00B0F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27000"/>
            <a:bevelB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э</a:t>
            </a:r>
            <a:r>
              <a:rPr lang="ru-RU" sz="2800" b="1" dirty="0" smtClean="0">
                <a:solidFill>
                  <a:srgbClr val="002060"/>
                </a:solidFill>
              </a:rPr>
              <a:t>то интересно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35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509120"/>
            <a:ext cx="1820016" cy="189209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60648"/>
            <a:ext cx="6130652" cy="117157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139952" y="1916832"/>
            <a:ext cx="4572000" cy="233910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Вот так птица - какова!</a:t>
            </a:r>
          </a:p>
          <a:p>
            <a:r>
              <a:rPr lang="ru-RU" sz="3200" b="1" dirty="0">
                <a:solidFill>
                  <a:srgbClr val="002060"/>
                </a:solidFill>
              </a:rPr>
              <a:t>И не спутаешь с другой.</a:t>
            </a:r>
          </a:p>
          <a:p>
            <a:r>
              <a:rPr lang="ru-RU" sz="3200" b="1" dirty="0">
                <a:solidFill>
                  <a:srgbClr val="002060"/>
                </a:solidFill>
              </a:rPr>
              <a:t>Может, это цифра два?</a:t>
            </a:r>
          </a:p>
          <a:p>
            <a:r>
              <a:rPr lang="ru-RU" sz="3200" b="1" dirty="0">
                <a:solidFill>
                  <a:srgbClr val="002060"/>
                </a:solidFill>
              </a:rPr>
              <a:t>Шея выгнута дугой!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504235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2" grpId="0" animBg="1"/>
      <p:bldP spid="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539552" y="1268760"/>
            <a:ext cx="2952328" cy="2952328"/>
          </a:xfrm>
          <a:prstGeom prst="roundRect">
            <a:avLst/>
          </a:prstGeom>
          <a:solidFill>
            <a:srgbClr val="FFFF00">
              <a:alpha val="76000"/>
            </a:srgbClr>
          </a:solidFill>
          <a:ln w="31750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Bookman Old Style" pitchFamily="18" charset="0"/>
              </a:rPr>
              <a:t>журавль</a:t>
            </a:r>
            <a:endParaRPr lang="ru-RU" sz="3600" b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539552" y="1268760"/>
            <a:ext cx="2952328" cy="2952328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 w="28575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dirty="0" smtClean="0">
                <a:latin typeface="Bookman Old Style" pitchFamily="18" charset="0"/>
              </a:rPr>
              <a:t> </a:t>
            </a:r>
            <a:endParaRPr lang="ru-RU" sz="3000" dirty="0">
              <a:latin typeface="Bookman Old Style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39552" y="1268760"/>
            <a:ext cx="3024336" cy="295232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0" dirty="0">
              <a:latin typeface="Bookman Old Style" pitchFamily="18" charset="0"/>
            </a:endParaRPr>
          </a:p>
        </p:txBody>
      </p:sp>
      <p:sp>
        <p:nvSpPr>
          <p:cNvPr id="23" name="Стрелка вправо 22">
            <a:hlinkClick r:id="rId3" action="ppaction://hlinksldjump"/>
          </p:cNvPr>
          <p:cNvSpPr/>
          <p:nvPr/>
        </p:nvSpPr>
        <p:spPr>
          <a:xfrm>
            <a:off x="8028384" y="6309320"/>
            <a:ext cx="936104" cy="548680"/>
          </a:xfrm>
          <a:prstGeom prst="right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далее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6" name="Блок-схема: альтернативный процесс 15">
            <a:hlinkClick r:id="rId4" action="ppaction://hlinksldjump"/>
          </p:cNvPr>
          <p:cNvSpPr/>
          <p:nvPr/>
        </p:nvSpPr>
        <p:spPr>
          <a:xfrm>
            <a:off x="467544" y="4869160"/>
            <a:ext cx="2736304" cy="648072"/>
          </a:xfrm>
          <a:prstGeom prst="flowChartAlternateProcess">
            <a:avLst/>
          </a:prstGeom>
          <a:solidFill>
            <a:srgbClr val="00B0F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27000"/>
            <a:bevelB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э</a:t>
            </a:r>
            <a:r>
              <a:rPr lang="ru-RU" sz="2800" b="1" dirty="0" smtClean="0">
                <a:solidFill>
                  <a:srgbClr val="002060"/>
                </a:solidFill>
              </a:rPr>
              <a:t>то интересно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35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509120"/>
            <a:ext cx="1820016" cy="189209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60648"/>
            <a:ext cx="6130652" cy="117157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139952" y="1916832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3200" b="1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355976" y="1772816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В небе осенью курлычут,</a:t>
            </a:r>
          </a:p>
          <a:p>
            <a:r>
              <a:rPr lang="ru-RU" sz="3200" b="1" dirty="0">
                <a:solidFill>
                  <a:srgbClr val="002060"/>
                </a:solidFill>
              </a:rPr>
              <a:t>За собою в небо кличут.</a:t>
            </a:r>
          </a:p>
          <a:p>
            <a:r>
              <a:rPr lang="ru-RU" sz="3200" b="1" dirty="0">
                <a:solidFill>
                  <a:srgbClr val="002060"/>
                </a:solidFill>
              </a:rPr>
              <a:t>Долго манят нас вдали...</a:t>
            </a:r>
          </a:p>
          <a:p>
            <a:r>
              <a:rPr lang="ru-RU" sz="3200" b="1" dirty="0">
                <a:solidFill>
                  <a:srgbClr val="002060"/>
                </a:solidFill>
              </a:rPr>
              <a:t>Кто скажите? ...</a:t>
            </a:r>
          </a:p>
        </p:txBody>
      </p:sp>
    </p:spTree>
    <p:extLst>
      <p:ext uri="{BB962C8B-B14F-4D97-AF65-F5344CB8AC3E}">
        <p14:creationId xmlns:p14="http://schemas.microsoft.com/office/powerpoint/2010/main" val="152732544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2" grpId="0" animBg="1"/>
      <p:bldP spid="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539552" y="1268760"/>
            <a:ext cx="2952328" cy="2952328"/>
          </a:xfrm>
          <a:prstGeom prst="roundRect">
            <a:avLst/>
          </a:prstGeom>
          <a:solidFill>
            <a:srgbClr val="FFFF00">
              <a:alpha val="76000"/>
            </a:srgbClr>
          </a:solidFill>
          <a:ln w="31750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Bookman Old Style" pitchFamily="18" charset="0"/>
              </a:rPr>
              <a:t>утка</a:t>
            </a:r>
            <a:endParaRPr lang="ru-RU" sz="3600" b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539552" y="1268760"/>
            <a:ext cx="2952328" cy="2952328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 w="28575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dirty="0" smtClean="0">
                <a:latin typeface="Bookman Old Style" pitchFamily="18" charset="0"/>
              </a:rPr>
              <a:t> </a:t>
            </a:r>
            <a:endParaRPr lang="ru-RU" sz="3000" dirty="0">
              <a:latin typeface="Bookman Old Style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7544" y="1268760"/>
            <a:ext cx="3024336" cy="295232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0" dirty="0">
              <a:latin typeface="Bookman Old Style" pitchFamily="18" charset="0"/>
            </a:endParaRPr>
          </a:p>
        </p:txBody>
      </p:sp>
      <p:sp>
        <p:nvSpPr>
          <p:cNvPr id="23" name="Стрелка вправо 22">
            <a:hlinkClick r:id="rId3" action="ppaction://hlinksldjump"/>
          </p:cNvPr>
          <p:cNvSpPr/>
          <p:nvPr/>
        </p:nvSpPr>
        <p:spPr>
          <a:xfrm>
            <a:off x="8028384" y="6309320"/>
            <a:ext cx="936104" cy="548680"/>
          </a:xfrm>
          <a:prstGeom prst="right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далее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6" name="Блок-схема: альтернативный процесс 15">
            <a:hlinkClick r:id="rId4" action="ppaction://hlinksldjump"/>
          </p:cNvPr>
          <p:cNvSpPr/>
          <p:nvPr/>
        </p:nvSpPr>
        <p:spPr>
          <a:xfrm>
            <a:off x="467544" y="4869160"/>
            <a:ext cx="2736304" cy="648072"/>
          </a:xfrm>
          <a:prstGeom prst="flowChartAlternateProcess">
            <a:avLst/>
          </a:prstGeom>
          <a:solidFill>
            <a:srgbClr val="00B0F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27000"/>
            <a:bevelB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э</a:t>
            </a:r>
            <a:r>
              <a:rPr lang="ru-RU" sz="2800" b="1" dirty="0" smtClean="0">
                <a:solidFill>
                  <a:srgbClr val="002060"/>
                </a:solidFill>
              </a:rPr>
              <a:t>то интересно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35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509120"/>
            <a:ext cx="1820016" cy="189209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60648"/>
            <a:ext cx="6130652" cy="117157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139952" y="1916832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3200" b="1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815408" y="1700808"/>
            <a:ext cx="532859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Times New Roman"/>
              </a:rPr>
              <a:t>Загадка эта непростая:</a:t>
            </a:r>
            <a:r>
              <a:rPr lang="ru-RU" sz="3200" b="1" dirty="0">
                <a:solidFill>
                  <a:srgbClr val="002060"/>
                </a:solidFill>
              </a:rPr>
              <a:t/>
            </a:r>
            <a:br>
              <a:rPr lang="ru-RU" sz="3200" b="1" dirty="0">
                <a:solidFill>
                  <a:srgbClr val="002060"/>
                </a:solidFill>
              </a:rPr>
            </a:br>
            <a:r>
              <a:rPr lang="ru-RU" sz="3200" b="1" dirty="0">
                <a:solidFill>
                  <a:srgbClr val="002060"/>
                </a:solidFill>
                <a:latin typeface="Times New Roman"/>
              </a:rPr>
              <a:t>Летела к югу птичек стая,</a:t>
            </a:r>
            <a:r>
              <a:rPr lang="ru-RU" sz="3200" b="1" dirty="0">
                <a:solidFill>
                  <a:srgbClr val="002060"/>
                </a:solidFill>
              </a:rPr>
              <a:t/>
            </a:r>
            <a:br>
              <a:rPr lang="ru-RU" sz="3200" b="1" dirty="0">
                <a:solidFill>
                  <a:srgbClr val="002060"/>
                </a:solidFill>
              </a:rPr>
            </a:br>
            <a:r>
              <a:rPr lang="ru-RU" sz="3200" b="1" dirty="0">
                <a:solidFill>
                  <a:srgbClr val="002060"/>
                </a:solidFill>
                <a:latin typeface="Times New Roman"/>
              </a:rPr>
              <a:t>Вожак всё крякал и сопел.</a:t>
            </a:r>
            <a:r>
              <a:rPr lang="ru-RU" sz="3200" b="1" dirty="0">
                <a:solidFill>
                  <a:srgbClr val="002060"/>
                </a:solidFill>
              </a:rPr>
              <a:t/>
            </a:r>
            <a:br>
              <a:rPr lang="ru-RU" sz="3200" b="1" dirty="0">
                <a:solidFill>
                  <a:srgbClr val="002060"/>
                </a:solidFill>
              </a:rPr>
            </a:br>
            <a:r>
              <a:rPr lang="ru-RU" sz="3200" b="1" dirty="0">
                <a:solidFill>
                  <a:srgbClr val="002060"/>
                </a:solidFill>
                <a:latin typeface="Times New Roman"/>
              </a:rPr>
              <a:t>Кого ж на юг вести хотел?</a:t>
            </a:r>
            <a:r>
              <a:rPr lang="ru-RU" sz="3200" b="1" dirty="0">
                <a:solidFill>
                  <a:srgbClr val="002060"/>
                </a:solidFill>
              </a:rPr>
              <a:t/>
            </a:r>
            <a:br>
              <a:rPr lang="ru-RU" sz="3200" b="1" dirty="0">
                <a:solidFill>
                  <a:srgbClr val="002060"/>
                </a:solidFill>
              </a:rPr>
            </a:br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4156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2" grpId="0" animBg="1"/>
      <p:bldP spid="2" grpId="1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573</TotalTime>
  <Words>819</Words>
  <Application>Microsoft Office PowerPoint</Application>
  <PresentationFormat>Экран (4:3)</PresentationFormat>
  <Paragraphs>110</Paragraphs>
  <Slides>19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SamForum.ws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SamLab.ws</dc:creator>
  <cp:lastModifiedBy>Пользователь Windows</cp:lastModifiedBy>
  <cp:revision>60</cp:revision>
  <dcterms:created xsi:type="dcterms:W3CDTF">2010-11-17T07:51:36Z</dcterms:created>
  <dcterms:modified xsi:type="dcterms:W3CDTF">2020-04-05T17:50:35Z</dcterms:modified>
</cp:coreProperties>
</file>