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Georgia" pitchFamily="18" charset="0"/>
      <p:regular r:id="rId33"/>
      <p:bold r:id="rId34"/>
      <p:italic r:id="rId35"/>
      <p:boldItalic r:id="rId36"/>
    </p:embeddedFont>
    <p:embeddedFont>
      <p:font typeface="Verdana" pitchFamily="34" charset="0"/>
      <p:regular r:id="rId37"/>
      <p:bold r:id="rId38"/>
      <p:italic r:id="rId39"/>
      <p:boldItalic r:id="rId40"/>
    </p:embeddedFont>
    <p:embeddedFont>
      <p:font typeface="Gill Sans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2054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 слайд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014984" y="-54"/>
            <a:ext cx="73152" cy="685805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550" dist="38000" dir="10800000" algn="tl" rotWithShape="0">
              <a:srgbClr val="6F6A5F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1"/>
          </p:nvPr>
        </p:nvSpPr>
        <p:spPr>
          <a:xfrm rot="5400000">
            <a:off x="2784348" y="99060"/>
            <a:ext cx="4800600" cy="7498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>
            <a:spLocks noGrp="1"/>
          </p:cNvSpPr>
          <p:nvPr>
            <p:ph type="title"/>
          </p:nvPr>
        </p:nvSpPr>
        <p:spPr>
          <a:xfrm rot="5400000">
            <a:off x="4846637" y="2286002"/>
            <a:ext cx="58515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1"/>
          </p:nvPr>
        </p:nvSpPr>
        <p:spPr>
          <a:xfrm rot="5400000">
            <a:off x="998537" y="419103"/>
            <a:ext cx="5851525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4300"/>
              <a:buFont typeface="Gill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80"/>
              <a:buNone/>
              <a:defRPr sz="2600">
                <a:solidFill>
                  <a:srgbClr val="341108"/>
                </a:solidFill>
              </a:defRPr>
            </a:lvl1pPr>
            <a:lvl2pPr lvl="1" algn="ctr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>
            <a:gsLst>
              <a:gs pos="0">
                <a:srgbClr val="D7F6FF">
                  <a:alpha val="94901"/>
                </a:srgbClr>
              </a:gs>
              <a:gs pos="50000">
                <a:srgbClr val="C0E3F0">
                  <a:alpha val="89803"/>
                </a:srgbClr>
              </a:gs>
              <a:gs pos="95000">
                <a:srgbClr val="65C6EA">
                  <a:alpha val="87843"/>
                </a:srgbClr>
              </a:gs>
              <a:gs pos="100000">
                <a:srgbClr val="00BBF1">
                  <a:alpha val="84705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 cmpd="sng">
            <a:solidFill>
              <a:srgbClr val="2F8DA4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>
            <a:solidFill>
              <a:srgbClr val="317F92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4000"/>
              <a:buFont typeface="Gill Sans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34110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2286000" y="0"/>
            <a:ext cx="76200" cy="685805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550" dist="38000" dir="10800000" algn="tl" rotWithShape="0">
              <a:srgbClr val="6F6A5F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>
            <a:gsLst>
              <a:gs pos="0">
                <a:srgbClr val="D7F6FF">
                  <a:alpha val="94901"/>
                </a:srgbClr>
              </a:gs>
              <a:gs pos="50000">
                <a:srgbClr val="C0E3F0">
                  <a:alpha val="89803"/>
                </a:srgbClr>
              </a:gs>
              <a:gs pos="95000">
                <a:srgbClr val="65C6EA">
                  <a:alpha val="87843"/>
                </a:srgbClr>
              </a:gs>
              <a:gs pos="100000">
                <a:srgbClr val="00BBF1">
                  <a:alpha val="84705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 cmpd="sng">
            <a:solidFill>
              <a:srgbClr val="2F8DA4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" name="Google Shape;49;p5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>
            <a:solidFill>
              <a:srgbClr val="317F92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1"/>
          </p:nvPr>
        </p:nvSpPr>
        <p:spPr>
          <a:xfrm>
            <a:off x="1435608" y="1524000"/>
            <a:ext cx="365760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40"/>
              <a:buChar char="⚫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2400"/>
              <a:buChar char="◦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2"/>
          </p:nvPr>
        </p:nvSpPr>
        <p:spPr>
          <a:xfrm>
            <a:off x="5276088" y="1524000"/>
            <a:ext cx="365760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40"/>
              <a:buChar char="⚫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2400"/>
              <a:buChar char="◦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Сравнение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4500"/>
              <a:buFont typeface="Gill Sans"/>
              <a:buNone/>
              <a:defRPr sz="45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prstGeom prst="rect">
            <a:avLst/>
          </a:prstGeom>
          <a:solidFill>
            <a:schemeClr val="lt1"/>
          </a:solidFill>
          <a:ln w="107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520"/>
              <a:buNone/>
              <a:defRPr sz="19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4663440" y="328278"/>
            <a:ext cx="4023360" cy="640080"/>
          </a:xfrm>
          <a:prstGeom prst="rect">
            <a:avLst/>
          </a:prstGeom>
          <a:solidFill>
            <a:schemeClr val="lt1"/>
          </a:solidFill>
          <a:ln w="107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520"/>
              <a:buNone/>
              <a:defRPr sz="19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3"/>
          </p:nvPr>
        </p:nvSpPr>
        <p:spPr>
          <a:xfrm>
            <a:off x="457200" y="969336"/>
            <a:ext cx="4023360" cy="41148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20"/>
              <a:buChar char="⚫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4"/>
          </p:nvPr>
        </p:nvSpPr>
        <p:spPr>
          <a:xfrm>
            <a:off x="4663440" y="969336"/>
            <a:ext cx="4023360" cy="41148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20"/>
              <a:buChar char="⚫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2200"/>
              <a:buFont typeface="Gill Sans"/>
              <a:buNone/>
              <a:defRPr sz="22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1"/>
          </p:nvPr>
        </p:nvSpPr>
        <p:spPr>
          <a:xfrm>
            <a:off x="457200" y="1406964"/>
            <a:ext cx="3810000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2"/>
          </p:nvPr>
        </p:nvSpPr>
        <p:spPr>
          <a:xfrm>
            <a:off x="457200" y="2133600"/>
            <a:ext cx="815340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560"/>
              <a:buChar char="⚫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2800"/>
              <a:buChar char="◦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●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2100"/>
              <a:buFont typeface="Gill Sans"/>
              <a:buNone/>
              <a:defRPr sz="21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3" name="Google Shape;83;p10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500" dist="18500" dir="5400000" algn="tl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274300" rIns="91425" bIns="45700" anchor="t" anchorCtr="0">
            <a:noAutofit/>
          </a:bodyPr>
          <a:lstStyle/>
          <a:p>
            <a:pPr marL="0" marR="0" lvl="0" indent="0" algn="l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4" name="Google Shape;84;p10"/>
          <p:cNvSpPr>
            <a:spLocks noGrp="1"/>
          </p:cNvSpPr>
          <p:nvPr>
            <p:ph type="pic" idx="2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2743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/>
          <p:nvPr/>
        </p:nvSpPr>
        <p:spPr>
          <a:xfrm rot="-2131329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4705"/>
            </a:srgbClr>
          </a:solidFill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" dist="25400" dir="3300000" sx="96000" sy="96000" algn="tl" rotWithShape="0">
              <a:srgbClr val="EAD8B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" name="Google Shape;86;p10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4705"/>
            </a:srgbClr>
          </a:solidFill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5400" dist="25400" dir="3300000" sx="96000" sy="96000" algn="tl" rotWithShape="0">
              <a:schemeClr val="lt2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838200" y="4800600"/>
            <a:ext cx="441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777777"/>
                </a:solidFill>
              </a:defRPr>
            </a:lvl1pPr>
            <a:lvl2pPr marL="914400" lvl="1" indent="-3048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SzPts val="1200"/>
              <a:buChar char="◦"/>
              <a:defRPr sz="1200"/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Char char="●"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90000" sy="90000" flip="xy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rgbClr val="FEF9F3">
              <a:alpha val="32941"/>
            </a:srgbClr>
          </a:solidFill>
          <a:ln w="9525" cap="rnd" cmpd="sng">
            <a:solidFill>
              <a:srgbClr val="D1C1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0" cap="rnd" cmpd="sng">
            <a:solidFill>
              <a:srgbClr val="FFF5DB"/>
            </a:solidFill>
            <a:prstDash val="solid"/>
            <a:round/>
            <a:headEnd type="none" w="sm" len="sm"/>
            <a:tailEnd type="none" w="sm" len="sm"/>
          </a:ln>
          <a:effectLst>
            <a:outerShdw blurRad="25400" dist="25400" dir="5400000" algn="tl" rotWithShape="0">
              <a:srgbClr val="ADA48C">
                <a:alpha val="8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" name="Google Shape;12;p1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>
            <a:gsLst>
              <a:gs pos="0">
                <a:srgbClr val="FEFBF4">
                  <a:alpha val="69803"/>
                </a:srgbClr>
              </a:gs>
              <a:gs pos="70000">
                <a:srgbClr val="FFFDF8">
                  <a:alpha val="54901"/>
                </a:srgbClr>
              </a:gs>
              <a:gs pos="100000">
                <a:srgbClr val="EDCF8C">
                  <a:alpha val="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 cmpd="sng">
            <a:solidFill>
              <a:srgbClr val="C5B390"/>
            </a:solidFill>
            <a:prstDash val="solid"/>
            <a:round/>
            <a:headEnd type="none" w="sm" len="sm"/>
            <a:tailEnd type="none" w="sm" len="sm"/>
          </a:ln>
          <a:effectLst>
            <a:outerShdw blurRad="12700" dist="15000" dir="4500000" algn="tl" rotWithShape="0">
              <a:srgbClr val="564E4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4300"/>
              <a:buFont typeface="Gill Sans"/>
              <a:buNone/>
              <a:defRPr sz="4300" b="0" i="0" u="none" strike="noStrike" cap="none">
                <a:solidFill>
                  <a:srgbClr val="56221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⚫"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3A787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3A787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9" name="Google Shape;19;p1"/>
          <p:cNvSpPr/>
          <p:nvPr/>
        </p:nvSpPr>
        <p:spPr>
          <a:xfrm>
            <a:off x="1014984" y="-54"/>
            <a:ext cx="73152" cy="685805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550" dist="38000" dir="10800000" algn="tl" rotWithShape="0">
              <a:srgbClr val="6F6A5F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14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5.xml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16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/>
          <p:nvPr/>
        </p:nvSpPr>
        <p:spPr>
          <a:xfrm rot="390372">
            <a:off x="694099" y="2001793"/>
            <a:ext cx="862835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i="0" u="none" strike="noStrike" cap="none">
                <a:solidFill>
                  <a:srgbClr val="2713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«Зимующие и перелетные птицы»</a:t>
            </a:r>
            <a:endParaRPr sz="5400" b="1" i="0" u="none" strike="noStrike" cap="none">
              <a:solidFill>
                <a:srgbClr val="27130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2607776" y="32443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642910" y="571480"/>
            <a:ext cx="80010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Интерактивная игра для детей дошкольного возраста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1214414" y="4786322"/>
            <a:ext cx="7643834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13"/>
          <p:cNvSpPr/>
          <p:nvPr/>
        </p:nvSpPr>
        <p:spPr>
          <a:xfrm>
            <a:off x="1071538" y="5786454"/>
            <a:ext cx="6715172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/>
          <p:nvPr/>
        </p:nvSpPr>
        <p:spPr>
          <a:xfrm>
            <a:off x="214282" y="500042"/>
            <a:ext cx="3929090" cy="1323439"/>
          </a:xfrm>
          <a:prstGeom prst="rect">
            <a:avLst/>
          </a:prstGeom>
          <a:solidFill>
            <a:srgbClr val="FCAC7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Посмотрите на балкон: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Он с утра воркует тут.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Эта птица – почтальон,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Пролетит любой маршрут.</a:t>
            </a:r>
            <a:endParaRPr sz="20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2" name="Google Shape;172;p2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6306" t="9507" r="26434" b="25328"/>
          <a:stretch/>
        </p:blipFill>
        <p:spPr>
          <a:xfrm>
            <a:off x="5508104" y="3789040"/>
            <a:ext cx="3354369" cy="268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>
            <a:hlinkClick r:id="rId3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2430" t="8895" r="22106" b="24955"/>
          <a:stretch/>
        </p:blipFill>
        <p:spPr>
          <a:xfrm>
            <a:off x="1043608" y="3789040"/>
            <a:ext cx="3312368" cy="278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472" t="51610" r="57223" b="4811"/>
          <a:stretch/>
        </p:blipFill>
        <p:spPr>
          <a:xfrm>
            <a:off x="5547098" y="476672"/>
            <a:ext cx="3596902" cy="261614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 txBox="1"/>
          <p:nvPr/>
        </p:nvSpPr>
        <p:spPr>
          <a:xfrm>
            <a:off x="2195736" y="3573016"/>
            <a:ext cx="100860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Ворона</a:t>
            </a:r>
            <a:endParaRPr/>
          </a:p>
        </p:txBody>
      </p:sp>
      <p:sp>
        <p:nvSpPr>
          <p:cNvPr id="176" name="Google Shape;176;p22"/>
          <p:cNvSpPr txBox="1"/>
          <p:nvPr/>
        </p:nvSpPr>
        <p:spPr>
          <a:xfrm>
            <a:off x="5292080" y="924689"/>
            <a:ext cx="9247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Голубь</a:t>
            </a:r>
            <a:endParaRPr/>
          </a:p>
        </p:txBody>
      </p:sp>
      <p:sp>
        <p:nvSpPr>
          <p:cNvPr id="177" name="Google Shape;177;p22"/>
          <p:cNvSpPr txBox="1"/>
          <p:nvPr/>
        </p:nvSpPr>
        <p:spPr>
          <a:xfrm>
            <a:off x="5868144" y="4077072"/>
            <a:ext cx="10166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Синица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80" y="1556792"/>
            <a:ext cx="6918173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2189019" y="548679"/>
            <a:ext cx="3473346" cy="1612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 dirty="0" smtClean="0">
                <a:solidFill>
                  <a:srgbClr val="6BA4BA"/>
                </a:solidFill>
                <a:latin typeface="Gill Sans"/>
                <a:ea typeface="Gill Sans"/>
                <a:cs typeface="Gill Sans"/>
                <a:sym typeface="Gill Sans"/>
              </a:rPr>
              <a:t>ГОЛУ</a:t>
            </a:r>
            <a:r>
              <a:rPr lang="ru-RU" sz="5400" b="1" dirty="0" smtClean="0">
                <a:solidFill>
                  <a:srgbClr val="6BA4BA"/>
                </a:solidFill>
                <a:latin typeface="Gill Sans"/>
                <a:ea typeface="Gill Sans"/>
                <a:cs typeface="Gill Sans"/>
                <a:sym typeface="Gill Sans"/>
              </a:rPr>
              <a:t>Б</a:t>
            </a:r>
            <a:r>
              <a:rPr lang="ru-RU" sz="5400" b="1" cap="none" dirty="0" smtClean="0">
                <a:solidFill>
                  <a:srgbClr val="6BA4BA"/>
                </a:solidFill>
                <a:latin typeface="Gill Sans"/>
                <a:ea typeface="Gill Sans"/>
                <a:cs typeface="Gill Sans"/>
                <a:sym typeface="Gill Sans"/>
              </a:rPr>
              <a:t>Ь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/>
          <p:nvPr/>
        </p:nvSpPr>
        <p:spPr>
          <a:xfrm>
            <a:off x="357158" y="785794"/>
            <a:ext cx="4384764" cy="1323439"/>
          </a:xfrm>
          <a:prstGeom prst="rect">
            <a:avLst/>
          </a:prstGeom>
          <a:solidFill>
            <a:srgbClr val="FCAC7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Кто в беретке ярко-красной,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В черной курточке атласной?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На меня он не глядит,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Всё стучит, стучит, стучит.</a:t>
            </a:r>
            <a:r>
              <a:rPr lang="ru-RU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              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9" name="Google Shape;189;p2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22437" t="8148" r="17904" b="20070"/>
          <a:stretch/>
        </p:blipFill>
        <p:spPr>
          <a:xfrm>
            <a:off x="5076056" y="3789040"/>
            <a:ext cx="3460434" cy="293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>
            <a:hlinkClick r:id="rId3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4212" t="6947" r="28438" b="22767"/>
          <a:stretch/>
        </p:blipFill>
        <p:spPr>
          <a:xfrm>
            <a:off x="5004048" y="188640"/>
            <a:ext cx="3240360" cy="338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22807" t="6118" r="26800" b="20058"/>
          <a:stretch/>
        </p:blipFill>
        <p:spPr>
          <a:xfrm>
            <a:off x="1043608" y="2492896"/>
            <a:ext cx="3140695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2555776" y="5391505"/>
            <a:ext cx="84420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Дятел</a:t>
            </a:r>
            <a:endParaRPr/>
          </a:p>
        </p:txBody>
      </p:sp>
      <p:sp>
        <p:nvSpPr>
          <p:cNvPr id="193" name="Google Shape;193;p24"/>
          <p:cNvSpPr txBox="1"/>
          <p:nvPr/>
        </p:nvSpPr>
        <p:spPr>
          <a:xfrm>
            <a:off x="6873493" y="3084929"/>
            <a:ext cx="146296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Свиристель</a:t>
            </a:r>
            <a:endParaRPr/>
          </a:p>
        </p:txBody>
      </p:sp>
      <p:sp>
        <p:nvSpPr>
          <p:cNvPr id="194" name="Google Shape;194;p24"/>
          <p:cNvSpPr txBox="1"/>
          <p:nvPr/>
        </p:nvSpPr>
        <p:spPr>
          <a:xfrm>
            <a:off x="7380312" y="3933056"/>
            <a:ext cx="108876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Снегирь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720" y="1289174"/>
            <a:ext cx="5112568" cy="52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/>
          <p:nvPr/>
        </p:nvSpPr>
        <p:spPr>
          <a:xfrm>
            <a:off x="3117274" y="332656"/>
            <a:ext cx="2412256" cy="164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 dirty="0" smtClean="0">
                <a:solidFill>
                  <a:srgbClr val="FFDA47"/>
                </a:solidFill>
                <a:latin typeface="Gill Sans"/>
                <a:ea typeface="Gill Sans"/>
                <a:cs typeface="Gill Sans"/>
                <a:sym typeface="Gill Sans"/>
              </a:rPr>
              <a:t>Дятел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24371" t="5735" r="22956" b="28410"/>
          <a:stretch/>
        </p:blipFill>
        <p:spPr>
          <a:xfrm>
            <a:off x="5709330" y="3573016"/>
            <a:ext cx="3434670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18040" t="6829" r="21879" b="28520"/>
          <a:stretch/>
        </p:blipFill>
        <p:spPr>
          <a:xfrm>
            <a:off x="4742359" y="188640"/>
            <a:ext cx="3672408" cy="278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>
            <a:hlinkClick r:id="rId3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20797" t="7478" r="19592" b="25700"/>
          <a:stretch/>
        </p:blipFill>
        <p:spPr>
          <a:xfrm>
            <a:off x="1115616" y="2852936"/>
            <a:ext cx="3997428" cy="315586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/>
          <p:nvPr/>
        </p:nvSpPr>
        <p:spPr>
          <a:xfrm>
            <a:off x="642910" y="785794"/>
            <a:ext cx="3475542" cy="1323439"/>
          </a:xfrm>
          <a:prstGeom prst="rect">
            <a:avLst/>
          </a:prstGeom>
          <a:solidFill>
            <a:srgbClr val="FCAC7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Птичка-невеличка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В сером армячишке.</a:t>
            </a:r>
            <a:endParaRPr sz="20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По дворам шныряет,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Крохи собирает.</a:t>
            </a:r>
            <a:endParaRPr/>
          </a:p>
        </p:txBody>
      </p:sp>
      <p:pic>
        <p:nvPicPr>
          <p:cNvPr id="209" name="Google Shape;209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80312" y="3672183"/>
            <a:ext cx="914400" cy="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64584" y="5157192"/>
            <a:ext cx="781050" cy="53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/>
          <p:nvPr/>
        </p:nvSpPr>
        <p:spPr>
          <a:xfrm>
            <a:off x="4932040" y="2364849"/>
            <a:ext cx="11512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Воробей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672" y="1988839"/>
            <a:ext cx="5854813" cy="444235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/>
          <p:nvPr/>
        </p:nvSpPr>
        <p:spPr>
          <a:xfrm>
            <a:off x="2078182" y="548680"/>
            <a:ext cx="4073235" cy="158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 dirty="0">
                <a:solidFill>
                  <a:srgbClr val="6BA4BA"/>
                </a:solidFill>
                <a:latin typeface="Gill Sans"/>
                <a:ea typeface="Gill Sans"/>
                <a:cs typeface="Gill Sans"/>
                <a:sym typeface="Gill Sans"/>
              </a:rPr>
              <a:t>ВОРОБЕЙ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29459" t="6943" r="28115" b="26946"/>
          <a:stretch/>
        </p:blipFill>
        <p:spPr>
          <a:xfrm>
            <a:off x="3707904" y="0"/>
            <a:ext cx="3040862" cy="3337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28044" t="4994" r="25610" b="24424"/>
          <a:stretch/>
        </p:blipFill>
        <p:spPr>
          <a:xfrm>
            <a:off x="6012160" y="3429000"/>
            <a:ext cx="3024336" cy="324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8">
            <a:hlinkClick r:id="rId5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24575" t="2845" r="21266"/>
          <a:stretch/>
        </p:blipFill>
        <p:spPr>
          <a:xfrm>
            <a:off x="1187624" y="3284984"/>
            <a:ext cx="3004275" cy="329206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/>
          <p:nvPr/>
        </p:nvSpPr>
        <p:spPr>
          <a:xfrm>
            <a:off x="179512" y="901169"/>
            <a:ext cx="2880320" cy="1015663"/>
          </a:xfrm>
          <a:prstGeom prst="rect">
            <a:avLst/>
          </a:prstGeom>
          <a:solidFill>
            <a:srgbClr val="FCAC7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Вертится, стрекочет,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Весь день хлопочет.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3419872" y="2492896"/>
            <a:ext cx="9845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Сорока</a:t>
            </a:r>
            <a:endParaRPr/>
          </a:p>
        </p:txBody>
      </p:sp>
      <p:sp>
        <p:nvSpPr>
          <p:cNvPr id="227" name="Google Shape;227;p28"/>
          <p:cNvSpPr txBox="1"/>
          <p:nvPr/>
        </p:nvSpPr>
        <p:spPr>
          <a:xfrm>
            <a:off x="7884368" y="3645024"/>
            <a:ext cx="79156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Галка</a:t>
            </a:r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611560" y="6021288"/>
            <a:ext cx="11380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Кукушка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79" y="914820"/>
            <a:ext cx="5417473" cy="594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/>
          <p:nvPr/>
        </p:nvSpPr>
        <p:spPr>
          <a:xfrm>
            <a:off x="2987824" y="24185"/>
            <a:ext cx="2900358" cy="156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 dirty="0">
                <a:solidFill>
                  <a:srgbClr val="FFDA47"/>
                </a:solidFill>
                <a:latin typeface="Gill Sans"/>
                <a:ea typeface="Gill Sans"/>
                <a:cs typeface="Gill Sans"/>
                <a:sym typeface="Gill Sans"/>
              </a:rPr>
              <a:t>Сорока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/>
          <p:nvPr/>
        </p:nvSpPr>
        <p:spPr>
          <a:xfrm>
            <a:off x="857224" y="642918"/>
            <a:ext cx="783774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«Рассели птиц.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Кто где зимует?»</a:t>
            </a:r>
            <a:endParaRPr sz="5400" b="1" cap="none">
              <a:solidFill>
                <a:schemeClr val="accent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0" name="Google Shape;240;p30"/>
          <p:cNvPicPr preferRelativeResize="0"/>
          <p:nvPr/>
        </p:nvPicPr>
        <p:blipFill rotWithShape="1">
          <a:blip r:embed="rId3">
            <a:alphaModFix/>
          </a:blip>
          <a:srcRect b="28194"/>
          <a:stretch/>
        </p:blipFill>
        <p:spPr>
          <a:xfrm>
            <a:off x="611560" y="2821730"/>
            <a:ext cx="3550365" cy="293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 rotWithShape="1">
          <a:blip r:embed="rId4">
            <a:alphaModFix/>
          </a:blip>
          <a:srcRect b="28693"/>
          <a:stretch/>
        </p:blipFill>
        <p:spPr>
          <a:xfrm>
            <a:off x="4788024" y="2696344"/>
            <a:ext cx="3621763" cy="3063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1"/>
          <p:cNvPicPr preferRelativeResize="0"/>
          <p:nvPr/>
        </p:nvPicPr>
        <p:blipFill rotWithShape="1">
          <a:blip r:embed="rId3">
            <a:alphaModFix/>
          </a:blip>
          <a:srcRect b="28194"/>
          <a:stretch/>
        </p:blipFill>
        <p:spPr>
          <a:xfrm>
            <a:off x="323528" y="332656"/>
            <a:ext cx="2587101" cy="214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 rotWithShape="1">
          <a:blip r:embed="rId4">
            <a:alphaModFix/>
          </a:blip>
          <a:srcRect b="28693"/>
          <a:stretch/>
        </p:blipFill>
        <p:spPr>
          <a:xfrm>
            <a:off x="6156176" y="241289"/>
            <a:ext cx="2639128" cy="2232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 descr="http://img0.liveinternet.ru/images/foto/c/1/apps/4/842/4842420_zimuyuschie_ptici_11.png"/>
          <p:cNvPicPr preferRelativeResize="0"/>
          <p:nvPr/>
        </p:nvPicPr>
        <p:blipFill rotWithShape="1">
          <a:blip r:embed="rId5">
            <a:alphaModFix/>
          </a:blip>
          <a:srcRect l="31566" t="8776" r="31098" b="28840"/>
          <a:stretch/>
        </p:blipFill>
        <p:spPr>
          <a:xfrm>
            <a:off x="435441" y="5286749"/>
            <a:ext cx="1203748" cy="141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00938" y="3454933"/>
            <a:ext cx="1309381" cy="9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2635" y="3690103"/>
            <a:ext cx="954899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 descr="http://img1.liveinternet.ru/images/foto/c/1/apps/4/842/4842415_zimuyuschie_ptici_5.png"/>
          <p:cNvPicPr preferRelativeResize="0"/>
          <p:nvPr/>
        </p:nvPicPr>
        <p:blipFill rotWithShape="1">
          <a:blip r:embed="rId8">
            <a:alphaModFix/>
          </a:blip>
          <a:srcRect l="29765" t="8040" r="32506" b="23242"/>
          <a:stretch/>
        </p:blipFill>
        <p:spPr>
          <a:xfrm>
            <a:off x="2416759" y="5411592"/>
            <a:ext cx="935575" cy="129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1" descr="http://img1.liveinternet.ru/images/foto/c/1/apps/4/842/4842421_zimuyuschie_ptici_12.png"/>
          <p:cNvPicPr preferRelativeResize="0"/>
          <p:nvPr/>
        </p:nvPicPr>
        <p:blipFill rotWithShape="1">
          <a:blip r:embed="rId9">
            <a:alphaModFix/>
          </a:blip>
          <a:srcRect l="22701" t="10979" r="24400" b="31685"/>
          <a:stretch/>
        </p:blipFill>
        <p:spPr>
          <a:xfrm>
            <a:off x="7613476" y="3789040"/>
            <a:ext cx="1379658" cy="105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 descr="http://img0.liveinternet.ru/images/foto/c/1/apps/4/842/4842418_zimuyuschie_ptici_9.png"/>
          <p:cNvPicPr preferRelativeResize="0"/>
          <p:nvPr/>
        </p:nvPicPr>
        <p:blipFill rotWithShape="1">
          <a:blip r:embed="rId10">
            <a:alphaModFix/>
          </a:blip>
          <a:srcRect l="17222" t="12028" r="29698" b="32115"/>
          <a:stretch/>
        </p:blipFill>
        <p:spPr>
          <a:xfrm>
            <a:off x="7424876" y="5466138"/>
            <a:ext cx="1549270" cy="114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 descr="http://img1.liveinternet.ru/images/attach/c/8/102/681/102681719_large_Zimuyuschie_pticuy_6.png"/>
          <p:cNvPicPr preferRelativeResize="0"/>
          <p:nvPr/>
        </p:nvPicPr>
        <p:blipFill rotWithShape="1">
          <a:blip r:embed="rId11">
            <a:alphaModFix/>
          </a:blip>
          <a:srcRect l="23951" t="13253" r="20302" b="24182"/>
          <a:stretch/>
        </p:blipFill>
        <p:spPr>
          <a:xfrm>
            <a:off x="5645231" y="5320130"/>
            <a:ext cx="1549270" cy="1224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 descr="Картинки по запросу кукушка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76434" y="5183296"/>
            <a:ext cx="1037838" cy="1431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 descr="Картинки по запросу аист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208705" y="3434054"/>
            <a:ext cx="985796" cy="149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 descr="Картинки по запросу гусь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167205" y="3730998"/>
            <a:ext cx="985797" cy="972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/>
          <p:nvPr/>
        </p:nvSpPr>
        <p:spPr>
          <a:xfrm>
            <a:off x="1115616" y="620688"/>
            <a:ext cx="7776864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в игровой форме закрепить представления детей о зимующих и перелетных птицах</a:t>
            </a: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b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Обучающие задачи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Закреплять знания детей о зимующих и перелетных птицах. Формировать умение различать птиц по их внешним признакам, правильно соотносить их названия. Расширять кругозор детей через ознакомление детей с птицами.</a:t>
            </a:r>
            <a:b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Развивающие задачи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Развивать психические процессы детей: внимание, память, мышление. Способствовать развитию связной речи, артикуляционного аппарата при произношении гласных звуков по звукоподражаниям.</a:t>
            </a:r>
            <a:b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3.</a:t>
            </a:r>
            <a:r>
              <a:rPr lang="ru-RU" sz="1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Коррекционные задачи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Следить за правильным произношением звука, за осанкой. Создавать благоприятные условия для развития зрительного восприятия, крупной моторики, ориентировки на плоскости.</a:t>
            </a:r>
            <a:b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Воспитательные задачи</a:t>
            </a: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Стимулировать социальное поведение со взрослыми и сверстниками в процессе совместной деятельности. Воспитывать чувство любви к окружающему миру, бережное отношение к обитателям живой природы</a:t>
            </a: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2"/>
          <p:cNvPicPr preferRelativeResize="0"/>
          <p:nvPr/>
        </p:nvPicPr>
        <p:blipFill rotWithShape="1">
          <a:blip r:embed="rId3">
            <a:alphaModFix/>
          </a:blip>
          <a:srcRect b="28194"/>
          <a:stretch/>
        </p:blipFill>
        <p:spPr>
          <a:xfrm>
            <a:off x="2424051" y="1894617"/>
            <a:ext cx="4089455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3214" y="503778"/>
            <a:ext cx="2006841" cy="2421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 descr="Картинки по запросу кукушк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382" y="330862"/>
            <a:ext cx="2006841" cy="276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 descr="Картинки по запросу аист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9950" y="3586805"/>
            <a:ext cx="2006841" cy="304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 descr="Картинки по запросу гусь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0404" y="4303774"/>
            <a:ext cx="2253410" cy="222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3"/>
          <p:cNvPicPr preferRelativeResize="0"/>
          <p:nvPr/>
        </p:nvPicPr>
        <p:blipFill rotWithShape="1">
          <a:blip r:embed="rId3">
            <a:alphaModFix/>
          </a:blip>
          <a:srcRect b="28693"/>
          <a:stretch/>
        </p:blipFill>
        <p:spPr>
          <a:xfrm>
            <a:off x="2167737" y="462658"/>
            <a:ext cx="4330994" cy="366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 descr="http://img0.liveinternet.ru/images/foto/c/1/apps/4/842/4842420_zimuyuschie_ptici_11.png"/>
          <p:cNvPicPr preferRelativeResize="0"/>
          <p:nvPr/>
        </p:nvPicPr>
        <p:blipFill rotWithShape="1">
          <a:blip r:embed="rId4">
            <a:alphaModFix/>
          </a:blip>
          <a:srcRect l="31566" t="8776" r="31098" b="28840"/>
          <a:stretch/>
        </p:blipFill>
        <p:spPr>
          <a:xfrm>
            <a:off x="18289" y="4320209"/>
            <a:ext cx="2213396" cy="260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35861" y="4889634"/>
            <a:ext cx="2502133" cy="1862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3" descr="http://img1.liveinternet.ru/images/foto/c/1/apps/4/842/4842415_zimuyuschie_ptici_5.png"/>
          <p:cNvPicPr preferRelativeResize="0"/>
          <p:nvPr/>
        </p:nvPicPr>
        <p:blipFill rotWithShape="1">
          <a:blip r:embed="rId6">
            <a:alphaModFix/>
          </a:blip>
          <a:srcRect l="29765" t="8040" r="32506" b="23242"/>
          <a:stretch/>
        </p:blipFill>
        <p:spPr>
          <a:xfrm>
            <a:off x="352922" y="540568"/>
            <a:ext cx="1808250" cy="249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 descr="http://img1.liveinternet.ru/images/foto/c/1/apps/4/842/4842421_zimuyuschie_ptici_12.png"/>
          <p:cNvPicPr preferRelativeResize="0"/>
          <p:nvPr/>
        </p:nvPicPr>
        <p:blipFill rotWithShape="1">
          <a:blip r:embed="rId7">
            <a:alphaModFix/>
          </a:blip>
          <a:srcRect l="22701" t="10979" r="24400" b="31685"/>
          <a:stretch/>
        </p:blipFill>
        <p:spPr>
          <a:xfrm>
            <a:off x="5910372" y="303312"/>
            <a:ext cx="2644909" cy="201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3" descr="http://img0.liveinternet.ru/images/foto/c/1/apps/4/842/4842418_zimuyuschie_ptici_9.png"/>
          <p:cNvPicPr preferRelativeResize="0"/>
          <p:nvPr/>
        </p:nvPicPr>
        <p:blipFill rotWithShape="1">
          <a:blip r:embed="rId8">
            <a:alphaModFix/>
          </a:blip>
          <a:srcRect l="17222" t="12028" r="29698" b="32115"/>
          <a:stretch/>
        </p:blipFill>
        <p:spPr>
          <a:xfrm>
            <a:off x="6278282" y="2687760"/>
            <a:ext cx="2512796" cy="1862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3" descr="http://img1.liveinternet.ru/images/attach/c/8/102/681/102681719_large_Zimuyuschie_pticuy_6.png"/>
          <p:cNvPicPr preferRelativeResize="0"/>
          <p:nvPr/>
        </p:nvPicPr>
        <p:blipFill rotWithShape="1">
          <a:blip r:embed="rId9">
            <a:alphaModFix/>
          </a:blip>
          <a:srcRect l="23951" t="13253" r="20302" b="24182"/>
          <a:stretch/>
        </p:blipFill>
        <p:spPr>
          <a:xfrm>
            <a:off x="5508104" y="4566868"/>
            <a:ext cx="2775794" cy="219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4"/>
          <p:cNvSpPr/>
          <p:nvPr/>
        </p:nvSpPr>
        <p:spPr>
          <a:xfrm>
            <a:off x="872073" y="2507977"/>
            <a:ext cx="739985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Четвертый лишний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5"/>
          <p:cNvSpPr/>
          <p:nvPr/>
        </p:nvSpPr>
        <p:spPr>
          <a:xfrm>
            <a:off x="2928926" y="4071942"/>
            <a:ext cx="2681204" cy="2571768"/>
          </a:xfrm>
          <a:prstGeom prst="ellipse">
            <a:avLst/>
          </a:prstGeom>
          <a:gradFill>
            <a:gsLst>
              <a:gs pos="0">
                <a:srgbClr val="BE5434"/>
              </a:gs>
              <a:gs pos="15000">
                <a:srgbClr val="BD5333"/>
              </a:gs>
              <a:gs pos="62000">
                <a:srgbClr val="AA3F16"/>
              </a:gs>
              <a:gs pos="97000">
                <a:srgbClr val="9B3202"/>
              </a:gs>
              <a:gs pos="100000">
                <a:srgbClr val="A02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25400" dir="5400000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8" name="Google Shape;288;p35"/>
          <p:cNvSpPr/>
          <p:nvPr/>
        </p:nvSpPr>
        <p:spPr>
          <a:xfrm>
            <a:off x="3357554" y="4143380"/>
            <a:ext cx="1807188" cy="233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0" b="1">
                <a:solidFill>
                  <a:srgbClr val="FFD400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/>
          </a:p>
        </p:txBody>
      </p:sp>
      <p:pic>
        <p:nvPicPr>
          <p:cNvPr id="289" name="Google Shape;289;p35" descr="C:\Users\User\Downloads\снегирь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33514"/>
            <a:ext cx="2448271" cy="227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628" y="388405"/>
            <a:ext cx="2191762" cy="285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5" descr="C:\Users\User\Downloads\синица.png"/>
          <p:cNvPicPr preferRelativeResize="0"/>
          <p:nvPr/>
        </p:nvPicPr>
        <p:blipFill rotWithShape="1">
          <a:blip r:embed="rId5">
            <a:alphaModFix/>
          </a:blip>
          <a:srcRect l="7462" t="8777" r="5035" b="13750"/>
          <a:stretch/>
        </p:blipFill>
        <p:spPr>
          <a:xfrm flipH="1">
            <a:off x="4581755" y="662312"/>
            <a:ext cx="2756056" cy="1829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5" descr="C:\Users\User\Downloads\воробей.png"/>
          <p:cNvPicPr preferRelativeResize="0"/>
          <p:nvPr/>
        </p:nvPicPr>
        <p:blipFill rotWithShape="1">
          <a:blip r:embed="rId6">
            <a:alphaModFix/>
          </a:blip>
          <a:srcRect l="13668" t="14160" r="20145" b="13724"/>
          <a:stretch/>
        </p:blipFill>
        <p:spPr>
          <a:xfrm flipH="1">
            <a:off x="6161290" y="3180759"/>
            <a:ext cx="2599272" cy="1925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/>
          <p:nvPr/>
        </p:nvSpPr>
        <p:spPr>
          <a:xfrm>
            <a:off x="2928926" y="4071942"/>
            <a:ext cx="2681204" cy="2571768"/>
          </a:xfrm>
          <a:prstGeom prst="ellipse">
            <a:avLst/>
          </a:prstGeom>
          <a:gradFill>
            <a:gsLst>
              <a:gs pos="0">
                <a:srgbClr val="BE5434"/>
              </a:gs>
              <a:gs pos="15000">
                <a:srgbClr val="BD5333"/>
              </a:gs>
              <a:gs pos="62000">
                <a:srgbClr val="AA3F16"/>
              </a:gs>
              <a:gs pos="97000">
                <a:srgbClr val="9B3202"/>
              </a:gs>
              <a:gs pos="100000">
                <a:srgbClr val="A02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25400" dir="5400000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8" name="Google Shape;298;p36"/>
          <p:cNvSpPr/>
          <p:nvPr/>
        </p:nvSpPr>
        <p:spPr>
          <a:xfrm>
            <a:off x="3357554" y="4143380"/>
            <a:ext cx="1807188" cy="233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0" b="1">
                <a:solidFill>
                  <a:srgbClr val="FFD400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/>
          </a:p>
        </p:txBody>
      </p:sp>
      <p:pic>
        <p:nvPicPr>
          <p:cNvPr id="299" name="Google Shape;299;p36" descr="2504f1a734a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57692">
            <a:off x="115650" y="3385117"/>
            <a:ext cx="2191139" cy="317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6" descr="C:\Users\User\Downloads\лебедь.jpg"/>
          <p:cNvPicPr preferRelativeResize="0"/>
          <p:nvPr/>
        </p:nvPicPr>
        <p:blipFill rotWithShape="1">
          <a:blip r:embed="rId4">
            <a:alphaModFix/>
          </a:blip>
          <a:srcRect l="14285" t="8017" r="14285" b="18204"/>
          <a:stretch/>
        </p:blipFill>
        <p:spPr>
          <a:xfrm flipH="1">
            <a:off x="5364088" y="764704"/>
            <a:ext cx="3105240" cy="233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6" descr="C:\Users\User\Downloads\42369802.jpg"/>
          <p:cNvPicPr preferRelativeResize="0"/>
          <p:nvPr/>
        </p:nvPicPr>
        <p:blipFill rotWithShape="1">
          <a:blip r:embed="rId5">
            <a:alphaModFix/>
          </a:blip>
          <a:srcRect l="8865" r="7964"/>
          <a:stretch/>
        </p:blipFill>
        <p:spPr>
          <a:xfrm>
            <a:off x="2221542" y="444356"/>
            <a:ext cx="2881903" cy="301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6" descr="C:\Users\User\Downloads\кукушка1.jpg"/>
          <p:cNvPicPr preferRelativeResize="0"/>
          <p:nvPr/>
        </p:nvPicPr>
        <p:blipFill rotWithShape="1">
          <a:blip r:embed="rId6">
            <a:alphaModFix/>
          </a:blip>
          <a:srcRect l="7926" t="13130" r="19182" b="18599"/>
          <a:stretch/>
        </p:blipFill>
        <p:spPr>
          <a:xfrm flipH="1">
            <a:off x="6041015" y="4487950"/>
            <a:ext cx="3105242" cy="215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/>
          <p:nvPr/>
        </p:nvSpPr>
        <p:spPr>
          <a:xfrm>
            <a:off x="2928926" y="4071942"/>
            <a:ext cx="2681204" cy="2571768"/>
          </a:xfrm>
          <a:prstGeom prst="ellipse">
            <a:avLst/>
          </a:prstGeom>
          <a:gradFill>
            <a:gsLst>
              <a:gs pos="0">
                <a:srgbClr val="BE5434"/>
              </a:gs>
              <a:gs pos="15000">
                <a:srgbClr val="BD5333"/>
              </a:gs>
              <a:gs pos="62000">
                <a:srgbClr val="AA3F16"/>
              </a:gs>
              <a:gs pos="97000">
                <a:srgbClr val="9B3202"/>
              </a:gs>
              <a:gs pos="100000">
                <a:srgbClr val="A02E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25400" dir="5400000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8" name="Google Shape;308;p37"/>
          <p:cNvSpPr/>
          <p:nvPr/>
        </p:nvSpPr>
        <p:spPr>
          <a:xfrm>
            <a:off x="3357554" y="4143380"/>
            <a:ext cx="1807188" cy="2335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0" b="1">
                <a:solidFill>
                  <a:srgbClr val="FFD400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/>
          </a:p>
        </p:txBody>
      </p:sp>
      <p:pic>
        <p:nvPicPr>
          <p:cNvPr id="309" name="Google Shape;309;p37" descr="normal_Lastochka_kasatka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775" y="3717032"/>
            <a:ext cx="2286000" cy="224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 descr="4db1b47b9b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4128" y="3171838"/>
            <a:ext cx="3276600" cy="218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 descr="09326361bc23b9a667dde16477cc69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394" y="480219"/>
            <a:ext cx="2895600" cy="20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 descr="Ворона-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449932"/>
            <a:ext cx="2971800" cy="217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/>
          <p:nvPr/>
        </p:nvSpPr>
        <p:spPr>
          <a:xfrm>
            <a:off x="2286001" y="2967334"/>
            <a:ext cx="5500254" cy="1646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 dirty="0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МОЛОДЦЫ!</a:t>
            </a:r>
            <a:endParaRPr dirty="0"/>
          </a:p>
        </p:txBody>
      </p:sp>
      <p:pic>
        <p:nvPicPr>
          <p:cNvPr id="318" name="Google Shape;31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6165304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/>
          <p:nvPr/>
        </p:nvSpPr>
        <p:spPr>
          <a:xfrm>
            <a:off x="1500166" y="2000240"/>
            <a:ext cx="583345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Структура игры: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Угадай! Что за птица?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Рассели птиц. Кто где зимует?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AutoNum type="arabicPeriod"/>
            </a:pPr>
            <a:r>
              <a:rPr lang="ru-RU"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Четвертый лишний</a:t>
            </a:r>
            <a:endParaRPr/>
          </a:p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/>
          <p:nvPr/>
        </p:nvSpPr>
        <p:spPr>
          <a:xfrm>
            <a:off x="251520" y="166679"/>
            <a:ext cx="3960440" cy="3785652"/>
          </a:xfrm>
          <a:prstGeom prst="rect">
            <a:avLst/>
          </a:prstGeom>
          <a:solidFill>
            <a:srgbClr val="FCAC7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Бывают птицы разными: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Одни боятся вьюг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улетают на зиму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добрый, тёплый юг.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Другие – те народ иной: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мороз над лесом кружат,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них разлука с родиной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Страшнее лютой стужи.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 их пёрышкам взъерошенным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пристают снежинки,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Они и под порошами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Резвятся для разминки</a:t>
            </a:r>
            <a:endParaRPr/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516" y="3101060"/>
            <a:ext cx="5635964" cy="357974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/>
          <p:nvPr/>
        </p:nvSpPr>
        <p:spPr>
          <a:xfrm>
            <a:off x="714348" y="2428868"/>
            <a:ext cx="78815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«Угадай!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cap="none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Что за птица?»</a:t>
            </a:r>
            <a:endParaRPr sz="5400" b="1" cap="none">
              <a:solidFill>
                <a:schemeClr val="accent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1" name="Google Shape;13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50893">
            <a:off x="128724" y="3997737"/>
            <a:ext cx="2549847" cy="238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96070">
            <a:off x="5812062" y="-46713"/>
            <a:ext cx="3590925" cy="3157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357158" y="500042"/>
            <a:ext cx="4297992" cy="1938992"/>
          </a:xfrm>
          <a:prstGeom prst="rect">
            <a:avLst/>
          </a:prstGeom>
          <a:solidFill>
            <a:srgbClr val="FCAC7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Чернокрылый,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Красногрудый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И зимой найдет приют: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Не боится он простуды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- С первым снегом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Тут как тут!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8" name="Google Shape;138;p1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21110" t="8249" r="17878" b="19893"/>
          <a:stretch/>
        </p:blipFill>
        <p:spPr>
          <a:xfrm>
            <a:off x="5345708" y="3583376"/>
            <a:ext cx="3065122" cy="254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20318" t="5125" r="18560" b="26488"/>
          <a:stretch/>
        </p:blipFill>
        <p:spPr>
          <a:xfrm>
            <a:off x="1115616" y="2996952"/>
            <a:ext cx="3421427" cy="269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>
            <a:hlinkClick r:id="rId5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22630" t="5143" r="28121" b="20775"/>
          <a:stretch/>
        </p:blipFill>
        <p:spPr>
          <a:xfrm>
            <a:off x="5536390" y="112111"/>
            <a:ext cx="2898475" cy="307066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/>
          <p:nvPr/>
        </p:nvSpPr>
        <p:spPr>
          <a:xfrm>
            <a:off x="2839445" y="5373216"/>
            <a:ext cx="8162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ЧИЖ</a:t>
            </a:r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7092280" y="3789040"/>
            <a:ext cx="116410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СНЕГИРЬ</a:t>
            </a:r>
            <a:endParaRPr/>
          </a:p>
        </p:txBody>
      </p:sp>
      <p:sp>
        <p:nvSpPr>
          <p:cNvPr id="143" name="Google Shape;143;p18"/>
          <p:cNvSpPr txBox="1"/>
          <p:nvPr/>
        </p:nvSpPr>
        <p:spPr>
          <a:xfrm>
            <a:off x="5394526" y="2636912"/>
            <a:ext cx="9159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ДЯТЕЛ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9711" y="1628800"/>
            <a:ext cx="6310317" cy="52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/>
          <p:nvPr/>
        </p:nvSpPr>
        <p:spPr>
          <a:xfrm>
            <a:off x="2555776" y="332656"/>
            <a:ext cx="37183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>
                <a:solidFill>
                  <a:srgbClr val="BCE1F0"/>
                </a:solidFill>
                <a:latin typeface="Gill Sans"/>
                <a:ea typeface="Gill Sans"/>
                <a:cs typeface="Gill Sans"/>
                <a:sym typeface="Gill Sans"/>
              </a:rPr>
              <a:t>Снегирь</a:t>
            </a:r>
            <a:endParaRPr sz="5400" b="1" cap="none">
              <a:solidFill>
                <a:srgbClr val="BCE1F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/>
          <p:nvPr/>
        </p:nvSpPr>
        <p:spPr>
          <a:xfrm>
            <a:off x="613992" y="620688"/>
            <a:ext cx="3309937" cy="1323439"/>
          </a:xfrm>
          <a:prstGeom prst="rect">
            <a:avLst/>
          </a:prstGeom>
          <a:solidFill>
            <a:srgbClr val="FCAC7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Маленькая птичка –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Желтогрудая певичка.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Звонко песенку поёт,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Сало вкусное клюёт </a:t>
            </a:r>
            <a:endParaRPr/>
          </a:p>
        </p:txBody>
      </p:sp>
      <p:pic>
        <p:nvPicPr>
          <p:cNvPr id="155" name="Google Shape;155;p20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4822" t="7536" r="25539" b="24403"/>
          <a:stretch/>
        </p:blipFill>
        <p:spPr>
          <a:xfrm>
            <a:off x="5784778" y="3861048"/>
            <a:ext cx="3359222" cy="269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608" y="2636912"/>
            <a:ext cx="3303587" cy="26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>
            <a:hlinkClick r:id="rId5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08104" y="0"/>
            <a:ext cx="3309937" cy="251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/>
          <p:nvPr/>
        </p:nvSpPr>
        <p:spPr>
          <a:xfrm>
            <a:off x="5364088" y="2060848"/>
            <a:ext cx="12458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ВОРОБЕЙ</a:t>
            </a:r>
            <a:endParaRPr/>
          </a:p>
        </p:txBody>
      </p:sp>
      <p:sp>
        <p:nvSpPr>
          <p:cNvPr id="159" name="Google Shape;159;p20"/>
          <p:cNvSpPr txBox="1"/>
          <p:nvPr/>
        </p:nvSpPr>
        <p:spPr>
          <a:xfrm>
            <a:off x="6228184" y="3861048"/>
            <a:ext cx="11400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СИНИЦА</a:t>
            </a:r>
            <a:endParaRPr/>
          </a:p>
        </p:txBody>
      </p:sp>
      <p:sp>
        <p:nvSpPr>
          <p:cNvPr id="160" name="Google Shape;160;p20"/>
          <p:cNvSpPr txBox="1"/>
          <p:nvPr/>
        </p:nvSpPr>
        <p:spPr>
          <a:xfrm>
            <a:off x="2915816" y="4869160"/>
            <a:ext cx="71045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ЧИЖ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624" y="1338125"/>
            <a:ext cx="6363192" cy="511521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/>
          <p:nvPr/>
        </p:nvSpPr>
        <p:spPr>
          <a:xfrm>
            <a:off x="2627784" y="404664"/>
            <a:ext cx="384882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>
                <a:solidFill>
                  <a:srgbClr val="6875A1"/>
                </a:solidFill>
                <a:latin typeface="Gill Sans"/>
                <a:ea typeface="Gill Sans"/>
                <a:cs typeface="Gill Sans"/>
                <a:sym typeface="Gill Sans"/>
              </a:rPr>
              <a:t>СИНИЦА</a:t>
            </a:r>
            <a:endParaRPr sz="5400" b="1" cap="none">
              <a:solidFill>
                <a:srgbClr val="6875A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rgbClr val="000000"/>
      </a:dk1>
      <a:lt1>
        <a:srgbClr val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Экран (4:3)</PresentationFormat>
  <Paragraphs>77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Georgia</vt:lpstr>
      <vt:lpstr>Times New Roman</vt:lpstr>
      <vt:lpstr>Verdana</vt:lpstr>
      <vt:lpstr>Gill Sans</vt:lpstr>
      <vt:lpstr>Noto Sans Symbols</vt:lpstr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1</cp:revision>
  <dcterms:modified xsi:type="dcterms:W3CDTF">2020-04-05T18:23:05Z</dcterms:modified>
</cp:coreProperties>
</file>