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6858000" cx="9144000"/>
  <p:notesSz cx="6858000" cy="9144000"/>
  <p:embeddedFontLst>
    <p:embeddedFont>
      <p:font typeface="Arimo"/>
      <p:regular r:id="rId27"/>
      <p:bold r:id="rId28"/>
      <p:italic r:id="rId29"/>
      <p:boldItalic r:id="rId30"/>
    </p:embeddedFont>
    <p:embeddedFont>
      <p:font typeface="Courgette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44E94E38-8A4A-44FC-887F-B65D5DC5D139}">
  <a:tblStyle styleId="{44E94E38-8A4A-44FC-887F-B65D5DC5D13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F49A888-BD79-4085-86AB-A3DED71DEFFB}" styleName="Table_1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6F3EA"/>
          </a:solidFill>
        </a:fill>
      </a:tcStyle>
    </a:wholeTbl>
    <a:band1H>
      <a:tcTxStyle/>
      <a:tcStyle>
        <a:fill>
          <a:solidFill>
            <a:srgbClr val="EDE6D2"/>
          </a:solidFill>
        </a:fill>
      </a:tcStyle>
    </a:band1H>
    <a:band2H>
      <a:tcTxStyle/>
    </a:band2H>
    <a:band1V>
      <a:tcTxStyle/>
      <a:tcStyle>
        <a:fill>
          <a:solidFill>
            <a:srgbClr val="EDE6D2"/>
          </a:solidFill>
        </a:fill>
      </a:tcStyle>
    </a:band1V>
    <a:band2V>
      <a:tcTxStyle/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Arimo-bold.fntdata"/><Relationship Id="rId27" Type="http://schemas.openxmlformats.org/officeDocument/2006/relationships/font" Target="fonts/Arim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Arim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ourgette-regular.fntdata"/><Relationship Id="rId30" Type="http://schemas.openxmlformats.org/officeDocument/2006/relationships/font" Target="fonts/Arim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Посчитайте, сколько банок с вареньем? Запомните. Какое варенье в этих банках?</a:t>
            </a:r>
            <a:endParaRPr/>
          </a:p>
        </p:txBody>
      </p:sp>
      <p:sp>
        <p:nvSpPr>
          <p:cNvPr id="225" name="Google Shape;225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Какая банка из них лишняя и почему?</a:t>
            </a:r>
            <a:endParaRPr/>
          </a:p>
        </p:txBody>
      </p:sp>
      <p:sp>
        <p:nvSpPr>
          <p:cNvPr id="251" name="Google Shape;251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Назовите ягоды-отгадки. Какие бывают ягоды? (Садовые и лесные)</a:t>
            </a:r>
            <a:endParaRPr/>
          </a:p>
        </p:txBody>
      </p:sp>
      <p:sp>
        <p:nvSpPr>
          <p:cNvPr id="153" name="Google Shape;153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Какие из этих ягод были в отгадках? Где они растут?</a:t>
            </a:r>
            <a:endParaRPr/>
          </a:p>
        </p:txBody>
      </p:sp>
      <p:sp>
        <p:nvSpPr>
          <p:cNvPr id="167" name="Google Shape;167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Какие из этих ягод были в отгадках?</a:t>
            </a:r>
            <a:endParaRPr/>
          </a:p>
        </p:txBody>
      </p:sp>
      <p:sp>
        <p:nvSpPr>
          <p:cNvPr id="195" name="Google Shape;195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showMasterSp="0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C9C2D1">
                  <a:alpha val="78823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C9C2D1">
                  <a:alpha val="78823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C9C2D1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C9C2D1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/>
          <p:nvPr>
            <p:ph idx="1" type="subTitle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SzPts val="286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234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20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300"/>
              </a:spcAft>
              <a:buSzPts val="182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p2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8" name="Google Shape;28;p2"/>
          <p:cNvSpPr txBox="1"/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912"/>
              <a:buChar char="*"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вертикальный текст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/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" type="body"/>
          </p:nvPr>
        </p:nvSpPr>
        <p:spPr>
          <a:xfrm rot="5400000">
            <a:off x="3368040" y="-731521"/>
            <a:ext cx="3474720" cy="6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1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ертикальный заголовок и текст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/>
          <p:nvPr>
            <p:ph type="title"/>
          </p:nvPr>
        </p:nvSpPr>
        <p:spPr>
          <a:xfrm rot="5400000">
            <a:off x="-436711" y="1966986"/>
            <a:ext cx="5238339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" type="body"/>
          </p:nvPr>
        </p:nvSpPr>
        <p:spPr>
          <a:xfrm rot="5400000">
            <a:off x="3291392" y="764240"/>
            <a:ext cx="4894729" cy="4829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объект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3" name="Google Shape;33;p3"/>
          <p:cNvSpPr txBox="1"/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" type="body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раздела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C9C2D1">
                  <a:alpha val="8000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C9C2D1">
                  <a:alpha val="8000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C9C2D1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C9C2D1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888"/>
              <a:buChar char="*"/>
              <a:defRPr b="1" sz="4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" type="body"/>
          </p:nvPr>
        </p:nvSpPr>
        <p:spPr>
          <a:xfrm>
            <a:off x="2022438" y="4607511"/>
            <a:ext cx="5970494" cy="835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SzPts val="26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4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Два объекта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2" type="body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Сравнение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/>
          <p:nvPr>
            <p:ph idx="1" type="body"/>
          </p:nvPr>
        </p:nvSpPr>
        <p:spPr>
          <a:xfrm>
            <a:off x="1143000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b="1" i="0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6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234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b="1" sz="1600"/>
            </a:lvl9pPr>
          </a:lstStyle>
          <a:p/>
        </p:txBody>
      </p:sp>
      <p:sp>
        <p:nvSpPr>
          <p:cNvPr id="54" name="Google Shape;54;p6"/>
          <p:cNvSpPr txBox="1"/>
          <p:nvPr>
            <p:ph idx="2" type="body"/>
          </p:nvPr>
        </p:nvSpPr>
        <p:spPr>
          <a:xfrm>
            <a:off x="1156447" y="1400327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indent="-377190" lvl="1" marL="914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indent="-360680" lvl="2" marL="13716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indent="-360680" lvl="3" marL="18288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indent="-360679" lvl="4" marL="22860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indent="-360679" lvl="5" marL="27432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indent="-360679" lvl="6" marL="32004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indent="-360679" lvl="7" marL="36576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indent="-360679" lvl="8" marL="4114800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/>
        </p:txBody>
      </p:sp>
      <p:sp>
        <p:nvSpPr>
          <p:cNvPr id="55" name="Google Shape;55;p6"/>
          <p:cNvSpPr txBox="1"/>
          <p:nvPr>
            <p:ph idx="3" type="body"/>
          </p:nvPr>
        </p:nvSpPr>
        <p:spPr>
          <a:xfrm>
            <a:off x="4647302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b="1" i="0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6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234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b="1" sz="1600"/>
            </a:lvl9pPr>
          </a:lstStyle>
          <a:p/>
        </p:txBody>
      </p:sp>
      <p:sp>
        <p:nvSpPr>
          <p:cNvPr id="56" name="Google Shape;56;p6"/>
          <p:cNvSpPr txBox="1"/>
          <p:nvPr>
            <p:ph idx="4" type="body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indent="-377190" lvl="1" marL="9144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indent="-360680" lvl="2" marL="13716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indent="-360680" lvl="3" marL="18288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indent="-360679" lvl="4" marL="22860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indent="-360679" lvl="5" marL="27432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indent="-360679" lvl="6" marL="32004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indent="-360679" lvl="7" marL="36576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indent="-360679" lvl="8" marL="4114800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/>
        </p:txBody>
      </p:sp>
      <p:sp>
        <p:nvSpPr>
          <p:cNvPr id="57" name="Google Shape;57;p6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/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 слайд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Объект с подписью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84"/>
              <a:buChar char="*"/>
              <a:defRPr b="1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" type="body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10210" lvl="0" marL="457200" algn="l">
              <a:spcBef>
                <a:spcPts val="440"/>
              </a:spcBef>
              <a:spcAft>
                <a:spcPts val="0"/>
              </a:spcAft>
              <a:buSzPts val="2860"/>
              <a:buChar char="*"/>
              <a:defRPr sz="2200"/>
            </a:lvl1pPr>
            <a:lvl2pPr indent="-393700" lvl="1" marL="9144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2pPr>
            <a:lvl3pPr indent="-377189" lvl="2" marL="137160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3pPr>
            <a:lvl4pPr indent="-360680" lvl="3" marL="182880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indent="-344170" lvl="4" marL="2286000" algn="l">
              <a:spcBef>
                <a:spcPts val="300"/>
              </a:spcBef>
              <a:spcAft>
                <a:spcPts val="0"/>
              </a:spcAft>
              <a:buSzPts val="1820"/>
              <a:buChar char="*"/>
              <a:defRPr sz="1400"/>
            </a:lvl5pPr>
            <a:lvl6pPr indent="-393700" lvl="5" marL="27432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6pPr>
            <a:lvl7pPr indent="-393700" lvl="6" marL="32004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7pPr>
            <a:lvl8pPr indent="-393700" lvl="7" marL="36576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8pPr>
            <a:lvl9pPr indent="-393700" lvl="8" marL="4114800" algn="l">
              <a:spcBef>
                <a:spcPts val="400"/>
              </a:spcBef>
              <a:spcAft>
                <a:spcPts val="300"/>
              </a:spcAft>
              <a:buSzPts val="2600"/>
              <a:buChar char="*"/>
              <a:defRPr sz="2000"/>
            </a:lvl9pPr>
          </a:lstStyle>
          <a:p/>
        </p:txBody>
      </p:sp>
      <p:sp>
        <p:nvSpPr>
          <p:cNvPr id="73" name="Google Shape;73;p9"/>
          <p:cNvSpPr txBox="1"/>
          <p:nvPr>
            <p:ph idx="2" type="body"/>
          </p:nvPr>
        </p:nvSpPr>
        <p:spPr>
          <a:xfrm>
            <a:off x="1075765" y="3497802"/>
            <a:ext cx="3388660" cy="2139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indent="-228600" lvl="8" marL="41148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/>
        </p:txBody>
      </p:sp>
      <p:sp>
        <p:nvSpPr>
          <p:cNvPr id="74" name="Google Shape;74;p9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Рисунок с подписью" showMasterSp="0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C9C2D1">
                  <a:alpha val="8000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C9C2D1">
                  <a:alpha val="8000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C9C2D1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C9C2D1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>
            <p:ph idx="2" type="pic"/>
          </p:nvPr>
        </p:nvSpPr>
        <p:spPr>
          <a:xfrm>
            <a:off x="4475175" y="1143000"/>
            <a:ext cx="4114800" cy="3127806"/>
          </a:xfrm>
          <a:prstGeom prst="roundRect">
            <a:avLst>
              <a:gd fmla="val 4230" name="adj"/>
            </a:avLst>
          </a:prstGeom>
          <a:solidFill>
            <a:srgbClr val="B4ABBF"/>
          </a:solidFill>
          <a:ln>
            <a:noFill/>
          </a:ln>
          <a:effectLst>
            <a:reflection blurRad="0" dir="0" dist="0" endA="300" endPos="28000" fadeDir="5400000" kx="0" rotWithShape="0" algn="bl" stA="23000" stPos="0" sy="-100000" ky="0"/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rgbClr val="7D4D99"/>
              </a:buClr>
              <a:buSzPts val="2600"/>
              <a:buFont typeface="Georgia"/>
              <a:buNone/>
              <a:defRPr b="0" i="0" sz="20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7D4D99"/>
              </a:buClr>
              <a:buSzPts val="3640"/>
              <a:buFont typeface="Georgia"/>
              <a:buNone/>
              <a:defRPr b="0" i="0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7D4D99"/>
              </a:buClr>
              <a:buSzPts val="3120"/>
              <a:buFont typeface="Georgia"/>
              <a:buNone/>
              <a:defRPr b="0" i="0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7D4D99"/>
              </a:buClr>
              <a:buSzPts val="2600"/>
              <a:buFont typeface="Georgia"/>
              <a:buNone/>
              <a:defRPr b="0" i="0" sz="20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7D4D99"/>
              </a:buClr>
              <a:buSzPts val="2600"/>
              <a:buFont typeface="Georgia"/>
              <a:buNone/>
              <a:defRPr b="0" i="0" sz="20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7D4D99"/>
              </a:buClr>
              <a:buSzPts val="2600"/>
              <a:buFont typeface="Georgia"/>
              <a:buNone/>
              <a:defRPr b="0" i="0" sz="20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rgbClr val="7D4D99"/>
              </a:buClr>
              <a:buSzPts val="2600"/>
              <a:buFont typeface="Georgia"/>
              <a:buNone/>
              <a:defRPr b="0" i="0" sz="20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rgbClr val="7D4D99"/>
              </a:buClr>
              <a:buSzPts val="2600"/>
              <a:buFont typeface="Georgia"/>
              <a:buNone/>
              <a:defRPr b="0" i="0" sz="20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400"/>
              </a:spcBef>
              <a:spcAft>
                <a:spcPts val="300"/>
              </a:spcAft>
              <a:buClr>
                <a:srgbClr val="7D4D99"/>
              </a:buClr>
              <a:buSzPts val="2600"/>
              <a:buFont typeface="Georgia"/>
              <a:buNone/>
              <a:defRPr b="0" i="0" sz="20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360680" lvl="0" marL="457200" algn="l">
              <a:spcBef>
                <a:spcPts val="320"/>
              </a:spcBef>
              <a:spcAft>
                <a:spcPts val="0"/>
              </a:spcAft>
              <a:buSzPts val="2080"/>
              <a:buFont typeface="Georgia"/>
              <a:buChar char="*"/>
              <a:defRPr sz="16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indent="-228600" lvl="8" marL="41148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/>
        </p:txBody>
      </p:sp>
      <p:sp>
        <p:nvSpPr>
          <p:cNvPr id="84" name="Google Shape;84;p10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0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7" name="Google Shape;87;p10"/>
          <p:cNvSpPr txBox="1"/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 b="1" sz="4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C9C2D1">
                  <a:alpha val="78823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C9C2D1">
                  <a:alpha val="78823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C9C2D1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C9C2D1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/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7D4D99"/>
              </a:buClr>
              <a:buSzPts val="5888"/>
              <a:buFont typeface="Georgia"/>
              <a:buChar char="*"/>
              <a:defRPr b="1" i="0" sz="4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" type="body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10210" lvl="0" marL="457200" marR="0" rtl="0" algn="l">
              <a:spcBef>
                <a:spcPts val="440"/>
              </a:spcBef>
              <a:spcAft>
                <a:spcPts val="0"/>
              </a:spcAft>
              <a:buClr>
                <a:srgbClr val="7D4D99"/>
              </a:buClr>
              <a:buSzPts val="2860"/>
              <a:buFont typeface="Georgia"/>
              <a:buChar char="*"/>
              <a:defRPr b="0" i="0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937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7D4D99"/>
              </a:buClr>
              <a:buSzPts val="2600"/>
              <a:buFont typeface="Georgia"/>
              <a:buChar char="*"/>
              <a:defRPr b="0" i="0" sz="20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77189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7D4D99"/>
              </a:buClr>
              <a:buSzPts val="2340"/>
              <a:buFont typeface="Georgia"/>
              <a:buChar char="*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6068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D4D99"/>
              </a:buClr>
              <a:buSzPts val="2080"/>
              <a:buFont typeface="Georgia"/>
              <a:buChar char="*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417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7D4D99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417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7D4D99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4170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7D4D99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4170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7D4D99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4170" lvl="8" marL="4114800" marR="0" rtl="0" algn="l">
              <a:spcBef>
                <a:spcPts val="300"/>
              </a:spcBef>
              <a:spcAft>
                <a:spcPts val="300"/>
              </a:spcAft>
              <a:buClr>
                <a:srgbClr val="7D4D99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1" type="ftr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Relationship Id="rId4" Type="http://schemas.openxmlformats.org/officeDocument/2006/relationships/image" Target="../media/image22.png"/><Relationship Id="rId10" Type="http://schemas.openxmlformats.org/officeDocument/2006/relationships/image" Target="../media/image35.png"/><Relationship Id="rId9" Type="http://schemas.openxmlformats.org/officeDocument/2006/relationships/image" Target="../media/image34.jpg"/><Relationship Id="rId5" Type="http://schemas.openxmlformats.org/officeDocument/2006/relationships/image" Target="../media/image27.jpg"/><Relationship Id="rId6" Type="http://schemas.openxmlformats.org/officeDocument/2006/relationships/image" Target="../media/image30.jpg"/><Relationship Id="rId7" Type="http://schemas.openxmlformats.org/officeDocument/2006/relationships/image" Target="../media/image33.jpg"/><Relationship Id="rId8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22.png"/><Relationship Id="rId10" Type="http://schemas.openxmlformats.org/officeDocument/2006/relationships/image" Target="../media/image35.png"/><Relationship Id="rId9" Type="http://schemas.openxmlformats.org/officeDocument/2006/relationships/image" Target="../media/image34.jpg"/><Relationship Id="rId5" Type="http://schemas.openxmlformats.org/officeDocument/2006/relationships/image" Target="../media/image27.jpg"/><Relationship Id="rId6" Type="http://schemas.openxmlformats.org/officeDocument/2006/relationships/image" Target="../media/image30.jpg"/><Relationship Id="rId7" Type="http://schemas.openxmlformats.org/officeDocument/2006/relationships/image" Target="../media/image33.jpg"/><Relationship Id="rId8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2.jpg"/><Relationship Id="rId6" Type="http://schemas.openxmlformats.org/officeDocument/2006/relationships/image" Target="../media/image4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jpg"/><Relationship Id="rId4" Type="http://schemas.openxmlformats.org/officeDocument/2006/relationships/image" Target="../media/image43.jpg"/><Relationship Id="rId5" Type="http://schemas.openxmlformats.org/officeDocument/2006/relationships/image" Target="../media/image37.jpg"/><Relationship Id="rId6" Type="http://schemas.openxmlformats.org/officeDocument/2006/relationships/image" Target="../media/image5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g"/><Relationship Id="rId4" Type="http://schemas.openxmlformats.org/officeDocument/2006/relationships/image" Target="../media/image57.jpg"/><Relationship Id="rId5" Type="http://schemas.openxmlformats.org/officeDocument/2006/relationships/image" Target="../media/image5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jpg"/><Relationship Id="rId4" Type="http://schemas.openxmlformats.org/officeDocument/2006/relationships/image" Target="../media/image53.jpg"/><Relationship Id="rId5" Type="http://schemas.openxmlformats.org/officeDocument/2006/relationships/image" Target="../media/image5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6.jpg"/><Relationship Id="rId5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49.jpg"/><Relationship Id="rId5" Type="http://schemas.openxmlformats.org/officeDocument/2006/relationships/image" Target="../media/image5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3.jpg"/><Relationship Id="rId5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2.jp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4.jpg"/><Relationship Id="rId5" Type="http://schemas.openxmlformats.org/officeDocument/2006/relationships/image" Target="../media/image5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32.jpg"/><Relationship Id="rId9" Type="http://schemas.openxmlformats.org/officeDocument/2006/relationships/image" Target="../media/image9.png"/><Relationship Id="rId5" Type="http://schemas.openxmlformats.org/officeDocument/2006/relationships/image" Target="../media/image8.jpg"/><Relationship Id="rId6" Type="http://schemas.openxmlformats.org/officeDocument/2006/relationships/image" Target="../media/image4.jpg"/><Relationship Id="rId7" Type="http://schemas.openxmlformats.org/officeDocument/2006/relationships/image" Target="../media/image12.png"/><Relationship Id="rId8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28.jpg"/><Relationship Id="rId10" Type="http://schemas.openxmlformats.org/officeDocument/2006/relationships/image" Target="../media/image17.jpg"/><Relationship Id="rId9" Type="http://schemas.openxmlformats.org/officeDocument/2006/relationships/image" Target="../media/image31.jpg"/><Relationship Id="rId5" Type="http://schemas.openxmlformats.org/officeDocument/2006/relationships/image" Target="../media/image15.png"/><Relationship Id="rId6" Type="http://schemas.openxmlformats.org/officeDocument/2006/relationships/image" Target="../media/image29.jpg"/><Relationship Id="rId7" Type="http://schemas.openxmlformats.org/officeDocument/2006/relationships/image" Target="../media/image21.jpg"/><Relationship Id="rId8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/>
          <p:nvPr>
            <p:ph idx="1" type="subTitle"/>
          </p:nvPr>
        </p:nvSpPr>
        <p:spPr>
          <a:xfrm>
            <a:off x="683568" y="4725144"/>
            <a:ext cx="7848872" cy="1008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</a:pPr>
            <a:r>
              <a:rPr b="1" lang="ru-RU" sz="6000">
                <a:solidFill>
                  <a:srgbClr val="C00000"/>
                </a:solidFill>
              </a:rPr>
              <a:t>ЛЕСНЫЕ И САДОВЫЕ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40"/>
              </a:spcBef>
              <a:spcAft>
                <a:spcPts val="0"/>
              </a:spcAft>
              <a:buSzPts val="2860"/>
              <a:buNone/>
            </a:pPr>
            <a:r>
              <a:t/>
            </a:r>
            <a:endParaRPr/>
          </a:p>
        </p:txBody>
      </p:sp>
      <p:sp>
        <p:nvSpPr>
          <p:cNvPr id="106" name="Google Shape;106;p13"/>
          <p:cNvSpPr txBox="1"/>
          <p:nvPr>
            <p:ph type="ctrTitle"/>
          </p:nvPr>
        </p:nvSpPr>
        <p:spPr>
          <a:xfrm>
            <a:off x="755576" y="404664"/>
            <a:ext cx="7772400" cy="1584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82880" rtl="0" algn="ctr">
              <a:spcBef>
                <a:spcPts val="0"/>
              </a:spcBef>
              <a:spcAft>
                <a:spcPts val="0"/>
              </a:spcAft>
              <a:buSzPts val="10240"/>
              <a:buNone/>
            </a:pPr>
            <a:r>
              <a:rPr lang="ru-RU" sz="8000">
                <a:solidFill>
                  <a:srgbClr val="7030A0"/>
                </a:solidFill>
              </a:rPr>
              <a:t>ЯГОДЫ</a:t>
            </a:r>
            <a:endParaRPr/>
          </a:p>
        </p:txBody>
      </p:sp>
      <p:pic>
        <p:nvPicPr>
          <p:cNvPr descr="coverberries" id="107" name="Google Shape;1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9832" y="1988840"/>
            <a:ext cx="2905831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3"/>
          <p:cNvSpPr txBox="1"/>
          <p:nvPr/>
        </p:nvSpPr>
        <p:spPr>
          <a:xfrm>
            <a:off x="6968300" y="631657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" name="Google Shape;210;p22"/>
          <p:cNvGraphicFramePr/>
          <p:nvPr/>
        </p:nvGraphicFramePr>
        <p:xfrm>
          <a:off x="0" y="26064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{CF49A888-BD79-4085-86AB-A3DED71DEFFB}</a:tableStyleId>
              </a:tblPr>
              <a:tblGrid>
                <a:gridCol w="4572000"/>
                <a:gridCol w="4572000"/>
              </a:tblGrid>
              <a:tr h="6336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11" name="Google Shape;211;p22"/>
          <p:cNvSpPr/>
          <p:nvPr/>
        </p:nvSpPr>
        <p:spPr>
          <a:xfrm>
            <a:off x="0" y="302359"/>
            <a:ext cx="4716016" cy="6555641"/>
          </a:xfrm>
          <a:prstGeom prst="rect">
            <a:avLst/>
          </a:prstGeom>
          <a:gradFill>
            <a:gsLst>
              <a:gs pos="0">
                <a:srgbClr val="D9C7DE"/>
              </a:gs>
              <a:gs pos="28000">
                <a:srgbClr val="D9C7DE"/>
              </a:gs>
              <a:gs pos="100000">
                <a:srgbClr val="B198C2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98000" rotWithShape="0" dir="5400000" dist="50800" sy="98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Дидактическая игра                               «Какое варенье?»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Из малины какое варенье?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Из малины малиновое варенье и т.д.</a:t>
            </a:r>
            <a:b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Из клубники –</a:t>
            </a:r>
            <a:b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Из земляники –</a:t>
            </a:r>
            <a:b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Из черники –</a:t>
            </a:r>
            <a:b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Из клюквы –</a:t>
            </a:r>
            <a:b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Из облепихи – </a:t>
            </a:r>
            <a:b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Из ежевики,</a:t>
            </a:r>
            <a:b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Из рябины –</a:t>
            </a:r>
            <a:b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Из смородины –</a:t>
            </a:r>
            <a:b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Из крыжовника –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4644008" y="302359"/>
            <a:ext cx="4499992" cy="6555641"/>
          </a:xfrm>
          <a:prstGeom prst="rect">
            <a:avLst/>
          </a:prstGeom>
          <a:gradFill>
            <a:gsLst>
              <a:gs pos="0">
                <a:srgbClr val="D9C7DE"/>
              </a:gs>
              <a:gs pos="28000">
                <a:srgbClr val="D9C7DE"/>
              </a:gs>
              <a:gs pos="100000">
                <a:srgbClr val="B198C2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98000" rotWithShape="0" dir="5400000" dist="50800" sy="98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Дидактическая игра                             «Какой компот?»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– Из малины какой компот?              Из малины малиновый компот и т.д.</a:t>
            </a:r>
            <a:b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– Из клубники –</a:t>
            </a:r>
            <a:b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– Из земляники –</a:t>
            </a:r>
            <a:b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– Из черники –</a:t>
            </a:r>
            <a:b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– Из клюквы –</a:t>
            </a:r>
            <a:b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– Из облепихи – </a:t>
            </a:r>
            <a:b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– Из ежевики</a:t>
            </a:r>
            <a:r>
              <a:rPr lang="ru-RU" sz="20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b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– Из рябины –</a:t>
            </a:r>
            <a:b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– Из смородины –</a:t>
            </a:r>
            <a:b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0" lang="ru-RU" sz="2000" u="none" cap="none" strike="noStrik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– Из крыжовника –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00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us.123rf.com/450wm/print2d/print2d1104/print2d110400008/9311461-imagen-vectorial-de-mermelada-de-fresa-en-el-frasco-de-vidrio.jpg?ver=6" id="213" name="Google Shape;213;p22"/>
          <p:cNvPicPr preferRelativeResize="0"/>
          <p:nvPr/>
        </p:nvPicPr>
        <p:blipFill rotWithShape="1">
          <a:blip r:embed="rId3">
            <a:alphaModFix/>
          </a:blip>
          <a:srcRect b="0" l="6720" r="7600" t="10079"/>
          <a:stretch/>
        </p:blipFill>
        <p:spPr>
          <a:xfrm>
            <a:off x="2843808" y="5270976"/>
            <a:ext cx="1512168" cy="1587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sadgora.info/media/1720/juice-cherry.jpg" id="214" name="Google Shape;21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4288" y="5013176"/>
            <a:ext cx="1979712" cy="1646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Google Shape;219;p23"/>
          <p:cNvGraphicFramePr/>
          <p:nvPr/>
        </p:nvGraphicFramePr>
        <p:xfrm>
          <a:off x="179512" y="4046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{44E94E38-8A4A-44FC-887F-B65D5DC5D139}</a:tableStyleId>
              </a:tblPr>
              <a:tblGrid>
                <a:gridCol w="4032450"/>
                <a:gridCol w="4680525"/>
              </a:tblGrid>
              <a:tr h="30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Дидактическая игра «Скажи со словом ягодный»</a:t>
                      </a:r>
                      <a:endParaRPr sz="2400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Кисель – ягодный кисель;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Варенье –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Компот –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Джем –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Повидло –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Начинка –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Мармелад –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Мороженное –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Соки –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Дидактическая игра «Исправь ошибки»</a:t>
                      </a:r>
                      <a:endParaRPr sz="2400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Земляника растёт на дереве.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Малина растёт на грядке.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Смородина растёт на болоте.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Клубника растёт на кусте.</a:t>
                      </a:r>
                      <a:b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Клюква растёт на рябине.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Черника растёт в саду.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http://img0.liveinternet.ru/images/attach/b/4/104/54/104054704_0_67f5c_7918a40f_XL.png" id="220" name="Google Shape;22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736" y="5013176"/>
            <a:ext cx="1872208" cy="1434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hundehelse.no/wp-content/uploads/2015/06/iStock_000017339561_Large.jpg" id="221" name="Google Shape;22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8224" y="5085184"/>
            <a:ext cx="2160108" cy="154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tltgorod.ru/pics/201608/600_2983x2504_833586_www.artfile.ru_n1067110.jpg" id="227" name="Google Shape;22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0746" y="2708920"/>
            <a:ext cx="2237615" cy="1877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g0.liveinternet.ru/images/attach/c/3/77/415/77415910_100.png" id="228" name="Google Shape;228;p24"/>
          <p:cNvPicPr preferRelativeResize="0"/>
          <p:nvPr/>
        </p:nvPicPr>
        <p:blipFill rotWithShape="1">
          <a:blip r:embed="rId4">
            <a:alphaModFix/>
          </a:blip>
          <a:srcRect b="0" l="10739" r="18387" t="0"/>
          <a:stretch/>
        </p:blipFill>
        <p:spPr>
          <a:xfrm>
            <a:off x="6660232" y="476672"/>
            <a:ext cx="195401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g0.liveinternet.ru/images/attach/c/5/86/809/86809630_3981766_zagryjennoe_1.jpg" id="229" name="Google Shape;22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544" y="4869160"/>
            <a:ext cx="1733013" cy="1988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.artfile.ru/2872x2500_833580_%5Bwww.ArtFile.ru%5D.jpg" id="230" name="Google Shape;23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06952" y="4653136"/>
            <a:ext cx="2253480" cy="19626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.artfile.ru/2833x2522_833585_%5Bwww.ArtFile.ru%5D.jpg" id="231" name="Google Shape;231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07904" y="476672"/>
            <a:ext cx="2102947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dn01.ru/files/users/images/aa/40/aa407dfe17c04115cf23542311a961d2.png" id="232" name="Google Shape;232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35896" y="4797152"/>
            <a:ext cx="2051202" cy="2060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.artfile.ru/2921x2468_833579_%5Bwww.ArtFile.ru%5D.jpg" id="233" name="Google Shape;233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59632" y="2780928"/>
            <a:ext cx="2304256" cy="19485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g0.liveinternet.ru/images/attach/c/6/89/313/89313978_4278666_0_a254d_2bea14b1_XL.png" id="234" name="Google Shape;234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9552" y="548680"/>
            <a:ext cx="1800200" cy="2067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2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tltgorod.ru/pics/201608/600_2983x2504_833586_www.artfile.ru_n1067110.jpg" id="240" name="Google Shape;24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0746" y="2708920"/>
            <a:ext cx="2237615" cy="1877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g0.liveinternet.ru/images/attach/c/3/77/415/77415910_100.png" id="241" name="Google Shape;241;p25"/>
          <p:cNvPicPr preferRelativeResize="0"/>
          <p:nvPr/>
        </p:nvPicPr>
        <p:blipFill rotWithShape="1">
          <a:blip r:embed="rId4">
            <a:alphaModFix/>
          </a:blip>
          <a:srcRect b="0" l="10739" r="18387" t="0"/>
          <a:stretch/>
        </p:blipFill>
        <p:spPr>
          <a:xfrm>
            <a:off x="6660232" y="476672"/>
            <a:ext cx="195401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g0.liveinternet.ru/images/attach/c/5/86/809/86809630_3981766_zagryjennoe_1.jpg" id="242" name="Google Shape;24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544" y="4869160"/>
            <a:ext cx="1733013" cy="1988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.artfile.ru/2872x2500_833580_%5Bwww.ArtFile.ru%5D.jpg" id="243" name="Google Shape;243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06952" y="4653136"/>
            <a:ext cx="2253480" cy="19626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.artfile.ru/2833x2522_833585_%5Bwww.ArtFile.ru%5D.jpg" id="244" name="Google Shape;244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07904" y="476672"/>
            <a:ext cx="2102947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dn01.ru/files/users/images/aa/40/aa407dfe17c04115cf23542311a961d2.png" id="245" name="Google Shape;245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35896" y="4797152"/>
            <a:ext cx="2051202" cy="2060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.artfile.ru/2921x2468_833579_%5Bwww.ArtFile.ru%5D.jpg" id="246" name="Google Shape;246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59632" y="2780928"/>
            <a:ext cx="2304256" cy="19485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g0.liveinternet.ru/images/attach/c/6/89/313/89313978_4278666_0_a254d_2bea14b1_XL.png" id="247" name="Google Shape;247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9552" y="548680"/>
            <a:ext cx="1800200" cy="2067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nachalo4ka.ru/wp-content/uploads/2015/01/banki-dzhem-varene-1.png" id="253" name="Google Shape;2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7704" y="548680"/>
            <a:ext cx="5472608" cy="5651771"/>
          </a:xfrm>
          <a:prstGeom prst="rect">
            <a:avLst/>
          </a:prstGeom>
          <a:noFill/>
          <a:ln cap="sq" cmpd="sng" w="190500">
            <a:solidFill>
              <a:srgbClr val="FF993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descr="http://skazka.com.ru/files/skaz/162.jpg" id="254" name="Google Shape;254;p26"/>
          <p:cNvPicPr preferRelativeResize="0"/>
          <p:nvPr/>
        </p:nvPicPr>
        <p:blipFill rotWithShape="1">
          <a:blip r:embed="rId4">
            <a:alphaModFix/>
          </a:blip>
          <a:srcRect b="12304" l="7538" r="10815" t="9072"/>
          <a:stretch/>
        </p:blipFill>
        <p:spPr>
          <a:xfrm>
            <a:off x="4716016" y="3573016"/>
            <a:ext cx="2830469" cy="272563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/>
          <p:nvPr/>
        </p:nvSpPr>
        <p:spPr>
          <a:xfrm>
            <a:off x="2555776" y="0"/>
            <a:ext cx="4213013" cy="461665"/>
          </a:xfrm>
          <a:prstGeom prst="rect">
            <a:avLst/>
          </a:prstGeom>
          <a:solidFill>
            <a:srgbClr val="ECE3F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98000" rotWithShape="0" dir="5400000" dist="50800" sy="98000">
              <a:srgbClr val="000000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372970"/>
                </a:solidFill>
                <a:latin typeface="Trebuchet MS"/>
                <a:ea typeface="Trebuchet MS"/>
                <a:cs typeface="Trebuchet MS"/>
                <a:sym typeface="Trebuchet MS"/>
              </a:rPr>
              <a:t>Игра «Четвёртый лишний»</a:t>
            </a:r>
            <a:endParaRPr b="1" sz="2400">
              <a:solidFill>
                <a:srgbClr val="37297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карточки домана скачать, картинки ягоды для детей" id="260" name="Google Shape;260;p27"/>
          <p:cNvPicPr preferRelativeResize="0"/>
          <p:nvPr/>
        </p:nvPicPr>
        <p:blipFill rotWithShape="1">
          <a:blip r:embed="rId3">
            <a:alphaModFix/>
          </a:blip>
          <a:srcRect b="12882" l="0" r="4394" t="20633"/>
          <a:stretch/>
        </p:blipFill>
        <p:spPr>
          <a:xfrm>
            <a:off x="179512" y="260648"/>
            <a:ext cx="2304256" cy="2265743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descr="карточки домана скачать, картинки ягоды для детей" id="261" name="Google Shape;261;p27"/>
          <p:cNvPicPr preferRelativeResize="0"/>
          <p:nvPr/>
        </p:nvPicPr>
        <p:blipFill rotWithShape="1">
          <a:blip r:embed="rId4">
            <a:alphaModFix/>
          </a:blip>
          <a:srcRect b="13140" l="0" r="-775" t="13362"/>
          <a:stretch/>
        </p:blipFill>
        <p:spPr>
          <a:xfrm>
            <a:off x="2267744" y="1988840"/>
            <a:ext cx="2304256" cy="2376264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descr="карточки домана скачать, картинки ягоды для детей" id="262" name="Google Shape;262;p27"/>
          <p:cNvPicPr preferRelativeResize="0"/>
          <p:nvPr/>
        </p:nvPicPr>
        <p:blipFill rotWithShape="1">
          <a:blip r:embed="rId5">
            <a:alphaModFix/>
          </a:blip>
          <a:srcRect b="11123" l="0" r="3052" t="15236"/>
          <a:stretch/>
        </p:blipFill>
        <p:spPr>
          <a:xfrm>
            <a:off x="4427984" y="3356992"/>
            <a:ext cx="2346468" cy="252028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descr="карточки домана скачать, картинки ягоды для детей" id="263" name="Google Shape;263;p27"/>
          <p:cNvPicPr preferRelativeResize="0"/>
          <p:nvPr/>
        </p:nvPicPr>
        <p:blipFill rotWithShape="1">
          <a:blip r:embed="rId6">
            <a:alphaModFix/>
          </a:blip>
          <a:srcRect b="10289" l="0" r="0" t="16215"/>
          <a:stretch/>
        </p:blipFill>
        <p:spPr>
          <a:xfrm>
            <a:off x="6660232" y="4149080"/>
            <a:ext cx="2483768" cy="252028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264" name="Google Shape;264;p27"/>
          <p:cNvSpPr/>
          <p:nvPr/>
        </p:nvSpPr>
        <p:spPr>
          <a:xfrm>
            <a:off x="3563888" y="188640"/>
            <a:ext cx="4213013" cy="461665"/>
          </a:xfrm>
          <a:prstGeom prst="rect">
            <a:avLst/>
          </a:prstGeom>
          <a:solidFill>
            <a:srgbClr val="ECE3F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98000" rotWithShape="0" dir="5400000" dist="50800" sy="98000">
              <a:srgbClr val="000000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372970"/>
                </a:solidFill>
                <a:latin typeface="Trebuchet MS"/>
                <a:ea typeface="Trebuchet MS"/>
                <a:cs typeface="Trebuchet MS"/>
                <a:sym typeface="Trebuchet MS"/>
              </a:rPr>
              <a:t>Игра «Четвёртый лишний»</a:t>
            </a:r>
            <a:endParaRPr b="1" sz="2400">
              <a:solidFill>
                <a:srgbClr val="37297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ягоды картинки для детей, изучаем ягоды с ребенком" id="269" name="Google Shape;269;p28"/>
          <p:cNvPicPr preferRelativeResize="0"/>
          <p:nvPr/>
        </p:nvPicPr>
        <p:blipFill rotWithShape="1">
          <a:blip r:embed="rId3">
            <a:alphaModFix/>
          </a:blip>
          <a:srcRect b="12318" l="0" r="4082" t="12525"/>
          <a:stretch/>
        </p:blipFill>
        <p:spPr>
          <a:xfrm>
            <a:off x="251520" y="4005064"/>
            <a:ext cx="2339752" cy="259228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descr="ягоды картинки для детей, изучаем ягоды с ребенком" id="270" name="Google Shape;270;p28"/>
          <p:cNvPicPr preferRelativeResize="0"/>
          <p:nvPr/>
        </p:nvPicPr>
        <p:blipFill rotWithShape="1">
          <a:blip r:embed="rId4">
            <a:alphaModFix/>
          </a:blip>
          <a:srcRect b="0" l="0" r="0" t="18761"/>
          <a:stretch/>
        </p:blipFill>
        <p:spPr>
          <a:xfrm>
            <a:off x="6588224" y="188640"/>
            <a:ext cx="2339752" cy="2687722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descr="ягоды картинки для детей, изучаем ягоды с ребенком" id="271" name="Google Shape;271;p28"/>
          <p:cNvPicPr preferRelativeResize="0"/>
          <p:nvPr/>
        </p:nvPicPr>
        <p:blipFill rotWithShape="1">
          <a:blip r:embed="rId5">
            <a:alphaModFix/>
          </a:blip>
          <a:srcRect b="7464" l="0" r="308" t="17626"/>
          <a:stretch/>
        </p:blipFill>
        <p:spPr>
          <a:xfrm>
            <a:off x="4572000" y="1628800"/>
            <a:ext cx="2304256" cy="2448272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descr="ягоды картинки для детей, изучаем ягоды с ребенком" id="272" name="Google Shape;272;p28"/>
          <p:cNvPicPr preferRelativeResize="0"/>
          <p:nvPr/>
        </p:nvPicPr>
        <p:blipFill rotWithShape="1">
          <a:blip r:embed="rId6">
            <a:alphaModFix/>
          </a:blip>
          <a:srcRect b="0" l="0" r="0" t="16216"/>
          <a:stretch/>
        </p:blipFill>
        <p:spPr>
          <a:xfrm>
            <a:off x="2627784" y="3212976"/>
            <a:ext cx="2199360" cy="260558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273" name="Google Shape;273;p28"/>
          <p:cNvSpPr/>
          <p:nvPr/>
        </p:nvSpPr>
        <p:spPr>
          <a:xfrm>
            <a:off x="1187624" y="260648"/>
            <a:ext cx="4213013" cy="461665"/>
          </a:xfrm>
          <a:prstGeom prst="rect">
            <a:avLst/>
          </a:prstGeom>
          <a:solidFill>
            <a:srgbClr val="ECE3F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98000" rotWithShape="0" dir="5400000" dist="50800" sy="98000">
              <a:srgbClr val="000000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372970"/>
                </a:solidFill>
                <a:latin typeface="Trebuchet MS"/>
                <a:ea typeface="Trebuchet MS"/>
                <a:cs typeface="Trebuchet MS"/>
                <a:sym typeface="Trebuchet MS"/>
              </a:rPr>
              <a:t>Игра «Четвёртый лишний»</a:t>
            </a:r>
            <a:endParaRPr b="1" sz="2400">
              <a:solidFill>
                <a:srgbClr val="37297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8" name="Google Shape;278;p29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{44E94E38-8A4A-44FC-887F-B65D5DC5D139}</a:tableStyleId>
              </a:tblPr>
              <a:tblGrid>
                <a:gridCol w="4427975"/>
                <a:gridCol w="4716025"/>
              </a:tblGrid>
              <a:tr h="685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80008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Вкусный  арбуз.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Мы  большой  арбуз  купили.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И  домой  скорей  пошли.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Там  его  мы  долго  мыли,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Обтирали,  как  могли.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Разрезали  вдоль  полосок,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А  потом  и  поперек.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По  рукам  и  подбородку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Сладкий  сок арбузный  тёк.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80008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80008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Руки в кольце над головой.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80008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Потираем   руку об руку.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Сжимаем  и  разжимаем кулаки.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Ударяем  ребром  ладони обеих  рук  по  столу.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80008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Вытираем  сок с  рук.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https://avatanplus.com/files/resources/mid/57ab545d0f13815675418b86.png" id="279" name="Google Shape;27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808" y="4365872"/>
            <a:ext cx="2979188" cy="249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 txBox="1"/>
          <p:nvPr>
            <p:ph type="title"/>
          </p:nvPr>
        </p:nvSpPr>
        <p:spPr>
          <a:xfrm>
            <a:off x="323528" y="260350"/>
            <a:ext cx="856895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0040" lvl="0" marL="320040" rtl="0" algn="ctr">
              <a:spcBef>
                <a:spcPts val="0"/>
              </a:spcBef>
              <a:spcAft>
                <a:spcPts val="0"/>
              </a:spcAft>
              <a:buSzPts val="5120"/>
              <a:buNone/>
            </a:pPr>
            <a:r>
              <a:rPr lang="ru-RU" sz="4000">
                <a:solidFill>
                  <a:srgbClr val="800080"/>
                </a:solidFill>
              </a:rPr>
              <a:t>А теперь назови ягоды по порядку, начиная с первой.</a:t>
            </a:r>
            <a:endParaRPr/>
          </a:p>
        </p:txBody>
      </p:sp>
      <p:pic>
        <p:nvPicPr>
          <p:cNvPr descr="image" id="285" name="Google Shape;28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1989138"/>
            <a:ext cx="2520950" cy="25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 txBox="1"/>
          <p:nvPr/>
        </p:nvSpPr>
        <p:spPr>
          <a:xfrm>
            <a:off x="250825" y="1989138"/>
            <a:ext cx="647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1.</a:t>
            </a:r>
            <a:endParaRPr/>
          </a:p>
        </p:txBody>
      </p:sp>
      <p:pic>
        <p:nvPicPr>
          <p:cNvPr descr="42" id="287" name="Google Shape;28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9475" y="2924175"/>
            <a:ext cx="2090738" cy="244951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0"/>
          <p:cNvSpPr txBox="1"/>
          <p:nvPr/>
        </p:nvSpPr>
        <p:spPr>
          <a:xfrm>
            <a:off x="3203575" y="2852738"/>
            <a:ext cx="5238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2.</a:t>
            </a:r>
            <a:endParaRPr/>
          </a:p>
        </p:txBody>
      </p:sp>
      <p:pic>
        <p:nvPicPr>
          <p:cNvPr descr="frukti_vinograd" id="289" name="Google Shape;28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88125" y="4005263"/>
            <a:ext cx="2147888" cy="253523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0"/>
          <p:cNvSpPr txBox="1"/>
          <p:nvPr/>
        </p:nvSpPr>
        <p:spPr>
          <a:xfrm>
            <a:off x="6300788" y="4149725"/>
            <a:ext cx="647700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3.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morkrasn" id="295" name="Google Shape;29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1557338"/>
            <a:ext cx="2865438" cy="2193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eoagSv" id="296" name="Google Shape;29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6325" y="2205038"/>
            <a:ext cx="2789238" cy="20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401" id="297" name="Google Shape;29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76600" y="4005263"/>
            <a:ext cx="2879725" cy="243046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1"/>
          <p:cNvSpPr txBox="1"/>
          <p:nvPr/>
        </p:nvSpPr>
        <p:spPr>
          <a:xfrm>
            <a:off x="900113" y="1628775"/>
            <a:ext cx="7397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/>
          </a:p>
        </p:txBody>
      </p:sp>
      <p:sp>
        <p:nvSpPr>
          <p:cNvPr id="299" name="Google Shape;299;p31"/>
          <p:cNvSpPr txBox="1"/>
          <p:nvPr/>
        </p:nvSpPr>
        <p:spPr>
          <a:xfrm>
            <a:off x="3203575" y="4005263"/>
            <a:ext cx="647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/>
          </a:p>
        </p:txBody>
      </p:sp>
      <p:sp>
        <p:nvSpPr>
          <p:cNvPr id="300" name="Google Shape;300;p31"/>
          <p:cNvSpPr txBox="1"/>
          <p:nvPr/>
        </p:nvSpPr>
        <p:spPr>
          <a:xfrm>
            <a:off x="6011863" y="1916113"/>
            <a:ext cx="647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3.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/>
          <p:nvPr/>
        </p:nvSpPr>
        <p:spPr>
          <a:xfrm>
            <a:off x="3347864" y="188640"/>
            <a:ext cx="235352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000" u="none" cap="none" strike="noStrike">
                <a:solidFill>
                  <a:srgbClr val="533366"/>
                </a:solidFill>
                <a:latin typeface="Trebuchet MS"/>
                <a:ea typeface="Trebuchet MS"/>
                <a:cs typeface="Trebuchet MS"/>
                <a:sym typeface="Trebuchet MS"/>
              </a:rPr>
              <a:t>Загадки:</a:t>
            </a:r>
            <a:endParaRPr sz="4000">
              <a:solidFill>
                <a:srgbClr val="53336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467544" y="908720"/>
            <a:ext cx="460851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 жаркий солнечный денёк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 грядке вспыхнул огонёк!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Ты не бойся, посмотри-ка -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Что за ягодка?..</a:t>
            </a: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nashzeleniymir.ru/wp-content/uploads/2016/06/%D0%9A%D0%BB%D1%83%D0%B1%D0%BD%D0%B8%D0%BA%D0%B0-%D1%84%D0%BE%D1%82%D0%BE-520x245.jpg" id="116" name="Google Shape;11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016" y="764704"/>
            <a:ext cx="3973665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4"/>
          <p:cNvSpPr/>
          <p:nvPr/>
        </p:nvSpPr>
        <p:spPr>
          <a:xfrm>
            <a:off x="251520" y="4869160"/>
            <a:ext cx="410445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Сладких ягод соберите,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Для варенья припасите,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От простуды, от ангины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 чем поможет чай? – С ... 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j-times.ru/wp-content/uploads/2010/05/1218079.jpg" id="118" name="Google Shape;11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2079" y="4437112"/>
            <a:ext cx="2517471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/>
          <p:nvPr/>
        </p:nvSpPr>
        <p:spPr>
          <a:xfrm>
            <a:off x="5004048" y="2924944"/>
            <a:ext cx="374441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Не на шутку, а всерьёз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Куст колючками оброс.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Тёмных ягодок сорви-ка.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Что за кустик?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4"/>
          <p:cNvSpPr/>
          <p:nvPr/>
        </p:nvSpPr>
        <p:spPr>
          <a:xfrm>
            <a:off x="2627784" y="1844824"/>
            <a:ext cx="137621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Клубника.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4"/>
          <p:cNvSpPr/>
          <p:nvPr/>
        </p:nvSpPr>
        <p:spPr>
          <a:xfrm>
            <a:off x="3563888" y="5805264"/>
            <a:ext cx="129234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малиной.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4"/>
          <p:cNvSpPr/>
          <p:nvPr/>
        </p:nvSpPr>
        <p:spPr>
          <a:xfrm>
            <a:off x="6876256" y="3861048"/>
            <a:ext cx="12098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Ежевика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mg1.liveinternet.ru/images/attach/c/2/73/263/73263325_milk9b0.jpg" id="123" name="Google Shape;123;p14"/>
          <p:cNvPicPr preferRelativeResize="0"/>
          <p:nvPr/>
        </p:nvPicPr>
        <p:blipFill rotWithShape="1">
          <a:blip r:embed="rId5">
            <a:alphaModFix/>
          </a:blip>
          <a:srcRect b="8759" l="12307" r="10336" t="10427"/>
          <a:stretch/>
        </p:blipFill>
        <p:spPr>
          <a:xfrm>
            <a:off x="1331640" y="2492896"/>
            <a:ext cx="2664296" cy="1877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048" y="260648"/>
            <a:ext cx="8965952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xn------6cdbapyjec8a8ajdlaxmzc2r.xn--p1ai/files/stepkina/persikyagody.jpg" id="306" name="Google Shape;306;p32"/>
          <p:cNvPicPr preferRelativeResize="0"/>
          <p:nvPr/>
        </p:nvPicPr>
        <p:blipFill rotWithShape="1">
          <a:blip r:embed="rId4">
            <a:alphaModFix/>
          </a:blip>
          <a:srcRect b="4469" l="9934" r="6619" t="4718"/>
          <a:stretch/>
        </p:blipFill>
        <p:spPr>
          <a:xfrm>
            <a:off x="2595053" y="2348880"/>
            <a:ext cx="4477589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очки домана скачать, картинки ягоды для детей" id="307" name="Google Shape;307;p32"/>
          <p:cNvPicPr preferRelativeResize="0"/>
          <p:nvPr/>
        </p:nvPicPr>
        <p:blipFill rotWithShape="1">
          <a:blip r:embed="rId5">
            <a:alphaModFix/>
          </a:blip>
          <a:srcRect b="26625" l="1512" r="208" t="12424"/>
          <a:stretch/>
        </p:blipFill>
        <p:spPr>
          <a:xfrm>
            <a:off x="2123728" y="1844824"/>
            <a:ext cx="5491913" cy="4815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251520" y="620688"/>
            <a:ext cx="424847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Ягодку сорвать легко —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Ведь растет невысоко.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Под листочки загляни-ка —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Там созрела ... 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5"/>
          <p:cNvSpPr/>
          <p:nvPr/>
        </p:nvSpPr>
        <p:spPr>
          <a:xfrm>
            <a:off x="2267744" y="1556792"/>
            <a:ext cx="145059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земляника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batashkova.ru/wp-content/uploads/2012/06/0_7071a_ee64420e_M.png" id="130" name="Google Shape;13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9992" y="0"/>
            <a:ext cx="2376264" cy="251013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5"/>
          <p:cNvSpPr/>
          <p:nvPr/>
        </p:nvSpPr>
        <p:spPr>
          <a:xfrm>
            <a:off x="5076056" y="2636912"/>
            <a:ext cx="374441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Много тёмно-синих бус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Кто-то уронил на куст.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Их в лукошко собери-ка.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Эти бусины —... 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5"/>
          <p:cNvSpPr/>
          <p:nvPr/>
        </p:nvSpPr>
        <p:spPr>
          <a:xfrm>
            <a:off x="7092280" y="3573016"/>
            <a:ext cx="144596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черника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foodexpert.pro/wp-content/uploads/2016/08/Listya-cherniki-polza-dlya-organizma.jpg" id="133" name="Google Shape;133;p15"/>
          <p:cNvPicPr preferRelativeResize="0"/>
          <p:nvPr/>
        </p:nvPicPr>
        <p:blipFill rotWithShape="1">
          <a:blip r:embed="rId4">
            <a:alphaModFix/>
          </a:blip>
          <a:srcRect b="5510" l="2513" r="3743" t="5834"/>
          <a:stretch/>
        </p:blipFill>
        <p:spPr>
          <a:xfrm>
            <a:off x="1115616" y="2276872"/>
            <a:ext cx="3287493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/>
          <p:nvPr/>
        </p:nvSpPr>
        <p:spPr>
          <a:xfrm>
            <a:off x="179512" y="4087187"/>
            <a:ext cx="3744416" cy="2554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 лесу глубокой осенью </a:t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Везде, где мох растет, </a:t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Краснеет эта ягода </a:t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По кочкам средь болот. </a:t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Словно бусинка вот тут </a:t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 стебельке повисла. </a:t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Глянешь - слюнки потекут, </a:t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 раскусишь - кисло!</a:t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>
            <a:off x="2915816" y="6237312"/>
            <a:ext cx="106343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Клюква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sad-i-dom.com/uploads/posts/2015-06/1434965140_green.jpg" id="136" name="Google Shape;13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3968" y="4293096"/>
            <a:ext cx="3528392" cy="2121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/>
          <p:nvPr/>
        </p:nvSpPr>
        <p:spPr>
          <a:xfrm>
            <a:off x="251520" y="188640"/>
            <a:ext cx="457200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Где-то в чаще дремучей,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За оградой колючей,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 заветного местечка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Есть волшебная аптечка.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Там красные таблетки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Развешаны на ветке.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3059832" y="1700808"/>
            <a:ext cx="13773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Шиповник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179512" y="5085184"/>
            <a:ext cx="45720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Ярко-красных, чёрных, белых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Ягодок попробуй спелых.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Сельский сад — их родина.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Что это? 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1619672" y="6021288"/>
            <a:ext cx="154478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Смородина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agronomam.com/wp-content/uploads/2017/04/Smorodina4.jpg" id="145" name="Google Shape;14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5976" y="4352696"/>
            <a:ext cx="3854312" cy="2505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histkam.ru/wp-content/uploads/2017/03/%D0%9A%D0%B0%D1%80%D1%82%D0%B8%D0%BD%D0%BA%D0%B0-3.-min-14.jpg" id="146" name="Google Shape;146;p16"/>
          <p:cNvPicPr preferRelativeResize="0"/>
          <p:nvPr/>
        </p:nvPicPr>
        <p:blipFill rotWithShape="1">
          <a:blip r:embed="rId4">
            <a:alphaModFix/>
          </a:blip>
          <a:srcRect b="5929" l="17086" r="8357" t="4596"/>
          <a:stretch/>
        </p:blipFill>
        <p:spPr>
          <a:xfrm>
            <a:off x="5220072" y="0"/>
            <a:ext cx="2142939" cy="227687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/>
          <p:nvPr/>
        </p:nvSpPr>
        <p:spPr>
          <a:xfrm>
            <a:off x="4932040" y="2276872"/>
            <a:ext cx="396044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Это дерево по моде,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Осенью одели вроде,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Ягоды на нём не сладость,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Зато глазу смотреть - радость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Садам и лесу украшенье,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 друзьям-птицам угощенье.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sunveter.ru/uploads/posts/2015-07/1436860061_3.png" id="148" name="Google Shape;14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3648" y="2276872"/>
            <a:ext cx="2978770" cy="22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/>
          <p:nvPr/>
        </p:nvSpPr>
        <p:spPr>
          <a:xfrm>
            <a:off x="7740352" y="4221088"/>
            <a:ext cx="106099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Рябина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/>
          <p:nvPr/>
        </p:nvSpPr>
        <p:spPr>
          <a:xfrm>
            <a:off x="3707904" y="260648"/>
            <a:ext cx="428396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Длинноножка хвалится —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Я ли не красавица,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 сама-то — с косточкой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Да в красненькой кофточке.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>
            <a:off x="7236296" y="1196752"/>
            <a:ext cx="98456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Вишня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фрукты и ягоды" id="157" name="Google Shape;157;p17"/>
          <p:cNvPicPr preferRelativeResize="0"/>
          <p:nvPr/>
        </p:nvPicPr>
        <p:blipFill rotWithShape="1">
          <a:blip r:embed="rId3">
            <a:alphaModFix/>
          </a:blip>
          <a:srcRect b="0" l="3280" r="0" t="5175"/>
          <a:stretch/>
        </p:blipFill>
        <p:spPr>
          <a:xfrm>
            <a:off x="827584" y="188640"/>
            <a:ext cx="2232248" cy="19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/>
          <p:nvPr/>
        </p:nvSpPr>
        <p:spPr>
          <a:xfrm>
            <a:off x="251520" y="2420888"/>
            <a:ext cx="496855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Ягоды на тонкой ветке —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Все лозы родные детки.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Съешь всю гроздь и будешь рад.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Это — сладкий...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7"/>
          <p:cNvSpPr/>
          <p:nvPr/>
        </p:nvSpPr>
        <p:spPr>
          <a:xfrm>
            <a:off x="2483768" y="3356992"/>
            <a:ext cx="138050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виноград.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pitanieinfo.ru/piximage/grab/292x*/storage/images/content/main/f422a4fd3d3307c9212dd0355f9b1e5e.jpg" id="160" name="Google Shape;16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4008" y="1844824"/>
            <a:ext cx="2781300" cy="27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/>
          <p:nvPr/>
        </p:nvSpPr>
        <p:spPr>
          <a:xfrm>
            <a:off x="4283968" y="5301208"/>
            <a:ext cx="45720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 колючей тонкой ветке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 полосатых майках детки.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Куст с шипами — не шиповник,</a:t>
            </a:r>
            <a:b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Как зовется он?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7"/>
          <p:cNvSpPr/>
          <p:nvPr/>
        </p:nvSpPr>
        <p:spPr>
          <a:xfrm>
            <a:off x="6372200" y="6237312"/>
            <a:ext cx="150714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Крыжовник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nebolet.com/medimg/content/kryzhovnik-polza-i-vred.png" id="163" name="Google Shape;163;p17"/>
          <p:cNvPicPr preferRelativeResize="0"/>
          <p:nvPr/>
        </p:nvPicPr>
        <p:blipFill rotWithShape="1">
          <a:blip r:embed="rId5">
            <a:alphaModFix/>
          </a:blip>
          <a:srcRect b="6929" l="18439" r="6721" t="0"/>
          <a:stretch/>
        </p:blipFill>
        <p:spPr>
          <a:xfrm>
            <a:off x="1043608" y="4653136"/>
            <a:ext cx="2448272" cy="2022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/>
          <p:nvPr>
            <p:ph type="ctrTitle"/>
          </p:nvPr>
        </p:nvSpPr>
        <p:spPr>
          <a:xfrm>
            <a:off x="2699792" y="188640"/>
            <a:ext cx="4176464" cy="7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82880" rtl="0" algn="ctr">
              <a:spcBef>
                <a:spcPts val="0"/>
              </a:spcBef>
              <a:spcAft>
                <a:spcPts val="0"/>
              </a:spcAft>
              <a:buSzPts val="5120"/>
              <a:buNone/>
            </a:pPr>
            <a:r>
              <a:rPr lang="ru-RU" sz="4000">
                <a:solidFill>
                  <a:srgbClr val="006600"/>
                </a:solidFill>
                <a:latin typeface="Courgette"/>
                <a:ea typeface="Courgette"/>
                <a:cs typeface="Courgette"/>
                <a:sym typeface="Courgette"/>
              </a:rPr>
              <a:t>САДОВЫЕ</a:t>
            </a:r>
            <a:endParaRPr/>
          </a:p>
        </p:txBody>
      </p:sp>
      <p:pic>
        <p:nvPicPr>
          <p:cNvPr descr="http://j-times.ru/wp-content/uploads/2010/05/1218079.jpg" id="170" name="Google Shape;17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476672"/>
            <a:ext cx="2275946" cy="1952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alorizator.ru/sites/default/files/imagecache/product_512/product/strawberry-1.jpg" id="171" name="Google Shape;171;p18"/>
          <p:cNvPicPr preferRelativeResize="0"/>
          <p:nvPr/>
        </p:nvPicPr>
        <p:blipFill rotWithShape="1">
          <a:blip r:embed="rId4">
            <a:alphaModFix/>
          </a:blip>
          <a:srcRect b="11406" l="1477" r="2547" t="10336"/>
          <a:stretch/>
        </p:blipFill>
        <p:spPr>
          <a:xfrm>
            <a:off x="6481445" y="4005064"/>
            <a:ext cx="2662555" cy="21710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рукты и ягоды" id="172" name="Google Shape;172;p18"/>
          <p:cNvPicPr preferRelativeResize="0"/>
          <p:nvPr/>
        </p:nvPicPr>
        <p:blipFill rotWithShape="1">
          <a:blip r:embed="rId5">
            <a:alphaModFix/>
          </a:blip>
          <a:srcRect b="0" l="3280" r="0" t="5175"/>
          <a:stretch/>
        </p:blipFill>
        <p:spPr>
          <a:xfrm>
            <a:off x="6480043" y="692696"/>
            <a:ext cx="2663957" cy="2304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itanieinfo.ru/piximage/grab/292x*/storage/images/content/main/f422a4fd3d3307c9212dd0355f9b1e5e.jpg" id="173" name="Google Shape;17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47864" y="1052736"/>
            <a:ext cx="278130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g.lenagold.ru/k/krig/krigov14.png" id="174" name="Google Shape;174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528" y="4221088"/>
            <a:ext cx="2461414" cy="1972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agronomam.com/wp-content/uploads/2017/04/Smorodina4.jpg" id="175" name="Google Shape;175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43808" y="4165475"/>
            <a:ext cx="4142344" cy="2692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art-pen.ru/wp-content/uploads/2011/10/9-1.png" id="176" name="Google Shape;176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7584" y="2276872"/>
            <a:ext cx="2124075" cy="176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/>
          <p:cNvSpPr txBox="1"/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20040" rtl="0" algn="r">
              <a:spcBef>
                <a:spcPts val="0"/>
              </a:spcBef>
              <a:spcAft>
                <a:spcPts val="0"/>
              </a:spcAft>
              <a:buSzPts val="5888"/>
              <a:buNone/>
            </a:pPr>
            <a:r>
              <a:t/>
            </a:r>
            <a:endParaRPr/>
          </a:p>
        </p:txBody>
      </p:sp>
      <p:sp>
        <p:nvSpPr>
          <p:cNvPr id="182" name="Google Shape;182;p19"/>
          <p:cNvSpPr txBox="1"/>
          <p:nvPr>
            <p:ph idx="1" type="body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SzPts val="2860"/>
              <a:buNone/>
            </a:pPr>
            <a:r>
              <a:t/>
            </a:r>
            <a:endParaRPr/>
          </a:p>
        </p:txBody>
      </p:sp>
      <p:pic>
        <p:nvPicPr>
          <p:cNvPr descr="http://s51.radikal.ru/i134/1206/d2/f86b7ed4644e.png" id="183" name="Google Shape;18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3" y="0"/>
            <a:ext cx="91368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/>
          <p:nvPr/>
        </p:nvSpPr>
        <p:spPr>
          <a:xfrm>
            <a:off x="43750" y="4469677"/>
            <a:ext cx="3492000" cy="22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Сердце наше радует</a:t>
            </a:r>
            <a:endParaRPr>
              <a:solidFill>
                <a:srgbClr val="0000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Полдень золотой.</a:t>
            </a:r>
            <a:endParaRPr>
              <a:solidFill>
                <a:srgbClr val="0000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Мы идём по ягоды</a:t>
            </a:r>
            <a:endParaRPr>
              <a:solidFill>
                <a:srgbClr val="0000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По тропе лесной</a:t>
            </a:r>
            <a:r>
              <a:rPr lang="ru-RU"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" name="Google Shape;189;p20"/>
          <p:cNvGraphicFramePr/>
          <p:nvPr/>
        </p:nvGraphicFramePr>
        <p:xfrm>
          <a:off x="251517" y="105273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{44E94E38-8A4A-44FC-887F-B65D5DC5D139}</a:tableStyleId>
              </a:tblPr>
              <a:tblGrid>
                <a:gridCol w="4618100"/>
                <a:gridCol w="4022850"/>
              </a:tblGrid>
              <a:tr h="4338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Раз, два, три, четыре, пять.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Будем ягоды считать.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Собираем </a:t>
                      </a: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землянику, </a:t>
                      </a:r>
                      <a:endParaRPr sz="2400" u="none" cap="none" strike="noStrike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Справа спеет земляника.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Ищем вкусную чернику,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Слева – сладкая черника.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Голубику, костянику,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Справа красная брусника.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Слева спеет ежевика.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Ягоды все соберем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Отдохнем, и домой пойдём.  </a:t>
                      </a:r>
                      <a:endParaRPr sz="2400" u="none" cap="none" strike="noStrike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2000" u="none" cap="none" strike="noStrike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2000" u="none" cap="none" strike="noStrike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2000" u="none" cap="none" strike="noStrike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Выполнение движений </a:t>
                      </a:r>
                      <a:endParaRPr i="1" sz="2400" u="none" cap="none" strike="noStrike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ru-RU" sz="2400" u="none" cap="none" strike="noStrike">
                          <a:solidFill>
                            <a:srgbClr val="66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 тексту.</a:t>
                      </a:r>
                      <a:endParaRPr sz="2400" u="none" cap="none" strike="noStrike">
                        <a:solidFill>
                          <a:srgbClr val="66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0" name="Google Shape;190;p20"/>
          <p:cNvSpPr/>
          <p:nvPr/>
        </p:nvSpPr>
        <p:spPr>
          <a:xfrm>
            <a:off x="3491880" y="188640"/>
            <a:ext cx="261610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0"/>
          <p:cNvSpPr txBox="1"/>
          <p:nvPr/>
        </p:nvSpPr>
        <p:spPr>
          <a:xfrm>
            <a:off x="2339752" y="188640"/>
            <a:ext cx="4752528" cy="7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8288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Физкультминутка</a:t>
            </a:r>
            <a:r>
              <a:rPr b="1" i="1" lang="ru-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i="0" sz="4000" u="none" cap="none" strike="noStrike">
              <a:solidFill>
                <a:srgbClr val="006600"/>
              </a:solidFill>
              <a:latin typeface="Courgette"/>
              <a:ea typeface="Courgette"/>
              <a:cs typeface="Courgette"/>
              <a:sym typeface="Courgett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/>
          <p:nvPr>
            <p:ph type="ctrTitle"/>
          </p:nvPr>
        </p:nvSpPr>
        <p:spPr>
          <a:xfrm>
            <a:off x="2843808" y="188640"/>
            <a:ext cx="2952328" cy="7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82880" rtl="0" algn="l">
              <a:spcBef>
                <a:spcPts val="0"/>
              </a:spcBef>
              <a:spcAft>
                <a:spcPts val="0"/>
              </a:spcAft>
              <a:buSzPts val="5120"/>
              <a:buNone/>
            </a:pPr>
            <a:r>
              <a:rPr lang="ru-RU" sz="4000">
                <a:solidFill>
                  <a:srgbClr val="336F43"/>
                </a:solidFill>
              </a:rPr>
              <a:t>ЛЕСНЫЕ</a:t>
            </a:r>
            <a:endParaRPr/>
          </a:p>
        </p:txBody>
      </p:sp>
      <p:pic>
        <p:nvPicPr>
          <p:cNvPr descr="http://kladraz.ru/images/401.jpg" id="198" name="Google Shape;19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1840" y="4725144"/>
            <a:ext cx="3388045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lekarna.ru/wp-content/uploads/2017/08/sessaparil.jpg" id="199" name="Google Shape;19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8184" y="2996952"/>
            <a:ext cx="2213577" cy="1792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kstati.news/upload/resize_cache/iblock/d2f/217_151_2/d2fb7c65888081ab1056233bcab1bcc7.png" id="200" name="Google Shape;20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9552" y="1412776"/>
            <a:ext cx="20669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otbabushek.ru/wp-content/uploads/2013/09/shipovnik-mini.jpg" id="201" name="Google Shape;20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59832" y="1484784"/>
            <a:ext cx="3096344" cy="24214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03.fotocdn.net/s14/112/public_pin_m/339/2476954223.jpg" id="202" name="Google Shape;202;p21"/>
          <p:cNvPicPr preferRelativeResize="0"/>
          <p:nvPr/>
        </p:nvPicPr>
        <p:blipFill rotWithShape="1">
          <a:blip r:embed="rId7">
            <a:alphaModFix/>
          </a:blip>
          <a:srcRect b="7574" l="6921" r="6140" t="9479"/>
          <a:stretch/>
        </p:blipFill>
        <p:spPr>
          <a:xfrm>
            <a:off x="395536" y="5229200"/>
            <a:ext cx="2232248" cy="113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agicworld.su/media/k2/items/cache/d6e0c71ca3722c71ddd73a242718257f_L.jpg" id="203" name="Google Shape;203;p21"/>
          <p:cNvPicPr preferRelativeResize="0"/>
          <p:nvPr/>
        </p:nvPicPr>
        <p:blipFill rotWithShape="1">
          <a:blip r:embed="rId8">
            <a:alphaModFix/>
          </a:blip>
          <a:srcRect b="6648" l="0" r="4190" t="7067"/>
          <a:stretch/>
        </p:blipFill>
        <p:spPr>
          <a:xfrm>
            <a:off x="395536" y="3356992"/>
            <a:ext cx="2016224" cy="12026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.receptov.net/uploads/posts/2015-03/1426070091_kalina.jpg" id="204" name="Google Shape;204;p21"/>
          <p:cNvPicPr preferRelativeResize="0"/>
          <p:nvPr/>
        </p:nvPicPr>
        <p:blipFill rotWithShape="1">
          <a:blip r:embed="rId9">
            <a:alphaModFix/>
          </a:blip>
          <a:srcRect b="0" l="13229" r="20621" t="0"/>
          <a:stretch/>
        </p:blipFill>
        <p:spPr>
          <a:xfrm>
            <a:off x="6588224" y="980728"/>
            <a:ext cx="1947256" cy="1957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ягоды картинки для детей, изучаем ягоды с ребенком" id="205" name="Google Shape;205;p21"/>
          <p:cNvPicPr preferRelativeResize="0"/>
          <p:nvPr/>
        </p:nvPicPr>
        <p:blipFill rotWithShape="1">
          <a:blip r:embed="rId10">
            <a:alphaModFix/>
          </a:blip>
          <a:srcRect b="37915" l="9677" r="6452" t="18740"/>
          <a:stretch/>
        </p:blipFill>
        <p:spPr>
          <a:xfrm>
            <a:off x="6732240" y="5013176"/>
            <a:ext cx="1872208" cy="136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Воздушный поток">
  <a:themeElements>
    <a:clrScheme name="Апекс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