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2bab4ab4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2bab4ab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type="objTx">
  <p:cSld name="OBJECT_WITH_CAPTIO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showMasterSp="0" type="title">
  <p:cSld name="TITL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Google Shape;42;p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" name="Google Shape;43;p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" name="Google Shape;44;p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5" name="Google Shape;45;p5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6" name="Google Shape;46;p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8" name="Google Shape;48;p5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9" name="Google Shape;49;p5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50" name="Google Shape;50;p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2" name="Google Shape;72;p8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3" name="Google Shape;73;p8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4" name="Google Shape;74;p8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/>
        </p:nvSpPr>
        <p:spPr>
          <a:xfrm>
            <a:off x="3619500" y="2306050"/>
            <a:ext cx="4441800" cy="18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0">
                <a:solidFill>
                  <a:srgbClr val="3C78D8"/>
                </a:solidFill>
                <a:latin typeface="Times"/>
                <a:ea typeface="Times"/>
                <a:cs typeface="Times"/>
                <a:sym typeface="Times"/>
              </a:rPr>
              <a:t>Фрукты</a:t>
            </a:r>
            <a:endParaRPr sz="9600">
              <a:solidFill>
                <a:srgbClr val="3C78D8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0913" y="124691"/>
            <a:ext cx="7292542" cy="660861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>
            <p:ph idx="2" type="body"/>
          </p:nvPr>
        </p:nvSpPr>
        <p:spPr>
          <a:xfrm>
            <a:off x="290944" y="651164"/>
            <a:ext cx="5084619" cy="5805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b="1" i="1" lang="ru-RU" sz="3600">
                <a:solidFill>
                  <a:srgbClr val="FF0000"/>
                </a:solidFill>
              </a:rPr>
              <a:t>Яблоко спелое, красное, сладкое,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b="1" i="1" lang="ru-RU" sz="3600">
                <a:solidFill>
                  <a:srgbClr val="FF0000"/>
                </a:solidFill>
              </a:rPr>
              <a:t>Яблоко хрусткое, с кожицей гладкою.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b="1" i="1" lang="ru-RU" sz="3600">
                <a:solidFill>
                  <a:srgbClr val="FF0000"/>
                </a:solidFill>
              </a:rPr>
              <a:t>Яблоко я пополам разломлю,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b="1" i="1" lang="ru-RU" sz="3600">
                <a:solidFill>
                  <a:srgbClr val="FF0000"/>
                </a:solidFill>
              </a:rPr>
              <a:t>Яблоко с другом своим разделю.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782" y="110836"/>
            <a:ext cx="7827818" cy="665018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>
            <p:ph idx="2" type="body"/>
          </p:nvPr>
        </p:nvSpPr>
        <p:spPr>
          <a:xfrm>
            <a:off x="124691" y="540327"/>
            <a:ext cx="5389418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Странную форму груша имеет,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И перед ней любой обомлеет.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Пусть и жесткая порой она,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Только вкусная всегда.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Можно вырастить на даче,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Там вкуснее, там и слаще.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Можно самому купить,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00B050"/>
                </a:solidFill>
              </a:rPr>
              <a:t>И варенье всем сварить!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862" y="96981"/>
            <a:ext cx="7535447" cy="662247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>
            <p:ph idx="2" type="body"/>
          </p:nvPr>
        </p:nvSpPr>
        <p:spPr>
          <a:xfrm>
            <a:off x="221673" y="484909"/>
            <a:ext cx="5140036" cy="5749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Гранат под толстой кожурой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Имеет детский садик свой,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В нем - полным-полно детей,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Пересчитайте их скорей!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Все как один они чудесны,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Костюмчики у них прелестны,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В каждом – искорка лучится, 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072"/>
              <a:buNone/>
            </a:pPr>
            <a:r>
              <a:rPr b="1" i="1" lang="ru-RU" sz="2590">
                <a:solidFill>
                  <a:srgbClr val="C00000"/>
                </a:solidFill>
              </a:rPr>
              <a:t>Сок полезный в них хранится.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036"/>
              <a:buNone/>
            </a:pPr>
            <a:r>
              <a:t/>
            </a:r>
            <a:endParaRPr sz="1295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idx="2" type="body"/>
          </p:nvPr>
        </p:nvSpPr>
        <p:spPr>
          <a:xfrm>
            <a:off x="0" y="858982"/>
            <a:ext cx="4835236" cy="5902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Персик все мы очень любим,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Вкус его, конечно, не забудем.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Он красивый, небольшой,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Только вкусный он такой.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Если надвое делить,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Можно всех нас удивить.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Мякоть вкусная внутри,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3300"/>
                </a:solidFill>
              </a:rPr>
              <a:t>Косточка сидит, ты посмотри.</a:t>
            </a:r>
            <a:endParaRPr b="1" i="1" sz="2400">
              <a:solidFill>
                <a:srgbClr val="FF3300"/>
              </a:solidFill>
            </a:endParaRPr>
          </a:p>
        </p:txBody>
      </p:sp>
      <p:pic>
        <p:nvPicPr>
          <p:cNvPr id="214" name="Google Shape;214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1273" y="110836"/>
            <a:ext cx="7398328" cy="6650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>
            <p:ph type="title"/>
          </p:nvPr>
        </p:nvSpPr>
        <p:spPr>
          <a:xfrm>
            <a:off x="887884" y="108300"/>
            <a:ext cx="98799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3959"/>
              <a:buFont typeface="Trebuchet MS"/>
              <a:buNone/>
            </a:pPr>
            <a:r>
              <a:rPr b="1" i="1" lang="ru-RU" sz="3959">
                <a:solidFill>
                  <a:srgbClr val="2A5010"/>
                </a:solidFill>
              </a:rPr>
              <a:t>Как называется фрукт и каким он цветом?</a:t>
            </a:r>
            <a:endParaRPr b="1" i="1" sz="3959">
              <a:solidFill>
                <a:srgbClr val="2A5010"/>
              </a:solidFill>
            </a:endParaRPr>
          </a:p>
        </p:txBody>
      </p:sp>
      <p:pic>
        <p:nvPicPr>
          <p:cNvPr id="226" name="Google Shape;226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300" y="3008574"/>
            <a:ext cx="3298200" cy="25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775" y="1373137"/>
            <a:ext cx="3440700" cy="25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775" y="4792575"/>
            <a:ext cx="3344500" cy="18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73812" y="947264"/>
            <a:ext cx="2707100" cy="27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63000" y="3979700"/>
            <a:ext cx="3174075" cy="261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7745" y="0"/>
            <a:ext cx="6054438" cy="36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2109" y="3214256"/>
            <a:ext cx="6470073" cy="364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441" y="1164935"/>
            <a:ext cx="4809304" cy="469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120" y="265843"/>
            <a:ext cx="4511431" cy="356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5417" y="3503905"/>
            <a:ext cx="4959927" cy="322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3274" y="320849"/>
            <a:ext cx="4157300" cy="27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FE471">
            <a:alpha val="69800"/>
          </a:srgbClr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4025" y="401050"/>
            <a:ext cx="8885375" cy="62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idx="2" type="body"/>
          </p:nvPr>
        </p:nvSpPr>
        <p:spPr>
          <a:xfrm>
            <a:off x="96981" y="207816"/>
            <a:ext cx="4752110" cy="635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Может, кто-то объяснит,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Почему лимон кислит?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Среди света и тепла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Молодость его прошла.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Знать не знал он про мороз,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Аромат вдыхая роз.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Как он, кто же мне ответит,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Стал кислее всех на свете?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Пью зимой с лимоном чай: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b="1" i="1" lang="ru-RU" sz="2400">
                <a:solidFill>
                  <a:srgbClr val="FF0000"/>
                </a:solidFill>
              </a:rPr>
              <a:t>«Что ты кислый? Отвечай!»</a:t>
            </a:r>
            <a:endParaRPr b="1" i="1" sz="2400">
              <a:solidFill>
                <a:srgbClr val="FF0000"/>
              </a:solidFill>
            </a:endParaRPr>
          </a:p>
        </p:txBody>
      </p:sp>
      <p:pic>
        <p:nvPicPr>
          <p:cNvPr id="154" name="Google Shape;154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544" y="96982"/>
            <a:ext cx="7342911" cy="663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7055" y="207817"/>
            <a:ext cx="9213272" cy="652549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>
            <p:ph idx="2" type="body"/>
          </p:nvPr>
        </p:nvSpPr>
        <p:spPr>
          <a:xfrm>
            <a:off x="290945" y="1343891"/>
            <a:ext cx="482138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Вишня - ягодка созрела,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Ах, как вовремя поспела,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В сад сегодня мы пойдем,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И всю вишню соберем.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На компот и на варенье,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r>
              <a:rPr i="1" lang="ru-RU" sz="2960">
                <a:solidFill>
                  <a:srgbClr val="C20A1C"/>
                </a:solidFill>
              </a:rPr>
              <a:t>Будет деткам угощенье.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036"/>
              <a:buNone/>
            </a:pPr>
            <a:r>
              <a:t/>
            </a:r>
            <a:endParaRPr sz="1295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036"/>
              <a:buNone/>
            </a:pPr>
            <a:r>
              <a:t/>
            </a:r>
            <a:endParaRPr sz="129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4036" y="110836"/>
            <a:ext cx="9185564" cy="65909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>
            <p:ph idx="2" type="body"/>
          </p:nvPr>
        </p:nvSpPr>
        <p:spPr>
          <a:xfrm>
            <a:off x="360218" y="346365"/>
            <a:ext cx="4400694" cy="5777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52"/>
              <a:buNone/>
            </a:pPr>
            <a:r>
              <a:rPr b="1" i="1" lang="ru-RU" sz="4440">
                <a:solidFill>
                  <a:srgbClr val="7030A0"/>
                </a:solidFill>
              </a:rPr>
              <a:t>Слива, слива, моя слива,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52"/>
              <a:buNone/>
            </a:pPr>
            <a:r>
              <a:rPr b="1" i="1" lang="ru-RU" sz="4440">
                <a:solidFill>
                  <a:srgbClr val="7030A0"/>
                </a:solidFill>
              </a:rPr>
              <a:t>Ты красива и вкусна.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52"/>
              <a:buNone/>
            </a:pPr>
            <a:r>
              <a:rPr b="1" i="1" lang="ru-RU" sz="4440">
                <a:solidFill>
                  <a:srgbClr val="7030A0"/>
                </a:solidFill>
              </a:rPr>
              <a:t>Много мякоти на диво,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52"/>
              <a:buNone/>
            </a:pPr>
            <a:r>
              <a:rPr b="1" i="1" lang="ru-RU" sz="4440">
                <a:solidFill>
                  <a:srgbClr val="7030A0"/>
                </a:solidFill>
              </a:rPr>
              <a:t>Ну, а косточка - одна.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36"/>
              <a:buNone/>
            </a:pPr>
            <a:r>
              <a:t/>
            </a:r>
            <a:endParaRPr sz="129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1055" y="180109"/>
            <a:ext cx="7772400" cy="652549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idx="2" type="body"/>
          </p:nvPr>
        </p:nvSpPr>
        <p:spPr>
          <a:xfrm>
            <a:off x="677333" y="332509"/>
            <a:ext cx="4781357" cy="5902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Мы делили апельсин,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Много нас, а он один.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Эта долька - для ежа,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Эта долька - для стрижа,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Эта долька - для утят,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Эта долька - для котят,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Эта долька - для бобра,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А для волка - кожура.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Он сердит на нас - беда!!!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FF3300"/>
                </a:solidFill>
              </a:rPr>
              <a:t>Разбегайтесь кто-куда!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9059" y="96982"/>
            <a:ext cx="6970541" cy="663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>
            <p:ph idx="2" type="body"/>
          </p:nvPr>
        </p:nvSpPr>
        <p:spPr>
          <a:xfrm>
            <a:off x="110837" y="387927"/>
            <a:ext cx="5153890" cy="61791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Виноград висит кистями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Разговаривает с нами: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«Скоро стану очень спелым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И тебе найдётся дело –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Кисти сладкие срывать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64"/>
              <a:buNone/>
            </a:pPr>
            <a:r>
              <a:rPr b="1" i="1" lang="ru-RU" sz="3330">
                <a:solidFill>
                  <a:srgbClr val="7A0611"/>
                </a:solidFill>
              </a:rPr>
              <a:t>И в корзинку собирать»!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36"/>
              <a:buNone/>
            </a:pPr>
            <a:r>
              <a:t/>
            </a:r>
            <a:endParaRPr sz="1295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1862" y="110837"/>
            <a:ext cx="7507737" cy="66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>
            <p:ph idx="2" type="body"/>
          </p:nvPr>
        </p:nvSpPr>
        <p:spPr>
          <a:xfrm>
            <a:off x="221673" y="346364"/>
            <a:ext cx="4530436" cy="6179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Киви - тропический фрукт,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Очень полезный для деток продукт.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Красивый, сочный, целебный экзот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Имеет изысканный вкус этот плод.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Под мохнатой кожурой,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Клад хранит богатый свой.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Мякоть нежную свою,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b="1" i="1" lang="ru-RU" sz="2800">
                <a:solidFill>
                  <a:srgbClr val="3F7818"/>
                </a:solidFill>
              </a:rPr>
              <a:t>А красивую какую!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784"/>
              <a:buNone/>
            </a:pPr>
            <a:r>
              <a:t/>
            </a:r>
            <a:endParaRPr sz="98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8436" y="166255"/>
            <a:ext cx="8298873" cy="6525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>
            <p:ph idx="2" type="body"/>
          </p:nvPr>
        </p:nvSpPr>
        <p:spPr>
          <a:xfrm>
            <a:off x="263236" y="1108364"/>
            <a:ext cx="4350328" cy="49460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b="1" i="1" lang="ru-RU" sz="3200">
                <a:solidFill>
                  <a:srgbClr val="FFC000"/>
                </a:solidFill>
              </a:rPr>
              <a:t>Жёлтый, сладкий, ароматный,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i="1" lang="ru-RU" sz="3200">
                <a:solidFill>
                  <a:srgbClr val="FFC000"/>
                </a:solidFill>
              </a:rPr>
              <a:t>Он: на цвет и вкус приятный,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i="1" lang="ru-RU" sz="3200">
                <a:solidFill>
                  <a:srgbClr val="FFC000"/>
                </a:solidFill>
              </a:rPr>
              <a:t>А пришёл из жарких стран -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b="1" i="1" lang="ru-RU" sz="3200">
                <a:solidFill>
                  <a:srgbClr val="FFC000"/>
                </a:solidFill>
              </a:rPr>
              <a:t>Называется банан!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