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9144000"/>
  <p:notesSz cx="6858000" cy="9144000"/>
  <p:embeddedFontLst>
    <p:embeddedFont>
      <p:font typeface="Gill Sans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GillSans-bold.fntdata"/><Relationship Id="rId10" Type="http://schemas.openxmlformats.org/officeDocument/2006/relationships/slide" Target="slides/slide5.xml"/><Relationship Id="rId32" Type="http://schemas.openxmlformats.org/officeDocument/2006/relationships/font" Target="fonts/GillSans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итульный слайд" showMasterSp="0" type="title">
  <p:cSld name="TITLE">
    <p:bg>
      <p:bgPr>
        <a:solidFill>
          <a:schemeClr val="accen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 title="scalloped circle"/>
          <p:cNvSpPr/>
          <p:nvPr/>
        </p:nvSpPr>
        <p:spPr>
          <a:xfrm>
            <a:off x="2063115" y="630937"/>
            <a:ext cx="5230368" cy="5229225"/>
          </a:xfrm>
          <a:custGeom>
            <a:rect b="b" l="l" r="r" t="t"/>
            <a:pathLst>
              <a:path extrusionOk="0" h="3294" w="3298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808892" y="1098388"/>
            <a:ext cx="7738814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Impact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661284" y="5979197"/>
            <a:ext cx="6034030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500"/>
              <a:buNone/>
              <a:defRPr b="1" i="0" sz="150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08892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35249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5E0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800414" y="6375679"/>
            <a:ext cx="1747292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buNone/>
              <a:defRPr b="0" i="0" sz="1000" u="none" cap="none" strike="noStrike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вертикальный текст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" type="body"/>
          </p:nvPr>
        </p:nvSpPr>
        <p:spPr>
          <a:xfrm rot="5400000">
            <a:off x="2958833" y="265926"/>
            <a:ext cx="3593591" cy="76337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Вертикальный заголовок и текст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/>
          <p:nvPr>
            <p:ph type="title"/>
          </p:nvPr>
        </p:nvSpPr>
        <p:spPr>
          <a:xfrm rot="5400000">
            <a:off x="4982674" y="2296623"/>
            <a:ext cx="5600404" cy="1771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" type="body"/>
          </p:nvPr>
        </p:nvSpPr>
        <p:spPr>
          <a:xfrm rot="5400000">
            <a:off x="1047530" y="277830"/>
            <a:ext cx="5600404" cy="580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2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и объект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Только заголовок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Заголовок раздела" showMasterSp="0" type="secHead">
  <p:cSld name="SECTION_HEADER">
    <p:bg>
      <p:bgPr>
        <a:solidFill>
          <a:schemeClr val="dk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0"/>
            <a:ext cx="2110979" cy="6858000"/>
          </a:xfrm>
          <a:custGeom>
            <a:rect b="b" l="l" r="r" t="t"/>
            <a:pathLst>
              <a:path extrusionOk="0" h="4320" w="1773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2432197" y="1073889"/>
            <a:ext cx="6140303" cy="4064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Impact"/>
              <a:buNone/>
              <a:defRPr sz="63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432198" y="5159782"/>
            <a:ext cx="5263116" cy="95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500"/>
              <a:buNone/>
              <a:defRPr b="1" i="0" sz="15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2427410" y="6375679"/>
            <a:ext cx="1120460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3959298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7456825" y="6375679"/>
            <a:ext cx="1115675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655786" y="0"/>
            <a:ext cx="1234679" cy="6858000"/>
          </a:xfrm>
          <a:custGeom>
            <a:rect b="b" l="l" r="r" t="t"/>
            <a:pathLst>
              <a:path extrusionOk="0" h="4320" w="1037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42" name="Google Shape;42;p5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43" name="Google Shape;43;p5" title="left scallop shape"/>
            <p:cNvSpPr/>
            <p:nvPr/>
          </p:nvSpPr>
          <p:spPr>
            <a:xfrm>
              <a:off x="0" y="0"/>
              <a:ext cx="2110979" cy="6858000"/>
            </a:xfrm>
            <a:custGeom>
              <a:rect b="b" l="l" r="r" t="t"/>
              <a:pathLst>
                <a:path extrusionOk="0" h="4320" w="1773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4" name="Google Shape;44;p5" title="left scallop inline"/>
            <p:cNvSpPr/>
            <p:nvPr/>
          </p:nvSpPr>
          <p:spPr>
            <a:xfrm>
              <a:off x="655786" y="0"/>
              <a:ext cx="1234679" cy="6858000"/>
            </a:xfrm>
            <a:custGeom>
              <a:rect b="b" l="l" r="r" t="t"/>
              <a:pathLst>
                <a:path extrusionOk="0" h="4320" w="1037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Два объекта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942975" y="2286000"/>
            <a:ext cx="3593592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2" type="body"/>
          </p:nvPr>
        </p:nvSpPr>
        <p:spPr>
          <a:xfrm>
            <a:off x="4985846" y="2286000"/>
            <a:ext cx="3593592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Сравнение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942975" y="381001"/>
            <a:ext cx="7629525" cy="1493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941832" y="2199634"/>
            <a:ext cx="361188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55" name="Google Shape;55;p7"/>
          <p:cNvSpPr txBox="1"/>
          <p:nvPr>
            <p:ph idx="2" type="body"/>
          </p:nvPr>
        </p:nvSpPr>
        <p:spPr>
          <a:xfrm>
            <a:off x="941832" y="2909102"/>
            <a:ext cx="361188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3" type="body"/>
          </p:nvPr>
        </p:nvSpPr>
        <p:spPr>
          <a:xfrm>
            <a:off x="4975398" y="2199634"/>
            <a:ext cx="361188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57" name="Google Shape;57;p7"/>
          <p:cNvSpPr txBox="1"/>
          <p:nvPr>
            <p:ph idx="4" type="body"/>
          </p:nvPr>
        </p:nvSpPr>
        <p:spPr>
          <a:xfrm>
            <a:off x="4975398" y="2909102"/>
            <a:ext cx="361188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Пустой слайд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Объект с подписью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 title="right scallop background shape"/>
          <p:cNvSpPr/>
          <p:nvPr/>
        </p:nvSpPr>
        <p:spPr>
          <a:xfrm>
            <a:off x="5542359" y="0"/>
            <a:ext cx="3601641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6253414" y="457200"/>
            <a:ext cx="2319086" cy="1196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ill Sans"/>
              <a:buNone/>
              <a:defRPr b="1" i="0" sz="180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573788" y="920377"/>
            <a:ext cx="4618814" cy="498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6195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100"/>
              <a:buChar char="–"/>
              <a:defRPr sz="2100"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2385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–"/>
              <a:defRPr sz="1500"/>
            </a:lvl6pPr>
            <a:lvl7pPr indent="-32385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–"/>
              <a:defRPr sz="1500"/>
            </a:lvl8pPr>
            <a:lvl9pPr indent="-32385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69" name="Google Shape;69;p9"/>
          <p:cNvSpPr txBox="1"/>
          <p:nvPr>
            <p:ph idx="2" type="body"/>
          </p:nvPr>
        </p:nvSpPr>
        <p:spPr>
          <a:xfrm>
            <a:off x="6253414" y="1741336"/>
            <a:ext cx="2319086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9pPr>
          </a:lstStyle>
          <a:p/>
        </p:txBody>
      </p:sp>
      <p:sp>
        <p:nvSpPr>
          <p:cNvPr id="70" name="Google Shape;70;p9"/>
          <p:cNvSpPr txBox="1"/>
          <p:nvPr>
            <p:ph idx="10" type="dt"/>
          </p:nvPr>
        </p:nvSpPr>
        <p:spPr>
          <a:xfrm>
            <a:off x="573789" y="6375679"/>
            <a:ext cx="925016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1" type="ftr"/>
          </p:nvPr>
        </p:nvSpPr>
        <p:spPr>
          <a:xfrm>
            <a:off x="1577716" y="6375679"/>
            <a:ext cx="2611634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4268261" y="6375679"/>
            <a:ext cx="924342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Рисунок с подписью" showMasterSp="0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>
            <p:ph idx="2" type="pic"/>
          </p:nvPr>
        </p:nvSpPr>
        <p:spPr>
          <a:xfrm>
            <a:off x="212598" y="1"/>
            <a:ext cx="5516689" cy="685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Gill Sans"/>
              <a:buNone/>
              <a:defRPr b="0" i="0" sz="21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b="0" i="0" sz="15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b="0" i="0" sz="15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b="0" i="0" sz="15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7" name="Google Shape;77;p10" title="right scallop background shape"/>
          <p:cNvSpPr/>
          <p:nvPr/>
        </p:nvSpPr>
        <p:spPr>
          <a:xfrm>
            <a:off x="5542359" y="0"/>
            <a:ext cx="3601641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8" name="Google Shape;78;p10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0"/>
          <p:cNvSpPr txBox="1"/>
          <p:nvPr>
            <p:ph type="title"/>
          </p:nvPr>
        </p:nvSpPr>
        <p:spPr>
          <a:xfrm>
            <a:off x="6253413" y="457200"/>
            <a:ext cx="2319088" cy="1196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Gill Sans"/>
              <a:buNone/>
              <a:defRPr b="1" i="0" sz="18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6253413" y="1741336"/>
            <a:ext cx="2319088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750"/>
              <a:buNone/>
              <a:defRPr sz="750"/>
            </a:lvl9pPr>
          </a:lstStyle>
          <a:p/>
        </p:txBody>
      </p:sp>
      <p:sp>
        <p:nvSpPr>
          <p:cNvPr id="81" name="Google Shape;81;p10"/>
          <p:cNvSpPr txBox="1"/>
          <p:nvPr>
            <p:ph idx="10" type="dt"/>
          </p:nvPr>
        </p:nvSpPr>
        <p:spPr>
          <a:xfrm>
            <a:off x="574463" y="6375679"/>
            <a:ext cx="92434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1" type="ftr"/>
          </p:nvPr>
        </p:nvSpPr>
        <p:spPr>
          <a:xfrm>
            <a:off x="1577716" y="6375679"/>
            <a:ext cx="2611634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4256153" y="6375679"/>
            <a:ext cx="94746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b="0" i="0" sz="51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b="0" i="0" sz="18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1" y="0"/>
            <a:ext cx="679090" cy="6858000"/>
          </a:xfrm>
          <a:custGeom>
            <a:rect b="b" l="l" r="r" t="t"/>
            <a:pathLst>
              <a:path extrusionOk="0" h="2160" w="211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94">
          <p15:clr>
            <a:srgbClr val="F26B43"/>
          </p15:clr>
        </p15:guide>
        <p15:guide id="4" pos="5400">
          <p15:clr>
            <a:srgbClr val="F26B43"/>
          </p15:clr>
        </p15:guide>
        <p15:guide id="5" orient="horz" pos="4008">
          <p15:clr>
            <a:srgbClr val="F26B43"/>
          </p15:clr>
        </p15:guide>
        <p15:guide id="6" orient="horz" pos="1440">
          <p15:clr>
            <a:srgbClr val="F26B43"/>
          </p15:clr>
        </p15:guide>
        <p15:guide id="7" orient="horz" pos="3720">
          <p15:clr>
            <a:srgbClr val="F26B43"/>
          </p15:clr>
        </p15:guide>
        <p15:guide id="8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etskiy-saytik.ru/masterim-podelki/podelki-iz-osennih-listev-ryibki.html" TargetMode="External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29.jpg"/><Relationship Id="rId5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Relationship Id="rId4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Relationship Id="rId4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etskiy-saytik.ru/vremena-goda-dlya-detey/osen/osennie-igryi-dlya-detey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-972616" y="308957"/>
            <a:ext cx="475252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600" u="none" cap="none" strike="noStrike">
              <a:solidFill>
                <a:schemeClr val="accent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C:\Users\Samsung\Google Диск\добро\написать\два года\new\картинки осень\654206036.jpg" id="102" name="Google Shape;1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520971"/>
            <a:ext cx="7704856" cy="5889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/>
          <p:nvPr/>
        </p:nvSpPr>
        <p:spPr>
          <a:xfrm>
            <a:off x="899592" y="579690"/>
            <a:ext cx="756084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rgbClr val="FEEFD0"/>
                </a:solidFill>
                <a:latin typeface="Gill Sans"/>
                <a:ea typeface="Gill Sans"/>
                <a:cs typeface="Gill Sans"/>
                <a:sym typeface="Gill Sans"/>
              </a:rPr>
              <a:t>Осень</a:t>
            </a:r>
            <a:endParaRPr b="1" i="0" sz="9600" u="none" cap="none" strike="noStrike">
              <a:solidFill>
                <a:srgbClr val="FEEFD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775159" y="116632"/>
            <a:ext cx="7960940" cy="1757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ОБРАТИТЕ ВНИМАНИЕ, ЧТО ДЕРЕВЬЯ ЖЕЛТЕЮТ НЕ ВСЕ СРАЗУ, ОНИ МЕНЯЮТ ЦВЕТ ПО ОЧЕРЕДИ. ПЕРВЫМИ – ТЕ, КТО ПЕРВЫМ И ПРОСНУЛСЯ ВЕСНОЙ. А ДОЛЬШЕ ВСЕХ УПРЯМО ЗЕЛЕНЕЮТ ТЕ, ЧЬИ ЛИСТОЧКИ РАСПУСКАЮТСЯ ПОЗДНО. ТОЧНО КАК «СОВЫ» И «ЖАВОРОНКИ», СРЕДИ ДЕРЕВЬЕВ ОНИ ТОЖЕ ЕСТЬ.</a:t>
            </a:r>
            <a:endParaRPr/>
          </a:p>
        </p:txBody>
      </p:sp>
      <p:pic>
        <p:nvPicPr>
          <p:cNvPr descr="https://look.com.ua/pic/201406/2560x1600/look.com.ua-105933.jpg" id="164" name="Google Shape;164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829" y="1700808"/>
            <a:ext cx="7806639" cy="487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ОСЕНЬЮ МНОГИЕ ПТИЦЫ УЛЕТАЮТ 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a:t>
            </a:r>
            <a:endParaRPr/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птицы.jpg" id="171" name="Google Shape;17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" y="1874517"/>
            <a:ext cx="5518150" cy="414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amsung\Google Диск\добро\написать\два года\new\картинки осень\8b9e4fa0629et.jpg" id="172" name="Google Shape;17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3746" y="1385392"/>
            <a:ext cx="3460254" cy="547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713059" y="0"/>
            <a:ext cx="798485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ПОРЫВЫ ВЕТРА СРЫВАЮТ С ДЕРЕВЬЕВ ЖЕЛТЫЕ, БАГРЯНЫЕ И ЛИЛОВЫЕ ЛИСТЬЯ, КОТОРЫЕ УСТИЛАЮТ ЗЕМЛЮ ПЕСТРЫМ КОВРОМ. </a:t>
            </a:r>
            <a:endParaRPr sz="2000"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38.jpg" id="179" name="Google Shape;17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060" y="1143000"/>
            <a:ext cx="8085137" cy="5389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905925" y="116624"/>
            <a:ext cx="7633800" cy="16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mpact"/>
              <a:buNone/>
            </a:pPr>
            <a:r>
              <a:rPr b="1" lang="ru-RU" sz="1800"/>
              <a:t> ЛИСТОПАД</a:t>
            </a:r>
            <a:br>
              <a:rPr b="1" lang="ru-RU" sz="1800"/>
            </a:br>
            <a:br>
              <a:rPr lang="ru-RU" sz="1800"/>
            </a:br>
            <a:r>
              <a:rPr lang="ru-RU" sz="1800"/>
              <a:t>ПОКРАСОВАЛИСЬ ДЕРЕВЬЯ В СОЛНЕЧНЫХ, ОГНЕННЫХ НАРЯДАХ, И НАЧИНАЕТСЯ ЛИСТОПАД. </a:t>
            </a:r>
            <a:br>
              <a:rPr lang="ru-RU" sz="1800"/>
            </a:br>
            <a:r>
              <a:rPr lang="ru-RU" sz="1979"/>
              <a:t>МОЖНО СОБИРАТЬ ШИКАРНЫЕ БУКЕТЫ ИЗ ЛИСТЬЕВ, ЛЮБОВАТЬСЯ ИМИ, ДЕЛАТЬ ИЗ НИХ </a:t>
            </a:r>
            <a:r>
              <a:rPr lang="ru-RU" sz="1979" u="sng">
                <a:solidFill>
                  <a:schemeClr val="hlink"/>
                </a:solidFill>
                <a:hlinkClick r:id="rId3"/>
              </a:rPr>
              <a:t>АППЛИКАЦИИ</a:t>
            </a:r>
            <a:br>
              <a:rPr lang="ru-RU" sz="1979"/>
            </a:br>
            <a:endParaRPr sz="1979"/>
          </a:p>
        </p:txBody>
      </p:sp>
      <p:pic>
        <p:nvPicPr>
          <p:cNvPr descr="https://avatars.mds.yandex.net/get-pdb/1058492/69b0b49d-6fea-4e1d-afe9-6ebb001573f4/s1200" id="185" name="Google Shape;185;p2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0438" y="1844824"/>
            <a:ext cx="6624736" cy="481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755575" y="0"/>
            <a:ext cx="79423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ОСЕНЬЮ НА УЛИЦЕ НАЧИНАЕТ ХОЛОДАТЬ. ЛЮДИ ОДЕВАЮТСЯ ТЕПЛЕЕ ЧЕМ ЛЕТОМ – В ТЕПЛЫЕ ШАПКИ, ПАЛЬТО И КУРТКИ, ПЕРЕОБУВАЮТСЯ В БОТИНКИ И САПОГИ.</a:t>
            </a:r>
            <a:endParaRPr/>
          </a:p>
        </p:txBody>
      </p:sp>
      <p:pic>
        <p:nvPicPr>
          <p:cNvPr descr="C:\Users\Samsung\Google Диск\добро\написать\два года\new\картинки осень\948c2d6a14eet.jpg" id="191" name="Google Shape;191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152" y="2212934"/>
            <a:ext cx="2479929" cy="3594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amsung\Google Диск\добро\написать\два года\new\картинки осень\4e76e24926adt.jpg" id="192" name="Google Shape;19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592" y="908720"/>
            <a:ext cx="3960813" cy="57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611188" y="1984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ПОСТЕПЕННО ДНИ СТАНОВЯТСЯ КОРОЧЕ, А НОЧИ ДЛИННЕЕ. ВЕЧЕРОМ БЫСТРО НАЧИНАЕТ ТЕМНЕТЬ. ЧАСТО К КОНЦУ ПРОГУЛКИ НА УЛИЦЕ УЖЕ СОВСЕМ ТЕМНО.</a:t>
            </a:r>
            <a:endParaRPr/>
          </a:p>
        </p:txBody>
      </p:sp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308_134747250984.jpg" id="199" name="Google Shape;1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8" y="1341438"/>
            <a:ext cx="7947025" cy="533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755576" y="138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ВМЕСТЕ С ХОЛОДАМИ ОСЕНЬЮ НАЧИНАЮТСЯ ДОЖДИ. ВСЕ ЧАЩЕ МОРОСИТ ОСЕННИЙ ДОЖДИК. </a:t>
            </a:r>
            <a:endParaRPr/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http://animashki2010.ucoz.ru/_ph/17/2/705653647.gif" id="206" name="Google Shape;20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8" y="1052513"/>
            <a:ext cx="7351712" cy="5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amsung\Google Диск\добро\написать\два года\new\картинки осень\list.jpg" id="211" name="Google Shape;21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4663" y="3716338"/>
            <a:ext cx="4708525" cy="31416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 txBox="1"/>
          <p:nvPr>
            <p:ph type="title"/>
          </p:nvPr>
        </p:nvSpPr>
        <p:spPr>
          <a:xfrm>
            <a:off x="827584" y="332656"/>
            <a:ext cx="7941766" cy="810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ЛЮДИ ХОДЯТ ПОД ЗОНТИКАМИ, НА УЛИЦЕ МНОГО ЛУЖ.</a:t>
            </a:r>
            <a:endParaRPr/>
          </a:p>
        </p:txBody>
      </p:sp>
      <p:sp>
        <p:nvSpPr>
          <p:cNvPr id="213" name="Google Shape;213;p29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времена-года.jpg" id="214" name="Google Shape;21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1057275"/>
            <a:ext cx="3960813" cy="5800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hotos.lifeisphoto.ru/104/0/1044141.jpg" id="215" name="Google Shape;21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4663" y="1052513"/>
            <a:ext cx="4640262" cy="302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mpact"/>
              <a:buNone/>
            </a:pPr>
            <a:r>
              <a:rPr lang="ru-RU" sz="2400"/>
              <a:t>ПОЗДНЯЯ ОСЕНЬ: НОЯБРЬ</a:t>
            </a:r>
            <a:endParaRPr/>
          </a:p>
        </p:txBody>
      </p:sp>
      <p:pic>
        <p:nvPicPr>
          <p:cNvPr descr="C:\Users\Samsung\Google Диск\добро\написать\два года\new\картинки осень\948c2d6a14eet.jpg" id="221" name="Google Shape;2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484785"/>
            <a:ext cx="3577951" cy="4940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amsung\Google Диск\добро\написать\два года\new\картинки осень\позд осены1.jpg" id="222" name="Google Shape;22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9974" y="2047746"/>
            <a:ext cx="5086350" cy="3814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ПРИГЛЯДИСЬ –  ВСЕ ЛИСТЬЯ С ДЕРЕВЬЕВ ОСЫПАЛИСЬ, НЕБО ЗАТЯНУТО СЕРЫМИ ТУЧАМИ. ТАКАЯ ПРИРОДА БЫВАЕТ ПОЗДНЕЙ ОСЕНЬЮ.</a:t>
            </a:r>
            <a:endParaRPr/>
          </a:p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позд осен 1.jpg" id="229" name="Google Shape;22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268412"/>
            <a:ext cx="8667750" cy="5400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/>
          <p:nvPr>
            <p:ph type="title"/>
          </p:nvPr>
        </p:nvSpPr>
        <p:spPr>
          <a:xfrm>
            <a:off x="938758" y="0"/>
            <a:ext cx="7633742" cy="187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ПОСМОТРИ НА ЭТУ КАРТИНКУ. КАКАЯ НЕОБЫЧНАЯ ПРИРОДА! КАКИЕ РАЗНОЦВЕТНЫЕ ЛИСТЬЯ – КРАСНЫЕ, ЖЕЛТЫЕ, ОРАНЖЕВЫЕ! ПОЧЕМУ ВСЕ ТАКОЕ ПЕСТРОЕ? ЭТО ЗНАЧИТ НАСТУПИЛА ОСЕНЬ! ДАВАЙ ПОЗНАКОМИМСЯ С ЭТИМ ВРЕМЕНЕМ ГОДА ПОЛУЧШЕ!</a:t>
            </a:r>
            <a:endParaRPr/>
          </a:p>
        </p:txBody>
      </p:sp>
      <p:sp>
        <p:nvSpPr>
          <p:cNvPr id="109" name="Google Shape;109;p14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michigan_hiawatha_national_forest_1280.jpg" id="110" name="Google Shape;1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424" y="1454269"/>
            <a:ext cx="7974410" cy="525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937790" y="188640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ПОЗДНЕЙ ОСЕНЬЮ СОЛНЦЕ ВЫГЛЯДЫВАЕТ РЕДКО, ДНИ СТАНОВЯТСЯ ПАСМУРНЫМИ. ВИДИТЕ КАКОЕ ТЕМНОЕ НЕБО НА ЭТОЙ КАРТИНКЕ?</a:t>
            </a:r>
            <a:endParaRPr/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пасмурXL.jpg" id="236" name="Google Shape;23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8758" y="1382459"/>
            <a:ext cx="7632774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ОСЕНЬЮ НЕБО ЧАСТО БЫВАЕТ ПАСМУРНЫМ, ПОКРЫВАЕТСЯ ХМУРЫМИ ТУЧАМИ.</a:t>
            </a:r>
            <a:endParaRPr/>
          </a:p>
        </p:txBody>
      </p:sp>
      <p:sp>
        <p:nvSpPr>
          <p:cNvPr id="242" name="Google Shape;242;p33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пасмур11.jpg" id="243" name="Google Shape;24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3" y="1341438"/>
            <a:ext cx="7470775" cy="497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899592" y="0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600"/>
              </a:buClr>
              <a:buSzPts val="2000"/>
              <a:buFont typeface="Impact"/>
              <a:buNone/>
            </a:pPr>
            <a:r>
              <a:rPr lang="ru-RU" sz="2000">
                <a:solidFill>
                  <a:srgbClr val="583600"/>
                </a:solidFill>
              </a:rPr>
              <a:t>ДЕРЕВЬЯ ВИДЯТ ВО СНЕ ЛЕТО, А ЧТОБЫ ИМ БЫЛО УЮТНЕЙ ДРЕМАТЬ С ГОЛЫМИ ВЕТКАМИ, ПОД УТРО ИХ ОКУТЫВАЕТ ГУСТОЙ ОСЕННИЙ ТУМАН.</a:t>
            </a:r>
            <a:br>
              <a:rPr lang="ru-RU" sz="2000">
                <a:solidFill>
                  <a:srgbClr val="583600"/>
                </a:solidFill>
              </a:rPr>
            </a:br>
            <a:r>
              <a:rPr lang="ru-RU" sz="2000">
                <a:solidFill>
                  <a:srgbClr val="583600"/>
                </a:solidFill>
              </a:rPr>
              <a:t>ИНОГДА ТУМАН ПРЕВРАЩАЕТСЯ В МЕЛКУЮ МОРОСЬ, А ТО И В ДОЖДИК. </a:t>
            </a:r>
            <a:br>
              <a:rPr lang="ru-RU" sz="2000">
                <a:solidFill>
                  <a:srgbClr val="583600"/>
                </a:solidFill>
              </a:rPr>
            </a:br>
            <a:endParaRPr sz="2000"/>
          </a:p>
        </p:txBody>
      </p:sp>
      <p:pic>
        <p:nvPicPr>
          <p:cNvPr descr="C:\Users\Samsung\Google Диск\добро\написать\два года\new\картинки осень\туман1.jpg" id="249" name="Google Shape;249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1492132"/>
            <a:ext cx="7560840" cy="517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ПОЗДНЕЙ ОСЕНЬЮ СТАНОВИТСЯ ЕЩЕ ХОЛОДНЕЕ. ПО НОЧАМ БЫВАЮТ ЗАМОРОЗКИ - НА ЛИСТЬЯХ И ТРАВЕ ПОЯВЛЯЕТСЯ ИНЕЙ:</a:t>
            </a:r>
            <a:endParaRPr/>
          </a:p>
        </p:txBody>
      </p:sp>
      <p:sp>
        <p:nvSpPr>
          <p:cNvPr id="255" name="Google Shape;255;p35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zamoroz16.jpg"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775" y="1557338"/>
            <a:ext cx="6115050" cy="4584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amsung\Google Диск\добро\написать\два года\new\картинки осень\zamoroz6.jpg" id="257" name="Google Shape;25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825" y="1412875"/>
            <a:ext cx="36576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>
            <p:ph type="title"/>
          </p:nvPr>
        </p:nvSpPr>
        <p:spPr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ОТ ХОЛОДА ЗАМЕРЗАЮТ ЛУЖИ:</a:t>
            </a:r>
            <a:endParaRPr/>
          </a:p>
        </p:txBody>
      </p:sp>
      <p:sp>
        <p:nvSpPr>
          <p:cNvPr id="263" name="Google Shape;263;p36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zamoroz9a_XL.jpg" id="264" name="Google Shape;26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2924944"/>
            <a:ext cx="4824536" cy="392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amsung\Google Диск\добро\написать\два года\new\картинки осень\zamorozss.jpg" id="265" name="Google Shape;26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7824" y="400990"/>
            <a:ext cx="5940425" cy="395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ОСЕНЬ ОЧЕНЬ КРАСИВОЕ ВРЕМЯ ГОДА! </a:t>
            </a:r>
            <a:endParaRPr/>
          </a:p>
        </p:txBody>
      </p:sp>
      <p:pic>
        <p:nvPicPr>
          <p:cNvPr descr="C:\Users\Samsung\Google Диск\добро\написать\два года\new\картинки осень\3be7f15e6c4dt.jpg" id="271" name="Google Shape;271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4525" y="1484313"/>
            <a:ext cx="3106738" cy="4525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amsung\Google Диск\добро\написать\два года\new\картинки осень\deti_osen.jpg" id="272" name="Google Shape;27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3" y="2060575"/>
            <a:ext cx="4957762" cy="3732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ctrTitle"/>
          </p:nvPr>
        </p:nvSpPr>
        <p:spPr>
          <a:xfrm>
            <a:off x="808892" y="1098388"/>
            <a:ext cx="7738814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mpact"/>
              <a:buNone/>
            </a:pPr>
            <a:r>
              <a:rPr lang="ru-RU" sz="4800"/>
              <a:t>СПАСИБО ЗА ВНИМАНИЕ!!!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ОСЕНЬЮ ЛИСТЬЯ НА ДЕРЕВЬЯХ НАЧИНАЮТ МЕНЯТЬ СВОЙ ЦВЕТ. ИЗ ЗЕЛЕНЫХ ОНИ ПРЕВРАЩАЮТСЯ В КРАСНЫЕ, ЖЕЛТЫЕ, БАГРЯНЫЕ. ПОСМОТРИ КАКОЙ РАЗНОЦВЕТНЫЙ ЛЕС БЫВАЕТ ОСЕНЬЮ!</a:t>
            </a:r>
            <a:endParaRPr/>
          </a:p>
        </p:txBody>
      </p:sp>
      <p:sp>
        <p:nvSpPr>
          <p:cNvPr id="116" name="Google Shape;116;p15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пасмур11.jpg" id="117" name="Google Shape;11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1557338"/>
            <a:ext cx="7920880" cy="504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type="title"/>
          </p:nvPr>
        </p:nvSpPr>
        <p:spPr>
          <a:xfrm>
            <a:off x="938758" y="116633"/>
            <a:ext cx="7633742" cy="100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mpact"/>
              <a:buNone/>
            </a:pPr>
            <a:r>
              <a:rPr lang="ru-RU" sz="2400"/>
              <a:t>РАННЯЯ ОСЕНЬ: СЕНТЯБРЬ</a:t>
            </a:r>
            <a:br>
              <a:rPr lang="ru-RU" sz="2400"/>
            </a:br>
            <a:r>
              <a:rPr lang="ru-RU" sz="2400"/>
              <a:t>ПЕРВЫЕ ЖЁЛТЫЕ ЛИСТОЧКИ</a:t>
            </a:r>
            <a:endParaRPr/>
          </a:p>
        </p:txBody>
      </p:sp>
      <p:pic>
        <p:nvPicPr>
          <p:cNvPr descr="https://look.com.ua/pic/201409/1680x1050/look.com.ua-110427.jpg" id="123" name="Google Shape;123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068" y="836712"/>
            <a:ext cx="8035121" cy="50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738068" y="5842638"/>
            <a:ext cx="81940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Ранняя Осень похожа на Лето! Такая же солнечная, тёплая, зелёная! Лишь кое-где, там и там в листве, начинают появляться жёлтые листья, словно солнечные зайчики – это Осень пробует свою кисточку.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>
            <p:ph type="title"/>
          </p:nvPr>
        </p:nvSpPr>
        <p:spPr>
          <a:xfrm>
            <a:off x="683568" y="18154"/>
            <a:ext cx="7888932" cy="185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mpact"/>
              <a:buNone/>
            </a:pPr>
            <a:r>
              <a:rPr b="1" lang="ru-RU" sz="2400"/>
              <a:t> УРОЖАЙ ОСЕННИХ ФРУКТОВ</a:t>
            </a:r>
            <a:br>
              <a:rPr lang="ru-RU" sz="2400"/>
            </a:br>
            <a:r>
              <a:rPr lang="ru-RU" sz="2400"/>
              <a:t>В СЕНТЯБРЕ ПОСПЕВАЮТ ЯБЛОКИ, ВИНОГРАД, ГРУШИ – ЩЕДРЫЙ УРОЖАЙ – ВКУСНАЯ И ЯРКАЯ ПРИМЕТА ОСЕНИ!</a:t>
            </a:r>
            <a:br>
              <a:rPr lang="ru-RU" sz="2400"/>
            </a:br>
            <a:endParaRPr sz="2400"/>
          </a:p>
        </p:txBody>
      </p:sp>
      <p:pic>
        <p:nvPicPr>
          <p:cNvPr descr="Ð²Ð¸Ð½Ð¾Ð³ÑÐ°Ð´ ÑÐ¾ÑÐ¾" id="130" name="Google Shape;13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9591" y="1506909"/>
            <a:ext cx="4954897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0-tub-ru.yandex.net/i?id=7b134aebdcd77afb521aeae1fdeafee5&amp;n=13" id="131" name="Google Shape;13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3591" y="3978748"/>
            <a:ext cx="4572000" cy="2912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ÑÐ±Ð»Ð¾ÐºÐ¸ ÑÐ¾ÑÐ¾Ð³ÑÐ°ÑÐ¸Ñ" id="132" name="Google Shape;132;p17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1169" y="1153794"/>
            <a:ext cx="4211960" cy="293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9144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mpact"/>
              <a:buNone/>
            </a:pPr>
            <a:r>
              <a:rPr lang="ru-RU" sz="2000"/>
              <a:t>ОСЕНЬЮ СОЗРЕВАЮТ МНОГО ОВОЩЕЙ И ФРУКТОВ.</a:t>
            </a:r>
            <a:endParaRPr/>
          </a:p>
        </p:txBody>
      </p:sp>
      <p:sp>
        <p:nvSpPr>
          <p:cNvPr id="138" name="Google Shape;138;p18"/>
          <p:cNvSpPr txBox="1"/>
          <p:nvPr>
            <p:ph idx="1" type="body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descr="C:\Users\Samsung\Google Диск\добро\написать\два года\new\картинки осень\урожайeni.jpg" id="139" name="Google Shape;13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509" y="571500"/>
            <a:ext cx="8621394" cy="6064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title"/>
          </p:nvPr>
        </p:nvSpPr>
        <p:spPr>
          <a:xfrm>
            <a:off x="683568" y="116632"/>
            <a:ext cx="8712968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Impact"/>
              <a:buNone/>
            </a:pPr>
            <a:r>
              <a:rPr b="1" lang="ru-RU" sz="2400"/>
              <a:t>ПРИМЕТЫ ЗОЛОТОЙ ОСЕНИ: ОКТЯБРЬ</a:t>
            </a:r>
            <a:br>
              <a:rPr lang="ru-RU" sz="2400"/>
            </a:br>
            <a:r>
              <a:rPr i="1" lang="ru-RU" sz="2000"/>
              <a:t>МИР ЯНТАРНЫЙ – СОЛНЫШКО И ЛИСТЬЯ, </a:t>
            </a:r>
            <a:br>
              <a:rPr i="1" lang="ru-RU" sz="2000"/>
            </a:br>
            <a:r>
              <a:rPr i="1" lang="ru-RU" sz="2000"/>
              <a:t>И ДУША НАЛИТА ЯНТАРЁМ. </a:t>
            </a:r>
            <a:br>
              <a:rPr i="1" lang="ru-RU" sz="2000"/>
            </a:br>
            <a:r>
              <a:rPr i="1" lang="ru-RU" sz="2000"/>
              <a:t>В НЕБЕ, НА ЗЕМЛЕ ОН, НА ДЕРЕВЬЯХ – </a:t>
            </a:r>
            <a:br>
              <a:rPr i="1" lang="ru-RU" sz="2000"/>
            </a:br>
            <a:r>
              <a:rPr i="1" lang="ru-RU" sz="2000"/>
              <a:t>СЛОВНО В ДИВНОЙ СКАЗКЕ МЫ ЖИВЁМ!</a:t>
            </a:r>
            <a:endParaRPr sz="2000"/>
          </a:p>
        </p:txBody>
      </p:sp>
      <p:pic>
        <p:nvPicPr>
          <p:cNvPr descr="https://ds04.infourok.ru/uploads/ex/0c7d/000aa754-e3a145dd/1/img3.jpg" id="145" name="Google Shape;145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0" y="1608764"/>
            <a:ext cx="6776119" cy="508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30"/>
              <a:buFont typeface="Impact"/>
              <a:buNone/>
            </a:pPr>
            <a:r>
              <a:rPr b="1" lang="ru-RU" sz="2430"/>
              <a:t>ЗОЛОТАЯ ОСЕНЬ</a:t>
            </a:r>
            <a:br>
              <a:rPr lang="ru-RU" sz="2430"/>
            </a:br>
            <a:r>
              <a:rPr lang="ru-RU" sz="2430"/>
              <a:t>САМАЯ КРАСИВАЯ ОСЕННЯЯ ПОРА! ВСЕ ДВОРЫ, ПАРКИ И СКВЕРЫ ПРЕВРАЩАЮТСЯ В СКАЗОЧНЫЕ ЗОЛОТЫЕ КРАЯ. ВОТ КОГДА СКОРЕЕ НУЖНО БЕЖАТЬ НА УЛИЦУ С ФОТОАППАРАТОМ И ВСЕЙ СЕМЬЕЙ ШУРШАТЬ, БРОДИТЬ, ВАЛЯТЬСЯ В АРОМАТНЫХ СОЛНЕЧНЫХ ВОРОХАХ! УСТРАИВАТЬ ФОТОСЕССИИ И ИГРАТЬ В </a:t>
            </a:r>
            <a:r>
              <a:rPr lang="ru-RU" sz="2430" u="sng">
                <a:solidFill>
                  <a:schemeClr val="hlink"/>
                </a:solidFill>
                <a:hlinkClick r:id="rId3"/>
              </a:rPr>
              <a:t>ОСЕННИЕ ИГРЫ</a:t>
            </a:r>
            <a:r>
              <a:rPr lang="ru-RU" sz="2430"/>
              <a:t>!</a:t>
            </a:r>
            <a:br>
              <a:rPr lang="ru-RU" sz="2430"/>
            </a:br>
            <a:br>
              <a:rPr lang="ru-RU" sz="2430"/>
            </a:br>
            <a:r>
              <a:rPr lang="ru-RU" sz="2430"/>
              <a:t>ЕСЛИ ПРИСМОТРЕТЬСЯ, С КАЖДЫМ ДНЁМ ДЕРЕВО ПО ПУТИ ДОМОЙ СТАНОВИТСЯ ВСЁ БОЛЕЕ ЖЁЛТЫМ. СТАНЕШЬ ПОД ДЕРЕВОМ В ПАСМУРНОЕ УТРО – И ОНО ПРЕВРАЩАЕТСЯ В СОЛНЕЧНОЕ! </a:t>
            </a:r>
            <a:br>
              <a:rPr lang="ru-RU" sz="2430"/>
            </a:br>
            <a:br>
              <a:rPr lang="ru-RU" sz="2430"/>
            </a:br>
            <a:r>
              <a:rPr lang="ru-RU" sz="2430"/>
              <a:t>С ТАКИМИ УДИВИТЕЛЬНЫМИ СВЕТЯЩИМИСЯ ДЕРЕВЬЯМИ В ОСЕННИЕ ХМУРЫЕ ДНИ НАМ ВСЁ РАВНО БУДЕТ СОЛНЕЧНО!</a:t>
            </a:r>
            <a:br>
              <a:rPr lang="ru-RU" sz="4590"/>
            </a:br>
            <a:endParaRPr sz="459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611560" y="-150694"/>
            <a:ext cx="8424936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30"/>
              <a:buFont typeface="Impact"/>
              <a:buNone/>
            </a:pPr>
            <a:r>
              <a:rPr lang="ru-RU" sz="2430"/>
              <a:t>ПОЧЕМУ ДЕРЕВЬЯ ЖЕЛТЕЮТ И СБРАСЫВАЮТ ЛИСТЬЯ?</a:t>
            </a:r>
            <a:r>
              <a:rPr lang="ru-RU" sz="4590"/>
              <a:t> </a:t>
            </a:r>
            <a:r>
              <a:rPr lang="ru-RU" sz="1800"/>
              <a:t>ЛИСТЬЯ МЕНЯЮТ СВОЙ ЦВЕТ ПОТОМУ, ЧТО С НАСТУПЛЕНИЕМ ОСЕНИ СОЛНЫШКО СВЕТИТ ВСЕ МЕНЬШЕ, И ИМ НЕ ХВАТАЕТ СОЛНЕЧНОГО ЦВЕТА, ЧТОБЫ ОСТАВАТЬСЯ ЗЕЛЕНЫМИ.</a:t>
            </a:r>
            <a:endParaRPr/>
          </a:p>
        </p:txBody>
      </p:sp>
      <p:pic>
        <p:nvPicPr>
          <p:cNvPr descr="http://www.greenmama.ru/dn_images/01/66/18/70/1298018025solnishko_4.jpg" id="156" name="Google Shape;1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318" y="1642810"/>
            <a:ext cx="2726596" cy="22182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clker.com/cliparts/2/2/e/3/1228428511169123817sivvus_weather_symbols_3.svg.hi.png" id="157" name="Google Shape;15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915" y="2492896"/>
            <a:ext cx="3382999" cy="2451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g-fotki.yandex.ru/get/5113/111874181.4e/0_8c134_7b03fa1c_XL" id="158" name="Google Shape;15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8285" y="1909510"/>
            <a:ext cx="4968602" cy="4948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