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7" r:id="rId2"/>
    <p:sldId id="281" r:id="rId3"/>
    <p:sldId id="285" r:id="rId4"/>
    <p:sldId id="291" r:id="rId5"/>
    <p:sldId id="312" r:id="rId6"/>
    <p:sldId id="313" r:id="rId7"/>
    <p:sldId id="315" r:id="rId8"/>
    <p:sldId id="314" r:id="rId9"/>
    <p:sldId id="302" r:id="rId10"/>
    <p:sldId id="289" r:id="rId11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622"/>
    <a:srgbClr val="3F4D31"/>
    <a:srgbClr val="FF9900"/>
    <a:srgbClr val="800000"/>
    <a:srgbClr val="0000FF"/>
    <a:srgbClr val="170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61" autoAdjust="0"/>
    <p:restoredTop sz="9463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24865F-3DFF-4D82-957E-1858170BC217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09379E-E2BC-4BC7-BFB2-F0FE5035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7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B5F2D4-B675-4F58-8A20-C09444128561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717E81-2951-40D9-AD20-EE3AA4166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2DEFED-4862-471B-9237-3E017C5A8140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D919B-3BB0-4C58-93A0-23ABE4E4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F167-DCD4-451B-8596-582B4A8676B0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BD0A-BE17-41AB-8AB0-A5B88BDE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4D42-9DF8-4C62-BD3F-C77FA7ED64BA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1885-8CA5-4243-B9BB-77E61229F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B413-DBDF-4235-B936-3F0F884CFD67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ED62-BA88-43ED-A58F-730704F3A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CA383A-5343-4975-A198-B76530707B61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F23DE-E41A-4777-8C9B-6A367DA7F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B90D-2129-42A2-BF74-14A7BF7F1568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7F88-902A-4B01-B126-693B9D426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BC74-89CC-4EE7-9B32-258FEF8E92F5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6617-4783-46F1-9D62-909E49EA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AEAD-3235-412A-9315-9B2B1FA79DFC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52C2-1238-42C6-A834-796A3E8C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36FD79-F5B0-4AA2-944E-D82D4A3A4053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82014-E14A-4492-AAA1-3A6D07DD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6DA4-0A27-4B0C-B5FF-679A2D9DD4FB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5B64-DD1A-4B33-BA40-08040C48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96254-67A1-4DA7-9BBF-43C6BF0113F8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811B0-D16D-461B-9564-5F42B5DEA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6C4C74-D985-42C6-AB90-947B0369344B}" type="datetimeFigureOut">
              <a:rPr lang="ru-RU"/>
              <a:pPr>
                <a:defRPr/>
              </a:pPr>
              <a:t>22.09.2016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F590B3-F708-4316-A5FD-3EAD4362D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1E1E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1E1E1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C0C0C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C0C0C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ABABAB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97200"/>
            <a:ext cx="9136063" cy="3848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3">
              <a:defRPr/>
            </a:pPr>
            <a:r>
              <a:rPr lang="ru-RU" sz="1400" b="1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Москаленко Ольга Алексеевна</a:t>
            </a:r>
          </a:p>
          <a:p>
            <a:pPr marL="36513">
              <a:defRPr/>
            </a:pPr>
            <a:r>
              <a:rPr lang="ru-RU" sz="1400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Начальник отдела организационно-технического </a:t>
            </a:r>
          </a:p>
          <a:p>
            <a:pPr marL="36513">
              <a:defRPr/>
            </a:pPr>
            <a:r>
              <a:rPr lang="ru-RU" sz="1400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сопровождения аттестации педагогических работников  ГКУ КК ЦОКО</a:t>
            </a:r>
          </a:p>
          <a:p>
            <a:pPr marL="36513">
              <a:defRPr/>
            </a:pPr>
            <a:r>
              <a:rPr lang="ru-RU" sz="1400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400" b="1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(861) 234-08-40</a:t>
            </a:r>
          </a:p>
          <a:p>
            <a:pPr marL="36513">
              <a:defRPr/>
            </a:pPr>
            <a:r>
              <a:rPr lang="en-US" sz="1400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2C3622"/>
                </a:solidFill>
                <a:latin typeface="Times New Roman" pitchFamily="18" charset="0"/>
                <a:cs typeface="Times New Roman" pitchFamily="18" charset="0"/>
              </a:rPr>
              <a:t>oapk209@mail.ru</a:t>
            </a:r>
            <a:endParaRPr lang="ru-RU" sz="1400" b="1" dirty="0">
              <a:solidFill>
                <a:srgbClr val="2C36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81750"/>
            <a:ext cx="9144000" cy="476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апреля 2016 года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Краснодар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844824"/>
            <a:ext cx="6660233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организации аттестации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образовательных организаций Краснодарского края в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7" descr="dosk14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6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6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6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Font typeface="Wingdings 2" pitchFamily="18" charset="2"/>
              <a:buNone/>
            </a:pPr>
            <a:r>
              <a:rPr lang="ru-RU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Желаем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18487" cy="576263"/>
          </a:xfrm>
          <a:solidFill>
            <a:schemeClr val="bg2">
              <a:lumMod val="75000"/>
            </a:schemeClr>
          </a:solidFill>
          <a:ln w="25400" cap="flat" algn="ctr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dist="50800" sx="1000" sy="1000" algn="tl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документы по аттестации</a:t>
            </a:r>
            <a:endParaRPr lang="ru-RU" altLang="ru-RU" sz="2500" dirty="0" smtClean="0">
              <a:solidFill>
                <a:schemeClr val="tx1"/>
              </a:solidFill>
              <a:effectLst>
                <a:outerShdw dist="50800" sx="1000" sy="1000" algn="tl" rotWithShape="0">
                  <a:schemeClr val="tx1"/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527050" y="3146425"/>
            <a:ext cx="8135938" cy="29797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527050" y="3178175"/>
            <a:ext cx="8135938" cy="1003300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077" name="Rectangle 2" descr="Точечная сетка"/>
          <p:cNvSpPr>
            <a:spLocks noChangeArrowheads="1"/>
          </p:cNvSpPr>
          <p:nvPr/>
        </p:nvSpPr>
        <p:spPr bwMode="auto">
          <a:xfrm>
            <a:off x="395288" y="1052513"/>
            <a:ext cx="8135937" cy="4608512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Bef>
                <a:spcPts val="200"/>
              </a:spcBef>
              <a:buFontTx/>
              <a:buAutoNum type="arabicPeriod"/>
              <a:defRPr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Федеральный закон от 29.12.2012 № 273-ФЗ </a:t>
            </a:r>
          </a:p>
          <a:p>
            <a:pPr marL="514350" indent="-514350" algn="just">
              <a:spcBef>
                <a:spcPts val="200"/>
              </a:spcBef>
              <a:defRPr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  «Об образовании в  Российской Федерации».</a:t>
            </a:r>
          </a:p>
          <a:p>
            <a:pPr marL="514350" indent="-514350" algn="just">
              <a:spcBef>
                <a:spcPts val="200"/>
              </a:spcBef>
              <a:defRPr/>
            </a:pP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>
              <a:spcBef>
                <a:spcPts val="200"/>
              </a:spcBef>
              <a:defRPr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Приказ  Министерства образования и науки  Российской Федерации  от  07.04.2014  № 276  «Об утверждении  порядка проведения аттестации педагогических работников организаций, осуществляющих образовательную деятельность».</a:t>
            </a:r>
          </a:p>
        </p:txBody>
      </p:sp>
      <p:pic>
        <p:nvPicPr>
          <p:cNvPr id="16389" name="Рисунок 5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941888"/>
            <a:ext cx="14398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229225"/>
            <a:ext cx="1108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792163"/>
          </a:xfrm>
          <a:solidFill>
            <a:schemeClr val="bg2">
              <a:lumMod val="75000"/>
            </a:schemeClr>
          </a:soli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ДОКУМЕНТЫ ПО АТТЕСТАЦИИ</a:t>
            </a:r>
            <a:br>
              <a:rPr lang="ru-RU" altLang="ru-RU" sz="220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1116013" y="1484313"/>
            <a:ext cx="8183562" cy="41878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рямоугольник 3" descr="5%"/>
          <p:cNvSpPr>
            <a:spLocks noChangeArrowheads="1"/>
          </p:cNvSpPr>
          <p:nvPr/>
        </p:nvSpPr>
        <p:spPr bwMode="auto">
          <a:xfrm>
            <a:off x="468313" y="1628775"/>
            <a:ext cx="8207375" cy="4608513"/>
          </a:xfrm>
          <a:prstGeom prst="rect">
            <a:avLst/>
          </a:prstGeom>
          <a:pattFill prst="pct5">
            <a:fgClr>
              <a:srgbClr val="006600"/>
            </a:fgClr>
            <a:bgClr>
              <a:srgbClr val="FFFFFF"/>
            </a:bgClr>
          </a:patt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7412" name="Rectangle 2" descr="Точечная сетка"/>
          <p:cNvSpPr>
            <a:spLocks noChangeArrowheads="1"/>
          </p:cNvSpPr>
          <p:nvPr/>
        </p:nvSpPr>
        <p:spPr bwMode="auto">
          <a:xfrm>
            <a:off x="395288" y="980729"/>
            <a:ext cx="8291512" cy="5112567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Приказ  министерства образования и науки Краснодарского края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19 мая 2015 года № 2310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 утверждении региональных документов по аттестации педагогических работников организаций, осуществляющих  образовательную деятельность, Краснодарского края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Приказ  министерства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науки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молодёжной политики Краснодарского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края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21 января 2016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291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«Об утверждении состава аттестационной комиссии министерства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образования, науки и молодёжной политики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Краснодарского края».</a:t>
            </a: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 министерства образования и науки Краснодарского края от 7 октября 2015 года № 5156 «Об утверждении перечней критериев и показателей для осуществления всестороннего анализа профессиональной деятельности аттестуемых педагогических работников образовательных организаций Краснодарского края».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2438">
              <a:spcBef>
                <a:spcPct val="20000"/>
              </a:spcBef>
              <a:buFont typeface="Arial" charset="0"/>
              <a:buNone/>
            </a:pPr>
            <a:endParaRPr lang="ru-RU" sz="2000" dirty="0">
              <a:latin typeface="Calibri" pitchFamily="34" charset="0"/>
            </a:endParaRPr>
          </a:p>
          <a:p>
            <a:pPr indent="452438">
              <a:spcBef>
                <a:spcPts val="600"/>
              </a:spcBef>
            </a:pP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endParaRPr lang="ru-RU" altLang="ru-RU" sz="2000" dirty="0"/>
          </a:p>
        </p:txBody>
      </p:sp>
      <p:pic>
        <p:nvPicPr>
          <p:cNvPr id="17413" name="Рисунок 6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61248"/>
            <a:ext cx="1296393" cy="103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925" y="5877272"/>
            <a:ext cx="1108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descr="Точечная сетка"/>
          <p:cNvSpPr>
            <a:spLocks noChangeArrowheads="1"/>
          </p:cNvSpPr>
          <p:nvPr/>
        </p:nvSpPr>
        <p:spPr bwMode="auto">
          <a:xfrm>
            <a:off x="395288" y="1052513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Приказ  министерства образования и науки Краснодарского края от 22 сентября 2014 года № 4111 «Об утверждении перечней критериев и показателей для осуществления всестороннего анализа профессиональной деятельности аттестуемых педагогических работников образовательных организаций Краснодарского края».</a:t>
            </a: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Приказ  министерства образования и науки Краснодарского края от 30 сентября 2014 года № 4286 «Об аттестации отдельной категории педагогических работников, аттестуемых для установления квалификационной категории (первой и высшей).</a:t>
            </a:r>
          </a:p>
        </p:txBody>
      </p:sp>
      <p:pic>
        <p:nvPicPr>
          <p:cNvPr id="18434" name="Рисунок 2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22922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445125"/>
            <a:ext cx="1108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Точечная сетка"/>
          <p:cNvSpPr>
            <a:spLocks noChangeArrowheads="1"/>
          </p:cNvSpPr>
          <p:nvPr/>
        </p:nvSpPr>
        <p:spPr bwMode="auto">
          <a:xfrm>
            <a:off x="395536" y="1124744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Приказ министерства образования, науки и молодёжной политики Краснодарского края от 11 марта 2016 года № 1277 «Об аттестации отдельных категорий педагогических работников, аттестуемых в целях установления квалификационных категорий (первой или высшей)».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молодёжной политики Краснодарского края от 7 апреля 2016 года № 1868 «О внесении изменений в приказ об аттестации отдельных категорий педагогических работников, аттестуемых в целях установления квалификационных категорий (первой или высшей)».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300663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516563"/>
            <a:ext cx="1108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313" y="260350"/>
            <a:ext cx="8280400" cy="79216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algn="ctr"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РЕГИОНАЛЬНЫЕ ДОКУМЕНТЫ ПО АТТЕСТАЦИИ</a:t>
            </a:r>
            <a:br>
              <a:rPr kumimoji="0" lang="ru-RU" alt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descr="Точечная сетка"/>
          <p:cNvSpPr>
            <a:spLocks noChangeArrowheads="1"/>
          </p:cNvSpPr>
          <p:nvPr/>
        </p:nvSpPr>
        <p:spPr bwMode="auto">
          <a:xfrm>
            <a:off x="395288" y="1052513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Приказ  министерства образования и науки Краснодарского края от 22 сентября 2014 года № 4111 «Об утверждении перечней критериев и показателей для осуществления всестороннего анализа профессиональной деятельности аттестуемых педагогических работников образовательных организаций Краснодарского края».</a:t>
            </a: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Приказ  министерства образования и науки Краснодарского края от 30 сентября 2014 года № 4286 «Об аттестации отдельной категории педагогических работников, аттестуемых для установления квалификационной категории (первой и высшей).</a:t>
            </a:r>
          </a:p>
        </p:txBody>
      </p:sp>
      <p:pic>
        <p:nvPicPr>
          <p:cNvPr id="18434" name="Рисунок 2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22922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445125"/>
            <a:ext cx="1108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Точечная сетка"/>
          <p:cNvSpPr>
            <a:spLocks noChangeArrowheads="1"/>
          </p:cNvSpPr>
          <p:nvPr/>
        </p:nvSpPr>
        <p:spPr bwMode="auto">
          <a:xfrm>
            <a:off x="395536" y="1124744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260350"/>
            <a:ext cx="821848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algn="ctr">
            <a:solidFill>
              <a:schemeClr val="accent1"/>
            </a:solidFill>
          </a:ln>
        </p:spPr>
        <p:txBody>
          <a:bodyPr vert="horz" anchor="b">
            <a:normAutofit fontScale="67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работы методического совета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2014-2015 учебный год</a:t>
            </a:r>
            <a:endParaRPr kumimoji="0" lang="ru-RU" alt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dist="50800" sx="1000" sy="1000" algn="tl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908720"/>
          <a:ext cx="8280920" cy="488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40"/>
                <a:gridCol w="5499250"/>
                <a:gridCol w="18886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к педсовету «Анализ работы школы за 2013-2014 учебный год и задачи на 2014-2015 учебный год»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Утверждение плана работы МС на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работы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работы по повышению педагогического мастерства учителей: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организация работы учителей по индивидуальным темам, темам самообразования;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посещение семинаров;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курсовая подготовка учителей;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аттестация учителей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Обобщение передового опыта учителей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«Повышение мотивации учащихся к качественному обучению через активные формы обучения»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«Организация деятельности учителей по подготовке учащихся к ГИА. Обеспечение готовности школьников выполнять задания различных уровней сложности»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6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01208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516563"/>
            <a:ext cx="1108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descr="Точечная сетка"/>
          <p:cNvSpPr>
            <a:spLocks noChangeArrowheads="1"/>
          </p:cNvSpPr>
          <p:nvPr/>
        </p:nvSpPr>
        <p:spPr bwMode="auto">
          <a:xfrm>
            <a:off x="395288" y="1052513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Приказ  министерства образования и науки Краснодарского края от 22 сентября 2014 года № 4111 «Об утверждении перечней критериев и показателей для осуществления всестороннего анализа профессиональной деятельности аттестуемых педагогических работников образовательных организаций Краснодарского края».</a:t>
            </a:r>
          </a:p>
          <a:p>
            <a:pPr indent="452438" algn="just">
              <a:spcBef>
                <a:spcPct val="20000"/>
              </a:spcBef>
              <a:buFont typeface="Arial" charset="0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Приказ  министерства образования и науки Краснодарского края от 30 сентября 2014 года № 4286 «Об аттестации отдельной категории педагогических работников, аттестуемых для установления квалификационной категории (первой и высшей).</a:t>
            </a:r>
          </a:p>
        </p:txBody>
      </p:sp>
      <p:pic>
        <p:nvPicPr>
          <p:cNvPr id="18434" name="Рисунок 2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22922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445125"/>
            <a:ext cx="1108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Точечная сетка"/>
          <p:cNvSpPr>
            <a:spLocks noChangeArrowheads="1"/>
          </p:cNvSpPr>
          <p:nvPr/>
        </p:nvSpPr>
        <p:spPr bwMode="auto">
          <a:xfrm>
            <a:off x="395536" y="1124744"/>
            <a:ext cx="8291512" cy="5400675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indent="452438" algn="just">
              <a:spcBef>
                <a:spcPct val="20000"/>
              </a:spcBef>
              <a:buFont typeface="Arial" charset="0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288" y="260350"/>
            <a:ext cx="821848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algn="ctr">
            <a:solidFill>
              <a:schemeClr val="accent1"/>
            </a:solidFill>
          </a:ln>
        </p:spPr>
        <p:txBody>
          <a:bodyPr vert="horz" anchor="b">
            <a:normAutofit fontScale="67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работы методического совета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2014-2015 учебный год</a:t>
            </a:r>
            <a:endParaRPr kumimoji="0" lang="ru-RU" alt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dist="50800" sx="1000" sy="1000" algn="tl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980728"/>
          <a:ext cx="8280920" cy="467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40"/>
                <a:gridCol w="5499250"/>
                <a:gridCol w="1888630"/>
              </a:tblGrid>
              <a:tr h="63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компьютерных технологий на уроках в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степени овладения учителям современными образовательными технологиями (технологии </a:t>
                      </a:r>
                      <a:r>
                        <a:rPr lang="ru-RU" sz="125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компетентностного</a:t>
                      </a: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подхода к обучению)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системной методической помощи </a:t>
                      </a:r>
                      <a:r>
                        <a:rPr lang="ru-RU" sz="12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осуществлению текущего, рубежного, итогового качества образования. Экспертиза материалов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смотров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«Повышение мотивации обучающихся к успешному обучению через систему внеурочной работы по предмету»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материалов к педагогическим советам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ВР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ШМО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Подведение итогов работы за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Председатель МС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Члены 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0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Подведение итогов государственной итоговой аттетсации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Председатель МС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Члены 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6" descr="0_a6057_b70cd315_XX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01208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book_PNG21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516563"/>
            <a:ext cx="1108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48072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>Из аттестационных уголков</a:t>
            </a:r>
            <a:b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2C36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 descr="Точечная сетка"/>
          <p:cNvSpPr>
            <a:spLocks noGrp="1" noChangeArrowheads="1"/>
          </p:cNvSpPr>
          <p:nvPr>
            <p:ph idx="1"/>
          </p:nvPr>
        </p:nvSpPr>
        <p:spPr bwMode="auto">
          <a:xfrm>
            <a:off x="323528" y="836712"/>
            <a:ext cx="8496944" cy="5616624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«ВОПРОС БЕГУНКА: «Наличие стенда по аттестации педагогических работников, содержание и качество материалов»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Ответ: «В учительской есть стенд по аттестации, на котором размещена следующая информация: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 работы школы по подготовке и проведению аттестации в текущем учебном году;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перспективный план-график прохождения курсов повышения квалификации;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перспективный план-график аттестации педагогических работников школы;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 первой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высшей квалификационн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категориям;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требования к соответствию занимаемой должности;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график прохождения аттестации на первую квалификационную категорию</a:t>
            </a:r>
          </a:p>
          <a:p>
            <a:pPr>
              <a:buSzPct val="100000"/>
              <a:buBlip>
                <a:blip r:embed="rId2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>Из отзывов, подтверждающих использование на практике современных образовательных технологий в образовательном процессе</a:t>
            </a:r>
            <a:endParaRPr lang="ru-RU" sz="2000" dirty="0">
              <a:solidFill>
                <a:srgbClr val="2C36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 descr="Точечная сетка"/>
          <p:cNvSpPr>
            <a:spLocks noGrp="1" noChangeArrowheads="1"/>
          </p:cNvSpPr>
          <p:nvPr>
            <p:ph idx="1"/>
          </p:nvPr>
        </p:nvSpPr>
        <p:spPr bwMode="auto">
          <a:xfrm>
            <a:off x="395536" y="1052736"/>
            <a:ext cx="8424936" cy="540060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Вывод: учителю продолжить работу по применению современных педагогических технологий».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«Приобретённые во время этого занятия знания будут полезны в моей практической деятельности»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«Урок эмоциональный, вызывает интерес… учитель свободно владеет материалом урока,… знает методику каждого очередного вопроса»</a:t>
            </a:r>
          </a:p>
          <a:p>
            <a:pPr>
              <a:buSzPct val="100000"/>
              <a:buBlip>
                <a:blip r:embed="rId2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«Цель посещения урока: комплексное наблюдение за работой учителя, подготовка учителя к аттестации» → Конкретно не обозначены результаты применения технологий.</a:t>
            </a:r>
          </a:p>
          <a:p>
            <a:pPr>
              <a:buSzPct val="100000"/>
              <a:buBlip>
                <a:blip r:embed="rId2"/>
              </a:buBlip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Blip>
                <a:blip r:embed="rId2"/>
              </a:buBlip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0405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2C3622"/>
                </a:solidFill>
                <a:effectLst/>
                <a:latin typeface="Times New Roman" pitchFamily="18" charset="0"/>
                <a:cs typeface="Times New Roman" pitchFamily="18" charset="0"/>
              </a:rPr>
              <a:t>Из Заключений по результатам профессиональной деятельности педагогического работника, аттестуемого в целях установления квалификационной категории</a:t>
            </a:r>
            <a:endParaRPr lang="ru-RU" sz="1600" dirty="0">
              <a:solidFill>
                <a:srgbClr val="2C36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 descr="Точечная сетка"/>
          <p:cNvSpPr>
            <a:spLocks noGrp="1" noChangeArrowheads="1"/>
          </p:cNvSpPr>
          <p:nvPr>
            <p:ph idx="1"/>
          </p:nvPr>
        </p:nvSpPr>
        <p:spPr bwMode="auto">
          <a:xfrm>
            <a:off x="323528" y="620688"/>
            <a:ext cx="8496944" cy="6120680"/>
          </a:xfrm>
          <a:prstGeom prst="rect">
            <a:avLst/>
          </a:prstGeom>
          <a:pattFill prst="dot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«Представленные материалы соответствуют требованиям на первую квалификационную категорию» вместо → «Представленные документы подтверждают результаты профессиональной деятельности работника»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«Благодаря применению  ЦОР – дети стали легче усваивать различные понятия»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«Работа с родителями … позволила повысить педагогическую и психологическую культуру родителей,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подтверждено положительными отзывами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родителей»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«Данные проекты имеют положительные рецензии и рекомендованы к внедрению в другие ДОО района и Ростовской области»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«Внедрение современных образовательных технологий позволяет обучающимся показывать высокие результаты. Так, прослеживается динамика выполнения контрольных работ по английскому языку…»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«На едином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госэкзамене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11 классе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обученность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составила 100%» 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целях овладения программами для интерактивных досок обучалась в мастер-классах…» 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процессе оценки профессиональной деятельности следует отметить, что она, планируя воспитательно-образовательную и методическую работу с учётом профессиональных навыков и опыта воспитателей, проводит педсоветы в нетрадиционной форме. Это способствует отлаженной и систематической работе воспитателей»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«Контролирует физкультурно-оздоровительную работу в учреждении что подтверждается результатами сотрудничества с педагогами и родителями, разрабатывает  сценарии и участвует в проведении мероприятий с детьми и родителями»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«Провела открытый показ семинара» 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«Проанализировав результаты внеурочной деятельности…, специалисты выявили, что учитель осуществляет организацию кружковой работы»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познавательной и интересной форме излагает теоретический материал, чередуя его с практической деятельностью, 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технологиями»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«Уроки насыщены разнообразными практическими заданиями, экспериментами, мастер-классами.., что даёт возможность формировать у учащихся благоприятную эмоциональную обстановку в классе»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9">
      <a:dk1>
        <a:srgbClr val="000000"/>
      </a:dk1>
      <a:lt1>
        <a:srgbClr val="BDE296"/>
      </a:lt1>
      <a:dk2>
        <a:srgbClr val="BDE296"/>
      </a:dk2>
      <a:lt2>
        <a:srgbClr val="BDE296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1270</Words>
  <Application>Microsoft Office PowerPoint</Application>
  <PresentationFormat>Экран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Федеральные документы по аттестации</vt:lpstr>
      <vt:lpstr>РЕГИОНАЛЬНЫЕ ДОКУМЕНТЫ ПО АТТЕСТАЦИИ </vt:lpstr>
      <vt:lpstr>Презентация PowerPoint</vt:lpstr>
      <vt:lpstr>Презентация PowerPoint</vt:lpstr>
      <vt:lpstr>Презентация PowerPoint</vt:lpstr>
      <vt:lpstr>       Из аттестационных уголков </vt:lpstr>
      <vt:lpstr>Из отзывов, подтверждающих использование на практике современных образовательных технологий в образовательном процессе</vt:lpstr>
      <vt:lpstr>Из Заключений по результатам профессиональной деятельности педагогического работника, аттестуемого в целях установления квалификационной категории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87</cp:revision>
  <cp:lastPrinted>2014-09-25T14:20:03Z</cp:lastPrinted>
  <dcterms:modified xsi:type="dcterms:W3CDTF">2016-09-22T05:50:29Z</dcterms:modified>
</cp:coreProperties>
</file>