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2" r:id="rId3"/>
    <p:sldId id="273" r:id="rId4"/>
    <p:sldId id="274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75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C24887-FE99-4021-B136-724F41F8FF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1CF6C3-9880-4AD9-8CD6-5AE004453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одаренными детьми через школьное научное общество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L:\Новая папка (3)\Новая папка (2)\Организатор клипов (Microsoft)\j042826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6" y="3071810"/>
            <a:ext cx="4234466" cy="3492486"/>
          </a:xfrm>
          <a:prstGeom prst="rect">
            <a:avLst/>
          </a:prstGeom>
          <a:noFill/>
        </p:spPr>
      </p:pic>
      <p:pic>
        <p:nvPicPr>
          <p:cNvPr id="1026" name="Picture 2" descr="D:\Школьные\Организатор клипов (Microsoft)\Google Talk\Google\Моя папка\Не лазить!!!\a\n\g\e\l\Новая папка (5)\Новая папка\Анжела\DSC00085.JPG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 flipH="1">
            <a:off x="4929190" y="2571744"/>
            <a:ext cx="3571900" cy="352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357686" y="6150114"/>
            <a:ext cx="500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Нестеренко С. Н.</a:t>
            </a:r>
          </a:p>
          <a:p>
            <a:r>
              <a:rPr lang="ru-RU" sz="2000" b="1" dirty="0" smtClean="0"/>
              <a:t>                     </a:t>
            </a:r>
            <a:r>
              <a:rPr lang="ru-RU" sz="2000" b="1" dirty="0" smtClean="0"/>
              <a:t>МБОУ </a:t>
            </a:r>
            <a:r>
              <a:rPr lang="ru-RU" sz="2000" b="1" dirty="0" smtClean="0"/>
              <a:t>Гимназия №4</a:t>
            </a:r>
            <a:endParaRPr lang="ru-RU" sz="2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научно-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исследовательского проекта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001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Титульный лист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FFFF00"/>
                </a:solidFill>
              </a:rPr>
              <a:t> А</a:t>
            </a:r>
            <a:r>
              <a:rPr lang="ru-RU" sz="3200" b="1" dirty="0" smtClean="0">
                <a:solidFill>
                  <a:srgbClr val="FFFF00"/>
                </a:solidFill>
              </a:rPr>
              <a:t>ннотация к проекту на бумажном и         электронном носителях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Оглавление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Введение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Основная часть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Заключение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Список литературы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Приложение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0"/>
            <a:ext cx="9144000" cy="6858000"/>
          </a:xfrm>
          <a:prstGeom prst="verticalScroll">
            <a:avLst>
              <a:gd name="adj" fmla="val 112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00232" y="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ЗАЯВКА-АНКЕТА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857232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Фамилия, имя, отчество.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Дата и место рождения.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Домашний адрес.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Контактный телефон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Паспортные данные или данные свидетельства о рождении.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Район, город.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Название образовательного учреждения.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Класс.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Название работы.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Направление работы, предполагаемая секция.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Сведение о научном руководителе работы.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Необходимые для демонстрации при выступлении на третьем(очном) этапе Конкурса технические средства.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Пример критериев при выставлении оценок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·        Постановка проблемы; </a:t>
            </a:r>
          </a:p>
          <a:p>
            <a:r>
              <a:rPr lang="ru-RU" dirty="0" smtClean="0"/>
              <a:t>·        Методы решения; </a:t>
            </a:r>
          </a:p>
          <a:p>
            <a:r>
              <a:rPr lang="ru-RU" dirty="0" smtClean="0"/>
              <a:t>·        Актуальность;</a:t>
            </a:r>
          </a:p>
          <a:p>
            <a:r>
              <a:rPr lang="ru-RU" dirty="0" smtClean="0"/>
              <a:t>·        Наглядность;</a:t>
            </a:r>
          </a:p>
          <a:p>
            <a:r>
              <a:rPr lang="ru-RU" dirty="0" smtClean="0"/>
              <a:t>·        Экспериментальный характер работы; </a:t>
            </a:r>
          </a:p>
          <a:p>
            <a:r>
              <a:rPr lang="ru-RU" dirty="0" smtClean="0"/>
              <a:t>·        Практическая направленность; </a:t>
            </a:r>
          </a:p>
          <a:p>
            <a:r>
              <a:rPr lang="ru-RU" dirty="0" smtClean="0"/>
              <a:t>·        Оформление работы; </a:t>
            </a:r>
          </a:p>
          <a:p>
            <a:r>
              <a:rPr lang="ru-RU" dirty="0" smtClean="0"/>
              <a:t>·        Эмоциональность изложения; </a:t>
            </a:r>
          </a:p>
          <a:p>
            <a:r>
              <a:rPr lang="ru-RU" dirty="0" smtClean="0"/>
              <a:t>·        Знание научной терминологии и свободное владение научной проблемой; </a:t>
            </a:r>
          </a:p>
          <a:p>
            <a:r>
              <a:rPr lang="ru-RU" dirty="0" smtClean="0"/>
              <a:t>·        Рецензия научного руководителя.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Все кому не лень\Рабочий стол\Новая папка\Анжела\ST830987.JPG"/>
          <p:cNvPicPr>
            <a:picLocks noChangeAspect="1" noChangeArrowheads="1"/>
          </p:cNvPicPr>
          <p:nvPr/>
        </p:nvPicPr>
        <p:blipFill>
          <a:blip r:embed="rId2" cstate="print"/>
          <a:srcRect l="11489" r="12683" b="20343"/>
          <a:stretch>
            <a:fillRect/>
          </a:stretch>
        </p:blipFill>
        <p:spPr bwMode="auto">
          <a:xfrm>
            <a:off x="285720" y="2428868"/>
            <a:ext cx="4059719" cy="3643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Региональная научно-практическая конференция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«Молодые исследователи Кубани»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 descr="D:\Школьные\Организатор клипов (Microsoft)\Google Talk\Google\Моя папка\Не лазить!!!\a\n\g\e\l\Новая папка (5)\Новая папка\Анжела\DSC0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60160" y="3012278"/>
            <a:ext cx="4095777" cy="307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Школьные\Организатор клипов (Microsoft)\Google Talk\Google\Моя папка\Не лазить!!!\a\n\g\e\l\Новая папка (5)\Новая папка\Анжела\ST837413.JPG"/>
          <p:cNvPicPr>
            <a:picLocks noChangeAspect="1" noChangeArrowheads="1"/>
          </p:cNvPicPr>
          <p:nvPr/>
        </p:nvPicPr>
        <p:blipFill>
          <a:blip r:embed="rId2" cstate="print"/>
          <a:srcRect t="33985" r="35000"/>
          <a:stretch>
            <a:fillRect/>
          </a:stretch>
        </p:blipFill>
        <p:spPr bwMode="auto">
          <a:xfrm>
            <a:off x="714348" y="214290"/>
            <a:ext cx="7929619" cy="6343694"/>
          </a:xfrm>
          <a:prstGeom prst="round2DiagRect">
            <a:avLst>
              <a:gd name="adj1" fmla="val 16667"/>
              <a:gd name="adj2" fmla="val 2024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142852"/>
            <a:ext cx="733034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работы НОУ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ИНТЕГРАЛЬНОСТЬ</a:t>
            </a:r>
          </a:p>
          <a:p>
            <a:r>
              <a:rPr lang="ru-RU" b="1" dirty="0" smtClean="0"/>
              <a:t>НЕПРЕРЫВНОСТЬ</a:t>
            </a:r>
          </a:p>
          <a:p>
            <a:r>
              <a:rPr lang="ru-RU" b="1" dirty="0" smtClean="0"/>
              <a:t>МЕЖПРЕДМЕТНОЕ ПРОФИЛЬНОЕ ИЗУЧЕНИЕ</a:t>
            </a:r>
          </a:p>
          <a:p>
            <a:r>
              <a:rPr lang="ru-RU" b="1" dirty="0" smtClean="0"/>
              <a:t>СОЗДАНИЕ УСЛОВИЙ ДЛЯ САМОРЕАЛИЗАЦИИ</a:t>
            </a:r>
          </a:p>
          <a:p>
            <a:r>
              <a:rPr lang="ru-RU" b="1" dirty="0" smtClean="0"/>
              <a:t>СВОБОДА ВЫБОРА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7969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ЦЕЛИ И ЗАДАЧИ НОУ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формирование у учащихся представлений о целостной картине мира;</a:t>
            </a:r>
          </a:p>
          <a:p>
            <a:r>
              <a:rPr lang="ru-RU" sz="2400" dirty="0" smtClean="0"/>
              <a:t> широкое привлечение учеников к участию в научно - исследовательской работе;</a:t>
            </a:r>
          </a:p>
          <a:p>
            <a:r>
              <a:rPr lang="ru-RU" sz="2400" dirty="0" smtClean="0"/>
              <a:t> пропаганда научных знаний об окружающем мире, интеллектуальных ценностей и авторитета знаний;</a:t>
            </a:r>
          </a:p>
          <a:p>
            <a:r>
              <a:rPr lang="ru-RU" sz="2400" dirty="0" smtClean="0"/>
              <a:t>знакомство с современными методами научно-исследовательской работы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29552" cy="107154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/>
              <a:t>Исследовательская работа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829576" cy="55721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600" dirty="0" smtClean="0"/>
          </a:p>
          <a:p>
            <a:r>
              <a:rPr lang="ru-RU" sz="5600" b="1" u="sng" dirty="0" smtClean="0"/>
              <a:t>1.1. Исследовательская работа является одной из форм самообразования в гимназии</a:t>
            </a:r>
            <a:r>
              <a:rPr lang="ru-RU" sz="5600" b="1" dirty="0" smtClean="0"/>
              <a:t>. </a:t>
            </a:r>
          </a:p>
          <a:p>
            <a:r>
              <a:rPr lang="ru-RU" sz="5600" b="1" dirty="0" smtClean="0"/>
              <a:t>1.2. Цель исследовательской работы: </a:t>
            </a:r>
          </a:p>
          <a:p>
            <a:r>
              <a:rPr lang="ru-RU" sz="5600" b="1" dirty="0" smtClean="0"/>
              <a:t>·  Привлечение учащихся к самостоятельной исследовательской деятельности; </a:t>
            </a:r>
          </a:p>
          <a:p>
            <a:r>
              <a:rPr lang="ru-RU" sz="5600" b="1" dirty="0" smtClean="0"/>
              <a:t>·  Развитие творческих способностей и познавательных интересов, углубление общеобразовательной подготовки;</a:t>
            </a:r>
          </a:p>
          <a:p>
            <a:r>
              <a:rPr lang="ru-RU" sz="5600" b="1" dirty="0" smtClean="0"/>
              <a:t>· </a:t>
            </a:r>
            <a:r>
              <a:rPr lang="ru-RU" sz="5600" b="1" u="sng" dirty="0" smtClean="0"/>
              <a:t>Развитие личностных качеств учащихся.</a:t>
            </a:r>
          </a:p>
          <a:p>
            <a:r>
              <a:rPr lang="ru-RU" sz="5600" b="1" u="sng" dirty="0" smtClean="0"/>
              <a:t>1.3. Основные задачи: </a:t>
            </a:r>
          </a:p>
          <a:p>
            <a:r>
              <a:rPr lang="ru-RU" sz="5600" b="1" dirty="0" smtClean="0"/>
              <a:t>·  Активизация познавательной деятельности и повышение образовательного уровня гимназистов; </a:t>
            </a:r>
          </a:p>
          <a:p>
            <a:r>
              <a:rPr lang="ru-RU" sz="5600" b="1" dirty="0" smtClean="0"/>
              <a:t>· Развитие индивидуальных способностей учащихся; </a:t>
            </a:r>
          </a:p>
          <a:p>
            <a:r>
              <a:rPr lang="ru-RU" sz="5600" b="1" dirty="0" smtClean="0"/>
              <a:t>· Знакомство с методами научно-практических исследований.</a:t>
            </a:r>
          </a:p>
          <a:p>
            <a:r>
              <a:rPr lang="ru-RU" sz="5600" b="1" u="sng" dirty="0" smtClean="0"/>
              <a:t>1.4. Выбор темы исследовательской работы </a:t>
            </a:r>
            <a:r>
              <a:rPr lang="ru-RU" sz="5600" b="1" dirty="0" smtClean="0"/>
              <a:t>производится самими учащимися с учётом их склонностей и интересов, рекомендаций учителей – предметников и руководителей спецкурсов.</a:t>
            </a:r>
          </a:p>
          <a:p>
            <a:r>
              <a:rPr lang="ru-RU" sz="5600" b="1" dirty="0" smtClean="0"/>
              <a:t>1.5. Темы и технические задания исследовательских работ формулируются на заседаниях совета НОУ и представляются на научно-методическом совете гимназии (в октябре каждого учебного года). </a:t>
            </a:r>
          </a:p>
          <a:p>
            <a:r>
              <a:rPr lang="ru-RU" sz="5600" b="1" dirty="0" smtClean="0"/>
              <a:t>1.6. Работа над темой исследования может быть рассчитана как на один учебный год, так и на два.</a:t>
            </a:r>
          </a:p>
          <a:p>
            <a:r>
              <a:rPr lang="ru-RU" sz="5600" b="1" dirty="0" smtClean="0"/>
              <a:t>1.7. Защита исследовательской работы (реферата, проекта) производится на научно-практической конференции . </a:t>
            </a:r>
          </a:p>
          <a:p>
            <a:r>
              <a:rPr lang="ru-RU" sz="5600" b="1" dirty="0" smtClean="0"/>
              <a:t> Время её представления не должно превышать 10 минут.</a:t>
            </a:r>
          </a:p>
          <a:p>
            <a:r>
              <a:rPr lang="ru-RU" sz="5600" b="1" dirty="0" smtClean="0"/>
              <a:t> Руководитель обязан представить к защите исследования рецензию на работу (как теоретическую, так и практическую части). </a:t>
            </a:r>
          </a:p>
          <a:p>
            <a:endParaRPr lang="ru-RU" sz="5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8929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исследовательских работ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85723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85723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СТРУКТУРА</a:t>
            </a:r>
            <a:endParaRPr lang="ru-RU" sz="2000" b="1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0" y="1285860"/>
          <a:ext cx="9144000" cy="557213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09799"/>
                <a:gridCol w="6934201"/>
              </a:tblGrid>
              <a:tr h="104057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Доклад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В кратких вводных  замечаниях – научно-практическая ценность темы; сущность темы, обоснованные научные предложения; выводы и предложения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221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Тезисы доклада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Основные положения доклада; основные выводы и предложения</a:t>
                      </a:r>
                    </a:p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953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Научная статья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Заголовок; вводные замечания; краткие данные о методике исследования; анализ собственных научных результатов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и их обобщение; выводы и предложения; ссылки на цитируемую литературу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417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Научный отчет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Краткое изложение плана и программы законченных этапов научной работы; значимость проведенной работы, ее ценность для науки и практики; детальная характеристика  применявшихся методов; существование новых научных результатов; заключение, подводящее итоги исследования и отмечающее нерешенные вопросы; выводы и предложения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724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Реферат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Вводная часть; основной текст; заключительная часть; список литературы; указатели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Требования к оформлению работы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67866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участия в конференции участники должны представить исследовательскую работу в виде доклада.</a:t>
            </a:r>
          </a:p>
          <a:p>
            <a:endParaRPr lang="ru-RU" sz="3200" dirty="0"/>
          </a:p>
          <a:p>
            <a:r>
              <a:rPr lang="ru-RU" sz="3200" dirty="0" smtClean="0"/>
              <a:t>Один экземпляр доклада участник высылает в Оргкомитет вместе с анкетой.</a:t>
            </a:r>
          </a:p>
          <a:p>
            <a:endParaRPr lang="ru-RU" sz="3200" dirty="0"/>
          </a:p>
          <a:p>
            <a:r>
              <a:rPr lang="ru-RU" sz="3200" dirty="0" smtClean="0"/>
              <a:t>Второй экземпляр участник привозит с собой на конференцию.</a:t>
            </a:r>
            <a:endParaRPr lang="ru-RU" sz="3200" dirty="0"/>
          </a:p>
        </p:txBody>
      </p:sp>
      <p:pic>
        <p:nvPicPr>
          <p:cNvPr id="5" name="Picture 2" descr="L:\Новая папка (3)\Новая папка (2)\Организатор клипов (Microsoft)\j042826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357298"/>
            <a:ext cx="3286148" cy="506412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b="1" dirty="0" smtClean="0"/>
              <a:t>Части работы выполняются на отдельных листах и между собой не скрепляются. Экземпляр работы должен быть размещен в отдельной папке, не допускающей самопроизвольного выпадения материалов. Текст доклада печатается на стандартных страницах белой  бумаги формата А4. текст печатается шрифтом (размер шрифта – 12 кегель) через два интервала между строками на одной стороне листа. Шрифт – типа </a:t>
            </a:r>
            <a:r>
              <a:rPr lang="en-US" sz="2000" b="1" dirty="0" smtClean="0"/>
              <a:t>Times New Roman</a:t>
            </a:r>
            <a:r>
              <a:rPr lang="ru-RU" sz="2000" b="1" dirty="0" smtClean="0"/>
              <a:t>. Весь машинописный, рукописный и чертежный материал должен быть хорошо читаемым.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   Максимально допустимое количество страниц текста доклада – 10 (не считая титульного листа).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   Приложения могут занимать до 10 дополнительных страниц. Приложения должны быть пронумерованы и озаглавлены. В тексте доклада на них должны содержаться ссылки.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</a:t>
            </a:r>
          </a:p>
          <a:p>
            <a:endParaRPr lang="ru-RU" sz="2000" b="1" dirty="0"/>
          </a:p>
          <a:p>
            <a:r>
              <a:rPr lang="ru-RU" sz="2000" b="1" dirty="0" smtClean="0"/>
              <a:t>   Страницы должны быть пронумерованы.</a:t>
            </a:r>
            <a:endParaRPr lang="ru-RU" sz="2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Общие требования по содержанию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научно – исследовательской работы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участника научной конференции школьников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Работа, представленная на конференцию школьников, должна иметь характер научного исследования, центром которого является проблема.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Реферативные работы к рассмотрению не принимаются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43314"/>
            <a:ext cx="8715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rgbClr val="FFFF00"/>
                </a:solidFill>
              </a:rPr>
              <a:t>Научная работа – доклад должна содержать:</a:t>
            </a:r>
          </a:p>
          <a:p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B0F0"/>
                </a:solidFill>
              </a:rPr>
              <a:t> Введение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B0F0"/>
                </a:solidFill>
              </a:rPr>
              <a:t> Основную часть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B0F0"/>
                </a:solidFill>
              </a:rPr>
              <a:t> Заключение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B0F0"/>
                </a:solidFill>
              </a:rPr>
              <a:t> Список использованных источников литературы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92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00B0F0"/>
                </a:solidFill>
              </a:rPr>
              <a:t>Введение </a:t>
            </a:r>
            <a:r>
              <a:rPr lang="ru-RU" sz="2400" dirty="0" smtClean="0"/>
              <a:t>должно включать в себя формулировку постановки проблемы, отражать актуальность темы, краткий обзор используемой литературы и источников,</a:t>
            </a:r>
          </a:p>
          <a:p>
            <a:r>
              <a:rPr lang="ru-RU" sz="2400" dirty="0" smtClean="0"/>
              <a:t>Степень изученности  данного вопроса.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1928802"/>
            <a:ext cx="73580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B0F0"/>
                </a:solidFill>
              </a:rPr>
              <a:t>   </a:t>
            </a:r>
          </a:p>
          <a:p>
            <a:r>
              <a:rPr lang="ru-RU" sz="2400" b="1" smtClean="0">
                <a:solidFill>
                  <a:srgbClr val="00B0F0"/>
                </a:solidFill>
              </a:rPr>
              <a:t>Основная </a:t>
            </a:r>
            <a:r>
              <a:rPr lang="ru-RU" sz="2400" b="1" dirty="0" smtClean="0">
                <a:solidFill>
                  <a:srgbClr val="00B0F0"/>
                </a:solidFill>
              </a:rPr>
              <a:t>часть</a:t>
            </a:r>
            <a:r>
              <a:rPr lang="ru-RU" sz="2400" dirty="0" smtClean="0"/>
              <a:t> должна содержать информацию, собранную и обработанную исследователем, а именно характеристику методов решения проблемы, сравнение известных автору старых и предлагаемых методов решения, обоснование выбранного варианта решения.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26675"/>
            <a:ext cx="6429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00B0F0"/>
                </a:solidFill>
              </a:rPr>
              <a:t>В заключении </a:t>
            </a:r>
            <a:r>
              <a:rPr lang="ru-RU" sz="2400" dirty="0" smtClean="0"/>
              <a:t>в лаконичном виде формулируются выводы и результаты, полученные автором. В список литературы в алфавитном порядке заносятся источники, использованные автором.</a:t>
            </a:r>
            <a:endParaRPr lang="ru-RU" sz="2400" dirty="0"/>
          </a:p>
        </p:txBody>
      </p:sp>
      <p:pic>
        <p:nvPicPr>
          <p:cNvPr id="8" name="Picture 2" descr="C:\Documents and Settings\Администратор\Мои документы\Мои рисунки\лоо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1214446" cy="2125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C:\Documents and Settings\Администратор\Мои документы\Мои рисунки\длждло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91251" flipH="1" flipV="1">
            <a:off x="7172120" y="5186540"/>
            <a:ext cx="1911743" cy="15759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448</TotalTime>
  <Words>637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Слайд 2</vt:lpstr>
      <vt:lpstr>ЦЕЛИ И ЗАДАЧИ НОУ </vt:lpstr>
      <vt:lpstr>Исследовательская работа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Пример критериев при выставлении оценок</vt:lpstr>
      <vt:lpstr>Слайд 13</vt:lpstr>
      <vt:lpstr>Слайд 14</vt:lpstr>
    </vt:vector>
  </TitlesOfParts>
  <Company>15674556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1252</dc:creator>
  <cp:lastModifiedBy>Егор</cp:lastModifiedBy>
  <cp:revision>45</cp:revision>
  <dcterms:created xsi:type="dcterms:W3CDTF">2011-08-29T08:32:51Z</dcterms:created>
  <dcterms:modified xsi:type="dcterms:W3CDTF">2013-11-18T12:27:59Z</dcterms:modified>
</cp:coreProperties>
</file>