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A45A-A762-4B93-90C2-6EB15AD26A4A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2213854-60FF-49FB-9B7C-EA1526AF6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A45A-A762-4B93-90C2-6EB15AD26A4A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3854-60FF-49FB-9B7C-EA1526AF6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A45A-A762-4B93-90C2-6EB15AD26A4A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3854-60FF-49FB-9B7C-EA1526AF6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A45A-A762-4B93-90C2-6EB15AD26A4A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2213854-60FF-49FB-9B7C-EA1526AF6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A45A-A762-4B93-90C2-6EB15AD26A4A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3854-60FF-49FB-9B7C-EA1526AF6D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A45A-A762-4B93-90C2-6EB15AD26A4A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3854-60FF-49FB-9B7C-EA1526AF6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A45A-A762-4B93-90C2-6EB15AD26A4A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2213854-60FF-49FB-9B7C-EA1526AF6D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A45A-A762-4B93-90C2-6EB15AD26A4A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3854-60FF-49FB-9B7C-EA1526AF6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A45A-A762-4B93-90C2-6EB15AD26A4A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3854-60FF-49FB-9B7C-EA1526AF6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A45A-A762-4B93-90C2-6EB15AD26A4A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3854-60FF-49FB-9B7C-EA1526AF6D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A45A-A762-4B93-90C2-6EB15AD26A4A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3854-60FF-49FB-9B7C-EA1526AF6D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23A45A-A762-4B93-90C2-6EB15AD26A4A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2213854-60FF-49FB-9B7C-EA1526AF6D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785813"/>
            <a:ext cx="7772400" cy="2814637"/>
          </a:xfrm>
        </p:spPr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099" name="WordArt 2"/>
          <p:cNvSpPr>
            <a:spLocks noChangeArrowheads="1" noChangeShapeType="1" noTextEdit="1"/>
          </p:cNvSpPr>
          <p:nvPr/>
        </p:nvSpPr>
        <p:spPr bwMode="auto">
          <a:xfrm>
            <a:off x="1285875" y="1500188"/>
            <a:ext cx="6643688" cy="690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Воспитать у детей глубокий интерес к знаниям </a:t>
            </a:r>
          </a:p>
        </p:txBody>
      </p:sp>
      <p:sp>
        <p:nvSpPr>
          <p:cNvPr id="4100" name="WordArt 3"/>
          <p:cNvSpPr>
            <a:spLocks noChangeArrowheads="1" noChangeShapeType="1" noTextEdit="1"/>
          </p:cNvSpPr>
          <p:nvPr/>
        </p:nvSpPr>
        <p:spPr bwMode="auto">
          <a:xfrm>
            <a:off x="2071688" y="2143125"/>
            <a:ext cx="5500687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 потребность в самообразовании – </a:t>
            </a:r>
          </a:p>
        </p:txBody>
      </p:sp>
      <p:sp>
        <p:nvSpPr>
          <p:cNvPr id="4101" name="WordArt 4"/>
          <p:cNvSpPr>
            <a:spLocks noChangeArrowheads="1" noChangeShapeType="1" noTextEdit="1"/>
          </p:cNvSpPr>
          <p:nvPr/>
        </p:nvSpPr>
        <p:spPr bwMode="auto">
          <a:xfrm>
            <a:off x="928688" y="2786063"/>
            <a:ext cx="7572375" cy="785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это означает пробудить познавательную активность </a:t>
            </a:r>
          </a:p>
        </p:txBody>
      </p:sp>
      <p:sp>
        <p:nvSpPr>
          <p:cNvPr id="4102" name="WordArt 5"/>
          <p:cNvSpPr>
            <a:spLocks noChangeArrowheads="1" noChangeShapeType="1" noTextEdit="1"/>
          </p:cNvSpPr>
          <p:nvPr/>
        </p:nvSpPr>
        <p:spPr bwMode="auto">
          <a:xfrm>
            <a:off x="714375" y="3786188"/>
            <a:ext cx="80010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 самостоятельность мысли, укрепить веру в свои силы.</a:t>
            </a:r>
          </a:p>
        </p:txBody>
      </p:sp>
      <p:sp>
        <p:nvSpPr>
          <p:cNvPr id="4103" name="WordArt 6"/>
          <p:cNvSpPr>
            <a:spLocks noChangeArrowheads="1" noChangeShapeType="1" noTextEdit="1"/>
          </p:cNvSpPr>
          <p:nvPr/>
        </p:nvSpPr>
        <p:spPr bwMode="auto">
          <a:xfrm>
            <a:off x="4929188" y="4714875"/>
            <a:ext cx="2928937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Бондаревский В.Б.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  <p:bldP spid="4101" grpId="0"/>
      <p:bldP spid="410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u="sng" dirty="0" smtClean="0">
                <a:solidFill>
                  <a:srgbClr val="008000"/>
                </a:solidFill>
              </a:rPr>
              <a:t> Урок-практикум</a:t>
            </a:r>
            <a:r>
              <a:rPr lang="ru-RU" dirty="0" smtClean="0">
                <a:solidFill>
                  <a:srgbClr val="008000"/>
                </a:solidFill>
              </a:rPr>
              <a:t/>
            </a:r>
            <a:br>
              <a:rPr lang="ru-RU" dirty="0" smtClean="0">
                <a:solidFill>
                  <a:srgbClr val="008000"/>
                </a:solidFill>
              </a:rPr>
            </a:br>
            <a:endParaRPr lang="ru-RU" dirty="0" smtClean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428750"/>
            <a:ext cx="8515350" cy="5143500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u="sng" dirty="0" smtClean="0">
                <a:solidFill>
                  <a:srgbClr val="FF0000"/>
                </a:solidFill>
              </a:rPr>
              <a:t>Действия: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400" b="1" u="sng" dirty="0" smtClean="0">
              <a:solidFill>
                <a:srgbClr val="FF000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решить все задачи по теме из учебника, выделив основные виды задач;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установить соответствия практического материала изученной теории;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выявить функции каждой задачи (дидактическая, познавательная, развивающая, практическая);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выделить новые для учащихся типы задач, примеры и методы их решения;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отобрать ключевые задачи на применение изученной темы;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выделить задачи, допускающие несколько способов решения;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спланировать циклы взаимосвязанных задач;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составить контрольную работу, учитывающую уровень развития каждого ученика.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5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6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6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60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6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60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600"/>
                            </p:stCondLst>
                            <p:childTnLst>
                              <p:par>
                                <p:cTn id="6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600"/>
                            </p:stCondLst>
                            <p:childTnLst>
                              <p:par>
                                <p:cTn id="6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u="sng" smtClean="0">
                <a:solidFill>
                  <a:srgbClr val="008000"/>
                </a:solidFill>
              </a:rPr>
              <a:t>Урок- турнир</a:t>
            </a:r>
            <a:endParaRPr lang="ru-RU" smtClean="0">
              <a:solidFill>
                <a:srgbClr val="008000"/>
              </a:solidFill>
            </a:endParaRPr>
          </a:p>
        </p:txBody>
      </p:sp>
      <p:pic>
        <p:nvPicPr>
          <p:cNvPr id="1026" name="Picture 2" descr="C:\Documents and Settings\Admin\Рабочий стол\SDC125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286073"/>
            <a:ext cx="3944937" cy="2958703"/>
          </a:xfrm>
          <a:prstGeom prst="rect">
            <a:avLst/>
          </a:prstGeom>
          <a:noFill/>
        </p:spPr>
      </p:pic>
      <p:pic>
        <p:nvPicPr>
          <p:cNvPr id="5" name="Picture 3" descr="H:\Оля\100_04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3429000"/>
            <a:ext cx="3821112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u="sng" smtClean="0">
                <a:solidFill>
                  <a:srgbClr val="008000"/>
                </a:solidFill>
              </a:rPr>
              <a:t>Индивидуальная работа</a:t>
            </a:r>
            <a:endParaRPr lang="ru-RU" smtClean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«Признаки делимости».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От некоторого финансового документа оторван один кусочек, и в результате первая цифра числа Х152 неизвестна. Бухгалтер знает, что это число четырехзначное, оно должно делиться на три (деньги предстоит поровну разделить на три бригады), а также помнит, что первая цифра этого числа больше 5. Как восстановить неизвестную цифру? Цифра восстанавливается с помощью признака делимости на 3.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4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u="sng" smtClean="0">
                <a:solidFill>
                  <a:srgbClr val="008000"/>
                </a:solidFill>
              </a:rPr>
              <a:t>Информационные технологии</a:t>
            </a:r>
            <a:endParaRPr lang="ru-RU" smtClean="0">
              <a:solidFill>
                <a:srgbClr val="008000"/>
              </a:solidFill>
            </a:endParaRPr>
          </a:p>
        </p:txBody>
      </p:sp>
      <p:pic>
        <p:nvPicPr>
          <p:cNvPr id="19460" name="Picture 3" descr="H:\Оля\100_04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071813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Admin\Рабочий стол\SDC125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140968"/>
            <a:ext cx="3960440" cy="288032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SDC1253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1357313"/>
            <a:ext cx="4057649" cy="3043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4" descr="A:\Изображение 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49419">
            <a:off x="5824538" y="1519238"/>
            <a:ext cx="27686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u="sng" smtClean="0">
                <a:solidFill>
                  <a:srgbClr val="008000"/>
                </a:solidFill>
              </a:rPr>
              <a:t>Тестовые задания</a:t>
            </a:r>
            <a:endParaRPr lang="ru-RU" smtClean="0"/>
          </a:p>
        </p:txBody>
      </p:sp>
      <p:sp>
        <p:nvSpPr>
          <p:cNvPr id="1536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5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" name="Picture 2" descr="A:\Изображение\Изображение 0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 rot="21013428">
            <a:off x="509588" y="1414463"/>
            <a:ext cx="2684462" cy="5045075"/>
          </a:xfrm>
          <a:noFill/>
        </p:spPr>
      </p:pic>
      <p:pic>
        <p:nvPicPr>
          <p:cNvPr id="20486" name="Picture 3" descr="A:\Изображение\Изображение 00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3214688" y="1143000"/>
            <a:ext cx="2714625" cy="5286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ctrTitle"/>
          </p:nvPr>
        </p:nvSpPr>
        <p:spPr>
          <a:xfrm>
            <a:off x="785813" y="500063"/>
            <a:ext cx="7772400" cy="1470025"/>
          </a:xfrm>
        </p:spPr>
        <p:txBody>
          <a:bodyPr/>
          <a:lstStyle/>
          <a:p>
            <a:pPr algn="l" eaLnBrk="1" hangingPunct="1"/>
            <a:r>
              <a:rPr lang="ru-RU" b="1" u="sng" smtClean="0">
                <a:solidFill>
                  <a:srgbClr val="00B050"/>
                </a:solidFill>
              </a:rPr>
              <a:t>Тема: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00188" y="1857375"/>
            <a:ext cx="6400800" cy="3857625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3500" b="1" i="1" dirty="0" smtClean="0">
                <a:solidFill>
                  <a:srgbClr val="FF0000"/>
                </a:solidFill>
              </a:rPr>
              <a:t>«Активизация познавательной деятельности учащихся на уроках математики и во внеурочное время».</a:t>
            </a:r>
            <a:endParaRPr lang="ru-RU" sz="13500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3500" b="1" i="1" dirty="0" smtClean="0"/>
              <a:t> </a:t>
            </a:r>
            <a:endParaRPr lang="ru-RU" sz="135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3"/>
          <p:cNvSpPr>
            <a:spLocks noChangeArrowheads="1"/>
          </p:cNvSpPr>
          <p:nvPr/>
        </p:nvSpPr>
        <p:spPr bwMode="auto">
          <a:xfrm>
            <a:off x="214313" y="2286000"/>
            <a:ext cx="30003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Активизация </a:t>
            </a:r>
          </a:p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познавательной </a:t>
            </a:r>
          </a:p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786188" y="928688"/>
            <a:ext cx="457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положительного отношения школьников к учебной деятельности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857625" y="271462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 стремления к глубокому познанию изучаемых предметов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857625" y="4572000"/>
            <a:ext cx="38465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познавательной </a:t>
            </a:r>
          </a:p>
          <a:p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активности учащихся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428875" y="1500188"/>
            <a:ext cx="1214438" cy="7858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000375" y="3214688"/>
            <a:ext cx="714375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357438" y="3786188"/>
            <a:ext cx="1357312" cy="12144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Применение различных видов самостоятельной деятельности требует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285750" y="257175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b="1" smtClean="0">
                <a:solidFill>
                  <a:srgbClr val="0070C0"/>
                </a:solidFill>
              </a:rPr>
              <a:t>Мобилизации знаний и умений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b="1" smtClean="0">
                <a:solidFill>
                  <a:srgbClr val="0070C0"/>
                </a:solidFill>
              </a:rPr>
              <a:t>Способности принимать решения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b="1" smtClean="0">
                <a:solidFill>
                  <a:srgbClr val="0070C0"/>
                </a:solidFill>
              </a:rPr>
              <a:t>Брать на себя ответственность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b="1" smtClean="0">
                <a:solidFill>
                  <a:srgbClr val="0070C0"/>
                </a:solidFill>
              </a:rPr>
              <a:t>Воспитывать волю к победе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b="1" smtClean="0">
                <a:solidFill>
                  <a:srgbClr val="0070C0"/>
                </a:solidFill>
              </a:rPr>
              <a:t>Преодолевать  трудности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8938" y="2071688"/>
            <a:ext cx="3643312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Средства активизации учения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1563" y="642938"/>
            <a:ext cx="2571750" cy="928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Учебное содержание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29000" y="3786188"/>
            <a:ext cx="2643188" cy="1000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63" y="4857750"/>
            <a:ext cx="2571750" cy="12144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</a:rPr>
              <a:t>стандартные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57938" y="4857750"/>
            <a:ext cx="2571750" cy="12144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</a:rPr>
              <a:t>нестандартные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86438" y="714375"/>
            <a:ext cx="2643187" cy="928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Приёмы и формы обучения</a:t>
            </a:r>
          </a:p>
        </p:txBody>
      </p:sp>
      <p:sp>
        <p:nvSpPr>
          <p:cNvPr id="11" name="Стрелка вправо 10"/>
          <p:cNvSpPr/>
          <p:nvPr/>
        </p:nvSpPr>
        <p:spPr>
          <a:xfrm rot="13553573">
            <a:off x="2762250" y="1717675"/>
            <a:ext cx="700088" cy="204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8523059">
            <a:off x="6138863" y="1771650"/>
            <a:ext cx="700088" cy="141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4421982" y="3436144"/>
            <a:ext cx="585787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8774880">
            <a:off x="2862263" y="4508500"/>
            <a:ext cx="601662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681342">
            <a:off x="6054725" y="4516438"/>
            <a:ext cx="722313" cy="195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3143250" y="714375"/>
            <a:ext cx="2057400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Окунев</a:t>
            </a:r>
          </a:p>
          <a:p>
            <a:pPr algn="ctr"/>
            <a:r>
              <a:rPr lang="ru-RU" sz="20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Анатолий </a:t>
            </a:r>
          </a:p>
          <a:p>
            <a:pPr algn="ctr"/>
            <a:r>
              <a:rPr lang="ru-RU" sz="20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Арсеньевич</a:t>
            </a:r>
          </a:p>
        </p:txBody>
      </p:sp>
      <p:sp>
        <p:nvSpPr>
          <p:cNvPr id="10243" name="Прямоугольник 5"/>
          <p:cNvSpPr>
            <a:spLocks noChangeArrowheads="1"/>
          </p:cNvSpPr>
          <p:nvPr/>
        </p:nvSpPr>
        <p:spPr bwMode="auto">
          <a:xfrm>
            <a:off x="1857375" y="3071813"/>
            <a:ext cx="53578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b="1" i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Движущая  сила</a:t>
            </a:r>
            <a:r>
              <a:rPr lang="ru-RU" sz="24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учебного процесса - это противоречие.</a:t>
            </a:r>
          </a:p>
          <a:p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 интереса </a:t>
            </a:r>
            <a:r>
              <a:rPr lang="ru-RU" sz="24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новизна, новый материал.</a:t>
            </a:r>
          </a:p>
          <a:p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Хороший урок </a:t>
            </a:r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это урок вопросов и сомнений.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Нестандартные уроки: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Char char="v"/>
            </a:pPr>
            <a:r>
              <a:rPr lang="ru-RU" b="1" smtClean="0">
                <a:solidFill>
                  <a:srgbClr val="0070C0"/>
                </a:solidFill>
              </a:rPr>
              <a:t>урок-соревнование;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ru-RU" b="1" smtClean="0">
                <a:solidFill>
                  <a:srgbClr val="0070C0"/>
                </a:solidFill>
              </a:rPr>
              <a:t>урок-игра;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ru-RU" b="1" smtClean="0">
                <a:solidFill>
                  <a:srgbClr val="0070C0"/>
                </a:solidFill>
              </a:rPr>
              <a:t>урок-путешествие;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ru-RU" b="1" smtClean="0">
                <a:solidFill>
                  <a:srgbClr val="0070C0"/>
                </a:solidFill>
              </a:rPr>
              <a:t>урок-практикум;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ru-RU" b="1" smtClean="0">
                <a:solidFill>
                  <a:srgbClr val="0070C0"/>
                </a:solidFill>
              </a:rPr>
              <a:t>урок-лекция;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ru-RU" b="1" smtClean="0">
                <a:solidFill>
                  <a:srgbClr val="0070C0"/>
                </a:solidFill>
              </a:rPr>
              <a:t>урок-консультация;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ru-RU" b="1" smtClean="0">
                <a:solidFill>
                  <a:srgbClr val="0070C0"/>
                </a:solidFill>
              </a:rPr>
              <a:t>интегрированные уроки.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8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8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8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/>
          <p:cNvSpPr>
            <a:spLocks noGrp="1"/>
          </p:cNvSpPr>
          <p:nvPr>
            <p:ph type="title"/>
          </p:nvPr>
        </p:nvSpPr>
        <p:spPr>
          <a:xfrm>
            <a:off x="571500" y="0"/>
            <a:ext cx="7900988" cy="1162050"/>
          </a:xfrm>
        </p:spPr>
        <p:txBody>
          <a:bodyPr/>
          <a:lstStyle/>
          <a:p>
            <a:pPr algn="ctr" eaLnBrk="1" hangingPunct="1"/>
            <a:r>
              <a:rPr lang="ru-RU" sz="4000" i="1" u="sng" smtClean="0">
                <a:solidFill>
                  <a:srgbClr val="008000"/>
                </a:solidFill>
              </a:rPr>
              <a:t>Разноуровневые задания</a:t>
            </a:r>
            <a:endParaRPr lang="ru-RU" sz="4000" smtClean="0"/>
          </a:p>
        </p:txBody>
      </p:sp>
      <p:pic>
        <p:nvPicPr>
          <p:cNvPr id="13316" name="Picture 4" descr="A:\Изображени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76025" t="35060" r="5515" b="45758"/>
          <a:stretch>
            <a:fillRect/>
          </a:stretch>
        </p:blipFill>
        <p:spPr>
          <a:xfrm>
            <a:off x="6097588" y="1643063"/>
            <a:ext cx="2547937" cy="1928812"/>
          </a:xfrm>
          <a:noFill/>
        </p:spPr>
      </p:pic>
      <p:pic>
        <p:nvPicPr>
          <p:cNvPr id="13317" name="Picture 4" descr="A:\Изображение.jpg"/>
          <p:cNvPicPr>
            <a:picLocks noChangeAspect="1" noChangeArrowheads="1"/>
          </p:cNvPicPr>
          <p:nvPr/>
        </p:nvPicPr>
        <p:blipFill>
          <a:blip r:embed="rId2"/>
          <a:srcRect l="37488" t="82294" r="44099" b="5070"/>
          <a:stretch>
            <a:fillRect/>
          </a:stretch>
        </p:blipFill>
        <p:spPr bwMode="auto">
          <a:xfrm>
            <a:off x="611560" y="1628800"/>
            <a:ext cx="24288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 descr="A:\Изображение.jpg"/>
          <p:cNvPicPr>
            <a:picLocks noChangeAspect="1" noChangeArrowheads="1"/>
          </p:cNvPicPr>
          <p:nvPr/>
        </p:nvPicPr>
        <p:blipFill>
          <a:blip r:embed="rId2"/>
          <a:srcRect l="76532" t="63832" r="6934" b="15068"/>
          <a:stretch>
            <a:fillRect/>
          </a:stretch>
        </p:blipFill>
        <p:spPr bwMode="auto">
          <a:xfrm>
            <a:off x="3357563" y="4000500"/>
            <a:ext cx="2500312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4" descr="A:\Изображение.jpg"/>
          <p:cNvPicPr>
            <a:picLocks noChangeAspect="1" noChangeArrowheads="1"/>
          </p:cNvPicPr>
          <p:nvPr/>
        </p:nvPicPr>
        <p:blipFill>
          <a:blip r:embed="rId2"/>
          <a:srcRect l="75467" t="16241" r="8694" b="76726"/>
          <a:stretch>
            <a:fillRect/>
          </a:stretch>
        </p:blipFill>
        <p:spPr bwMode="auto">
          <a:xfrm>
            <a:off x="611560" y="2852936"/>
            <a:ext cx="24288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8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8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2428875" y="642938"/>
            <a:ext cx="4651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 u="sng">
                <a:solidFill>
                  <a:srgbClr val="008000"/>
                </a:solidFill>
                <a:latin typeface="Calibri" pitchFamily="34" charset="0"/>
              </a:rPr>
              <a:t>Урок-консультация</a:t>
            </a:r>
            <a:endParaRPr lang="ru-RU" sz="400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2" name="Picture 4" descr="F:\6Б\Изображение 0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1714500"/>
            <a:ext cx="5500687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</TotalTime>
  <Words>294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   </vt:lpstr>
      <vt:lpstr>Тема:</vt:lpstr>
      <vt:lpstr>Слайд 3</vt:lpstr>
      <vt:lpstr>Применение различных видов самостоятельной деятельности требует</vt:lpstr>
      <vt:lpstr>Слайд 5</vt:lpstr>
      <vt:lpstr>Слайд 6</vt:lpstr>
      <vt:lpstr>Нестандартные уроки:</vt:lpstr>
      <vt:lpstr>Разноуровневые задания</vt:lpstr>
      <vt:lpstr>Слайд 9</vt:lpstr>
      <vt:lpstr> Урок-практикум </vt:lpstr>
      <vt:lpstr>Урок- турнир</vt:lpstr>
      <vt:lpstr>Индивидуальная работа</vt:lpstr>
      <vt:lpstr>Информационные технологии</vt:lpstr>
      <vt:lpstr>Тестовые задания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Admin</dc:creator>
  <cp:lastModifiedBy>Admin</cp:lastModifiedBy>
  <cp:revision>3</cp:revision>
  <dcterms:created xsi:type="dcterms:W3CDTF">2012-03-01T15:33:29Z</dcterms:created>
  <dcterms:modified xsi:type="dcterms:W3CDTF">2012-03-04T10:08:42Z</dcterms:modified>
</cp:coreProperties>
</file>