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61" r:id="rId1"/>
  </p:sldMasterIdLst>
  <p:sldIdLst>
    <p:sldId id="257" r:id="rId2"/>
    <p:sldId id="259" r:id="rId3"/>
    <p:sldId id="261" r:id="rId4"/>
    <p:sldId id="262" r:id="rId5"/>
    <p:sldId id="263" r:id="rId6"/>
    <p:sldId id="277" r:id="rId7"/>
    <p:sldId id="276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8" r:id="rId18"/>
    <p:sldId id="279" r:id="rId19"/>
    <p:sldId id="280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612D0-561C-4441-ACF4-CE0251D4CDBC}" type="datetimeFigureOut">
              <a:rPr lang="ru-RU" smtClean="0"/>
              <a:pPr/>
              <a:t>26.09.2014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67D10-DB59-4439-A493-8866942F42A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612D0-561C-4441-ACF4-CE0251D4CDBC}" type="datetimeFigureOut">
              <a:rPr lang="ru-RU" smtClean="0"/>
              <a:pPr/>
              <a:t>26.09.2014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67D10-DB59-4439-A493-8866942F42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612D0-561C-4441-ACF4-CE0251D4CDBC}" type="datetimeFigureOut">
              <a:rPr lang="ru-RU" smtClean="0"/>
              <a:pPr/>
              <a:t>26.09.2014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67D10-DB59-4439-A493-8866942F42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213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D4321D63-3752-46F5-BD4F-3DA54E491DE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612D0-561C-4441-ACF4-CE0251D4CDBC}" type="datetimeFigureOut">
              <a:rPr lang="ru-RU" smtClean="0"/>
              <a:pPr/>
              <a:t>26.09.2014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67D10-DB59-4439-A493-8866942F42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612D0-561C-4441-ACF4-CE0251D4CDBC}" type="datetimeFigureOut">
              <a:rPr lang="ru-RU" smtClean="0"/>
              <a:pPr/>
              <a:t>26.09.2014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FF67D10-DB59-4439-A493-8866942F42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612D0-561C-4441-ACF4-CE0251D4CDBC}" type="datetimeFigureOut">
              <a:rPr lang="ru-RU" smtClean="0"/>
              <a:pPr/>
              <a:t>26.09.2014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67D10-DB59-4439-A493-8866942F42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612D0-561C-4441-ACF4-CE0251D4CDBC}" type="datetimeFigureOut">
              <a:rPr lang="ru-RU" smtClean="0"/>
              <a:pPr/>
              <a:t>26.09.2014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67D10-DB59-4439-A493-8866942F42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612D0-561C-4441-ACF4-CE0251D4CDBC}" type="datetimeFigureOut">
              <a:rPr lang="ru-RU" smtClean="0"/>
              <a:pPr/>
              <a:t>26.09.2014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67D10-DB59-4439-A493-8866942F42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612D0-561C-4441-ACF4-CE0251D4CDBC}" type="datetimeFigureOut">
              <a:rPr lang="ru-RU" smtClean="0"/>
              <a:pPr/>
              <a:t>26.09.2014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67D10-DB59-4439-A493-8866942F42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612D0-561C-4441-ACF4-CE0251D4CDBC}" type="datetimeFigureOut">
              <a:rPr lang="ru-RU" smtClean="0"/>
              <a:pPr/>
              <a:t>26.09.2014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67D10-DB59-4439-A493-8866942F42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612D0-561C-4441-ACF4-CE0251D4CDBC}" type="datetimeFigureOut">
              <a:rPr lang="ru-RU" smtClean="0"/>
              <a:pPr/>
              <a:t>26.09.2014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67D10-DB59-4439-A493-8866942F42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6A612D0-561C-4441-ACF4-CE0251D4CDBC}" type="datetimeFigureOut">
              <a:rPr lang="ru-RU" smtClean="0"/>
              <a:pPr/>
              <a:t>26.09.2014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FF67D10-DB59-4439-A493-8866942F42A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9" name="Picture 5" descr="ФОТО гимназии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61938" y="225425"/>
            <a:ext cx="8569325" cy="6427788"/>
          </a:xfrm>
          <a:solidFill>
            <a:srgbClr val="00B050"/>
          </a:solidFill>
          <a:ln/>
        </p:spPr>
      </p:pic>
    </p:spTree>
  </p:cSld>
  <p:clrMapOvr>
    <a:masterClrMapping/>
  </p:clrMapOvr>
  <p:transition>
    <p:comb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idx="1"/>
          </p:nvPr>
        </p:nvSpPr>
        <p:spPr>
          <a:xfrm>
            <a:off x="428596" y="428604"/>
            <a:ext cx="8229600" cy="5691187"/>
          </a:xfrm>
          <a:solidFill>
            <a:srgbClr val="0070C0"/>
          </a:solidFill>
        </p:spPr>
        <p:txBody>
          <a:bodyPr/>
          <a:lstStyle/>
          <a:p>
            <a:pPr marL="609600" indent="-609600">
              <a:buFontTx/>
              <a:buNone/>
            </a:pPr>
            <a:r>
              <a:rPr lang="ru-RU" sz="3200" dirty="0" smtClean="0"/>
              <a:t>Участвуем в реализации образовательной инициативы «Наша новая школа»:</a:t>
            </a:r>
          </a:p>
          <a:p>
            <a:pPr marL="609600" indent="-609600">
              <a:buFontTx/>
              <a:buNone/>
            </a:pPr>
            <a:r>
              <a:rPr lang="ru-RU" sz="3200" dirty="0" smtClean="0"/>
              <a:t>-  2011г – переход на ФГОС начального общего образования;</a:t>
            </a:r>
          </a:p>
          <a:p>
            <a:pPr marL="609600" indent="-609600">
              <a:buFontTx/>
              <a:buNone/>
            </a:pPr>
            <a:r>
              <a:rPr lang="ru-RU" sz="3200" dirty="0" smtClean="0"/>
              <a:t>- 2013 - переход на ФГОС ООО;</a:t>
            </a:r>
          </a:p>
          <a:p>
            <a:pPr marL="609600" indent="-609600">
              <a:buFontTx/>
              <a:buNone/>
            </a:pPr>
            <a:r>
              <a:rPr lang="ru-RU" sz="3200" dirty="0" smtClean="0"/>
              <a:t>- создана образовательная </a:t>
            </a:r>
            <a:r>
              <a:rPr lang="ru-RU" sz="3200" dirty="0"/>
              <a:t>программа начального общего </a:t>
            </a:r>
            <a:r>
              <a:rPr lang="ru-RU" sz="3200" dirty="0" smtClean="0"/>
              <a:t>образования;</a:t>
            </a:r>
          </a:p>
          <a:p>
            <a:pPr marL="609600" indent="-609600">
              <a:buFontTx/>
              <a:buNone/>
            </a:pPr>
            <a:r>
              <a:rPr lang="ru-RU" sz="3200" dirty="0" smtClean="0"/>
              <a:t>- создана основная </a:t>
            </a:r>
            <a:r>
              <a:rPr lang="ru-RU" sz="3200" dirty="0"/>
              <a:t>образовательная программа основного общего </a:t>
            </a:r>
            <a:r>
              <a:rPr lang="ru-RU" sz="3200" dirty="0" smtClean="0"/>
              <a:t>образования;  </a:t>
            </a:r>
            <a:endParaRPr lang="ru-RU" sz="3200" dirty="0"/>
          </a:p>
          <a:p>
            <a:pPr marL="609600" indent="-609600">
              <a:buFontTx/>
              <a:buChar char="-"/>
            </a:pPr>
            <a:endParaRPr lang="ru-RU" dirty="0"/>
          </a:p>
          <a:p>
            <a:pPr marL="609600" indent="-609600">
              <a:buFontTx/>
              <a:buChar char="-"/>
            </a:pPr>
            <a:endParaRPr lang="ru-RU" dirty="0"/>
          </a:p>
          <a:p>
            <a:pPr marL="609600" indent="-609600">
              <a:buFont typeface="Wingdings" pitchFamily="2" charset="2"/>
              <a:buNone/>
            </a:pPr>
            <a:endParaRPr lang="ru-RU" dirty="0"/>
          </a:p>
          <a:p>
            <a:pPr marL="609600" indent="-609600"/>
            <a:endParaRPr lang="ru-RU" dirty="0"/>
          </a:p>
          <a:p>
            <a:pPr marL="609600" indent="-609600"/>
            <a:endParaRPr lang="ru-RU" dirty="0"/>
          </a:p>
          <a:p>
            <a:pPr marL="609600" indent="-609600">
              <a:buFontTx/>
              <a:buChar char="-"/>
            </a:pPr>
            <a:endParaRPr lang="ru-RU" dirty="0"/>
          </a:p>
          <a:p>
            <a:pPr marL="609600" indent="-609600"/>
            <a:endParaRPr lang="ru-RU" dirty="0"/>
          </a:p>
          <a:p>
            <a:pPr marL="609600" indent="-609600">
              <a:buFont typeface="Wingdings" pitchFamily="2" charset="2"/>
              <a:buNone/>
            </a:pPr>
            <a:endParaRPr lang="ru-RU" dirty="0"/>
          </a:p>
          <a:p>
            <a:pPr marL="609600" indent="-609600"/>
            <a:endParaRPr lang="ru-RU" dirty="0"/>
          </a:p>
          <a:p>
            <a:pPr marL="609600" indent="-609600"/>
            <a:endParaRPr lang="ru-RU" dirty="0"/>
          </a:p>
          <a:p>
            <a:pPr marL="609600" indent="-609600"/>
            <a:endParaRPr lang="ru-RU" dirty="0"/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/>
          <a:lstStyle/>
          <a:p>
            <a:r>
              <a:rPr lang="ru-RU" dirty="0" smtClean="0"/>
              <a:t>Наша новая школа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rgbClr val="0070C0"/>
          </a:solidFill>
        </p:spPr>
        <p:txBody>
          <a:bodyPr/>
          <a:lstStyle/>
          <a:p>
            <a:r>
              <a:rPr lang="ru-RU" sz="2800" dirty="0"/>
              <a:t>создана программа «Одаренные дети</a:t>
            </a:r>
            <a:r>
              <a:rPr lang="ru-RU" sz="2800" dirty="0" smtClean="0"/>
              <a:t>»;</a:t>
            </a:r>
          </a:p>
          <a:p>
            <a:r>
              <a:rPr lang="ru-RU" sz="2800" dirty="0"/>
              <a:t>создаются  условия для сохранения и укрепления здоровья </a:t>
            </a:r>
            <a:r>
              <a:rPr lang="ru-RU" sz="2800" dirty="0" smtClean="0"/>
              <a:t>школьников;</a:t>
            </a:r>
          </a:p>
          <a:p>
            <a:r>
              <a:rPr lang="ru-RU" sz="2800" dirty="0" smtClean="0"/>
              <a:t>введена </a:t>
            </a:r>
            <a:r>
              <a:rPr lang="ru-RU" sz="2800" dirty="0"/>
              <a:t>собственная </a:t>
            </a:r>
            <a:r>
              <a:rPr lang="ru-RU" sz="2800" dirty="0" smtClean="0"/>
              <a:t>бухгалтерия;</a:t>
            </a:r>
          </a:p>
          <a:p>
            <a:r>
              <a:rPr lang="ru-RU" sz="2800" dirty="0" smtClean="0"/>
              <a:t>внедряется </a:t>
            </a:r>
            <a:r>
              <a:rPr lang="ru-RU" sz="2800" dirty="0"/>
              <a:t>система моральных и материальных стимулов поддержки </a:t>
            </a:r>
            <a:r>
              <a:rPr lang="ru-RU" sz="2800" dirty="0" smtClean="0"/>
              <a:t>педагогов;</a:t>
            </a:r>
          </a:p>
          <a:p>
            <a:r>
              <a:rPr lang="ru-RU" sz="2800" dirty="0"/>
              <a:t>успешно решается проблема формирования информационной компетентности учащихся.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/>
          <p:cNvSpPr>
            <a:spLocks noGrp="1" noChangeArrowheads="1"/>
          </p:cNvSpPr>
          <p:nvPr>
            <p:ph idx="1"/>
          </p:nvPr>
        </p:nvSpPr>
        <p:spPr>
          <a:xfrm>
            <a:off x="428596" y="642918"/>
            <a:ext cx="8229600" cy="5691187"/>
          </a:xfrm>
          <a:solidFill>
            <a:srgbClr val="0070C0"/>
          </a:solidFill>
        </p:spPr>
        <p:txBody>
          <a:bodyPr/>
          <a:lstStyle/>
          <a:p>
            <a:pPr marL="609600" indent="-609600" algn="ctr">
              <a:buFont typeface="Wingdings" pitchFamily="2" charset="2"/>
              <a:buNone/>
            </a:pPr>
            <a:r>
              <a:rPr lang="ru-RU" dirty="0"/>
              <a:t>Победители  районных и краевых конкурсов:</a:t>
            </a:r>
          </a:p>
          <a:p>
            <a:pPr marL="609600" indent="-609600">
              <a:buNone/>
            </a:pPr>
            <a:r>
              <a:rPr lang="ru-RU" sz="2400" dirty="0"/>
              <a:t>2010г – 1 победитель районного и 1 призер краевого ПНПО «Образование», 1 участник смотра-конкурса профсоюзных агитбригад, посвященных Году учителя</a:t>
            </a:r>
            <a:r>
              <a:rPr lang="ru-RU" sz="2400" dirty="0" smtClean="0"/>
              <a:t>;</a:t>
            </a:r>
          </a:p>
          <a:p>
            <a:pPr marL="609600" indent="-609600">
              <a:buNone/>
            </a:pPr>
            <a:r>
              <a:rPr lang="ru-RU" sz="2400" dirty="0" smtClean="0"/>
              <a:t> </a:t>
            </a:r>
            <a:r>
              <a:rPr lang="ru-RU" sz="2400" dirty="0"/>
              <a:t>2011г – 1 участник краевого конкурса «Учитель года Кубани – 2011», 1 призер районного конкурса лучших классных руководителей; </a:t>
            </a:r>
            <a:endParaRPr lang="ru-RU" sz="2400" dirty="0" smtClean="0"/>
          </a:p>
          <a:p>
            <a:pPr marL="609600" indent="-609600">
              <a:buNone/>
            </a:pPr>
            <a:r>
              <a:rPr lang="ru-RU" sz="2400" dirty="0" smtClean="0"/>
              <a:t>2011г </a:t>
            </a:r>
            <a:r>
              <a:rPr lang="ru-RU" sz="2400" dirty="0"/>
              <a:t>– гимназия–победитель  муниципального тура и участник краевого конкурса «Лучший кабинет </a:t>
            </a:r>
            <a:r>
              <a:rPr lang="ru-RU" sz="2400" dirty="0" err="1"/>
              <a:t>кубановедения</a:t>
            </a:r>
            <a:r>
              <a:rPr lang="ru-RU" sz="2400" dirty="0"/>
              <a:t>»; </a:t>
            </a:r>
            <a:endParaRPr lang="ru-RU" sz="2400" dirty="0" smtClean="0"/>
          </a:p>
          <a:p>
            <a:pPr marL="609600" indent="-609600">
              <a:buNone/>
            </a:pPr>
            <a:r>
              <a:rPr lang="ru-RU" sz="2400" dirty="0" smtClean="0"/>
              <a:t>2012 </a:t>
            </a:r>
            <a:r>
              <a:rPr lang="ru-RU" sz="2400" dirty="0"/>
              <a:t>г. – гимназия – призер краевого конкурса «Лучший кабинет </a:t>
            </a:r>
            <a:r>
              <a:rPr lang="ru-RU" sz="2400" dirty="0" err="1"/>
              <a:t>кубановедения</a:t>
            </a:r>
            <a:r>
              <a:rPr lang="ru-RU" sz="2400" dirty="0"/>
              <a:t>».</a:t>
            </a:r>
          </a:p>
          <a:p>
            <a:pPr marL="609600" indent="-609600">
              <a:buFont typeface="Wingdings" pitchFamily="2" charset="2"/>
              <a:buNone/>
            </a:pPr>
            <a:endParaRPr lang="ru-RU" sz="2800" dirty="0"/>
          </a:p>
          <a:p>
            <a:pPr marL="609600" indent="-609600"/>
            <a:endParaRPr lang="ru-RU" sz="2800" dirty="0"/>
          </a:p>
          <a:p>
            <a:pPr marL="609600" indent="-609600"/>
            <a:endParaRPr lang="ru-RU" dirty="0"/>
          </a:p>
          <a:p>
            <a:pPr marL="609600" indent="-609600">
              <a:buFontTx/>
              <a:buChar char="-"/>
            </a:pPr>
            <a:endParaRPr lang="ru-RU" dirty="0"/>
          </a:p>
          <a:p>
            <a:pPr marL="609600" indent="-609600"/>
            <a:endParaRPr lang="ru-RU" dirty="0"/>
          </a:p>
          <a:p>
            <a:pPr marL="609600" indent="-609600">
              <a:buFont typeface="Wingdings" pitchFamily="2" charset="2"/>
              <a:buNone/>
            </a:pPr>
            <a:endParaRPr lang="ru-RU" dirty="0"/>
          </a:p>
          <a:p>
            <a:pPr marL="609600" indent="-609600"/>
            <a:endParaRPr lang="ru-RU" dirty="0"/>
          </a:p>
          <a:p>
            <a:pPr marL="609600" indent="-609600"/>
            <a:endParaRPr lang="ru-RU" dirty="0"/>
          </a:p>
          <a:p>
            <a:pPr marL="609600" indent="-609600"/>
            <a:endParaRPr lang="ru-RU" dirty="0"/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1" name="Rectangle 5"/>
          <p:cNvSpPr>
            <a:spLocks noGrp="1" noChangeArrowheads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>
            <a:normAutofit fontScale="90000"/>
          </a:bodyPr>
          <a:lstStyle/>
          <a:p>
            <a:r>
              <a:rPr lang="ru-RU" sz="3600" dirty="0"/>
              <a:t>1992 год – открытие гимназии</a:t>
            </a:r>
            <a:br>
              <a:rPr lang="ru-RU" sz="3600" dirty="0"/>
            </a:br>
            <a:r>
              <a:rPr lang="ru-RU" sz="3600" dirty="0"/>
              <a:t>Первое посвящение в гимназисты</a:t>
            </a:r>
            <a:r>
              <a:rPr lang="ru-RU" sz="4000" dirty="0"/>
              <a:t> </a:t>
            </a:r>
          </a:p>
        </p:txBody>
      </p:sp>
      <p:pic>
        <p:nvPicPr>
          <p:cNvPr id="45060" name="Picture 4" descr="Гимназия фото 00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75153" y="1600200"/>
            <a:ext cx="5793693" cy="4708525"/>
          </a:xfrm>
          <a:solidFill>
            <a:srgbClr val="0070C0"/>
          </a:solidFill>
          <a:ln>
            <a:solidFill>
              <a:srgbClr val="00B050"/>
            </a:solidFill>
          </a:ln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Box 1"/>
          <p:cNvSpPr txBox="1">
            <a:spLocks noChangeArrowheads="1"/>
          </p:cNvSpPr>
          <p:nvPr/>
        </p:nvSpPr>
        <p:spPr bwMode="auto">
          <a:xfrm>
            <a:off x="428625" y="142875"/>
            <a:ext cx="8215313" cy="708025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</a:rPr>
              <a:t>Урок – это интересно</a:t>
            </a:r>
          </a:p>
        </p:txBody>
      </p:sp>
      <p:sp>
        <p:nvSpPr>
          <p:cNvPr id="90115" name="TextBox 2"/>
          <p:cNvSpPr txBox="1">
            <a:spLocks noChangeArrowheads="1"/>
          </p:cNvSpPr>
          <p:nvPr/>
        </p:nvSpPr>
        <p:spPr bwMode="auto">
          <a:xfrm>
            <a:off x="142875" y="1071563"/>
            <a:ext cx="1643063" cy="369887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latin typeface="Times New Roman" pitchFamily="18" charset="0"/>
              </a:rPr>
              <a:t>Диктант </a:t>
            </a:r>
          </a:p>
        </p:txBody>
      </p:sp>
      <p:sp>
        <p:nvSpPr>
          <p:cNvPr id="90116" name="TextBox 3"/>
          <p:cNvSpPr txBox="1">
            <a:spLocks noChangeArrowheads="1"/>
          </p:cNvSpPr>
          <p:nvPr/>
        </p:nvSpPr>
        <p:spPr bwMode="auto">
          <a:xfrm>
            <a:off x="285750" y="1571625"/>
            <a:ext cx="1285875" cy="369888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latin typeface="Times New Roman" pitchFamily="18" charset="0"/>
              </a:rPr>
              <a:t>Опыт </a:t>
            </a:r>
          </a:p>
        </p:txBody>
      </p:sp>
      <p:sp>
        <p:nvSpPr>
          <p:cNvPr id="90117" name="TextBox 4"/>
          <p:cNvSpPr txBox="1">
            <a:spLocks noChangeArrowheads="1"/>
          </p:cNvSpPr>
          <p:nvPr/>
        </p:nvSpPr>
        <p:spPr bwMode="auto">
          <a:xfrm>
            <a:off x="500063" y="2071688"/>
            <a:ext cx="1428750" cy="369887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latin typeface="Times New Roman" pitchFamily="18" charset="0"/>
              </a:rPr>
              <a:t>Наблюдения</a:t>
            </a:r>
          </a:p>
        </p:txBody>
      </p:sp>
      <p:sp>
        <p:nvSpPr>
          <p:cNvPr id="90118" name="TextBox 5"/>
          <p:cNvSpPr txBox="1">
            <a:spLocks noChangeArrowheads="1"/>
          </p:cNvSpPr>
          <p:nvPr/>
        </p:nvSpPr>
        <p:spPr bwMode="auto">
          <a:xfrm>
            <a:off x="714375" y="2643188"/>
            <a:ext cx="1571625" cy="369887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latin typeface="Times New Roman" pitchFamily="18" charset="0"/>
              </a:rPr>
              <a:t>Эксперимент </a:t>
            </a:r>
          </a:p>
        </p:txBody>
      </p:sp>
      <p:sp>
        <p:nvSpPr>
          <p:cNvPr id="90119" name="TextBox 6"/>
          <p:cNvSpPr txBox="1">
            <a:spLocks noChangeArrowheads="1"/>
          </p:cNvSpPr>
          <p:nvPr/>
        </p:nvSpPr>
        <p:spPr bwMode="auto">
          <a:xfrm>
            <a:off x="1000125" y="3143250"/>
            <a:ext cx="1785938" cy="646113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latin typeface="Times New Roman" pitchFamily="18" charset="0"/>
              </a:rPr>
              <a:t>Практическая работа</a:t>
            </a:r>
          </a:p>
        </p:txBody>
      </p:sp>
      <p:sp>
        <p:nvSpPr>
          <p:cNvPr id="90120" name="TextBox 7"/>
          <p:cNvSpPr txBox="1">
            <a:spLocks noChangeArrowheads="1"/>
          </p:cNvSpPr>
          <p:nvPr/>
        </p:nvSpPr>
        <p:spPr bwMode="auto">
          <a:xfrm>
            <a:off x="1285875" y="3857625"/>
            <a:ext cx="1571625" cy="646113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latin typeface="Times New Roman" pitchFamily="18" charset="0"/>
              </a:rPr>
              <a:t>Составление таблиц и схем</a:t>
            </a:r>
          </a:p>
        </p:txBody>
      </p:sp>
      <p:sp>
        <p:nvSpPr>
          <p:cNvPr id="90121" name="TextBox 8"/>
          <p:cNvSpPr txBox="1">
            <a:spLocks noChangeArrowheads="1"/>
          </p:cNvSpPr>
          <p:nvPr/>
        </p:nvSpPr>
        <p:spPr bwMode="auto">
          <a:xfrm>
            <a:off x="1571625" y="4643438"/>
            <a:ext cx="1500188" cy="646112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latin typeface="Times New Roman" pitchFamily="18" charset="0"/>
              </a:rPr>
              <a:t>Парный опрос</a:t>
            </a:r>
          </a:p>
        </p:txBody>
      </p:sp>
      <p:sp>
        <p:nvSpPr>
          <p:cNvPr id="90122" name="TextBox 9"/>
          <p:cNvSpPr txBox="1">
            <a:spLocks noChangeArrowheads="1"/>
          </p:cNvSpPr>
          <p:nvPr/>
        </p:nvSpPr>
        <p:spPr bwMode="auto">
          <a:xfrm>
            <a:off x="2000250" y="5429250"/>
            <a:ext cx="1428750" cy="646113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latin typeface="Times New Roman" pitchFamily="18" charset="0"/>
              </a:rPr>
              <a:t>Мини - экзамен</a:t>
            </a:r>
          </a:p>
        </p:txBody>
      </p:sp>
      <p:sp>
        <p:nvSpPr>
          <p:cNvPr id="90123" name="TextBox 10"/>
          <p:cNvSpPr txBox="1">
            <a:spLocks noChangeArrowheads="1"/>
          </p:cNvSpPr>
          <p:nvPr/>
        </p:nvSpPr>
        <p:spPr bwMode="auto">
          <a:xfrm>
            <a:off x="4929188" y="1285875"/>
            <a:ext cx="15716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</a:rPr>
              <a:t>Работа с тестами</a:t>
            </a:r>
          </a:p>
        </p:txBody>
      </p:sp>
      <p:sp>
        <p:nvSpPr>
          <p:cNvPr id="90124" name="TextBox 11"/>
          <p:cNvSpPr txBox="1">
            <a:spLocks noChangeArrowheads="1"/>
          </p:cNvSpPr>
          <p:nvPr/>
        </p:nvSpPr>
        <p:spPr bwMode="auto">
          <a:xfrm>
            <a:off x="2500313" y="2000250"/>
            <a:ext cx="1143000" cy="646113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latin typeface="Times New Roman" pitchFamily="18" charset="0"/>
              </a:rPr>
              <a:t>Ролевая игра</a:t>
            </a:r>
          </a:p>
        </p:txBody>
      </p:sp>
      <p:sp>
        <p:nvSpPr>
          <p:cNvPr id="90125" name="TextBox 12"/>
          <p:cNvSpPr txBox="1">
            <a:spLocks noChangeArrowheads="1"/>
          </p:cNvSpPr>
          <p:nvPr/>
        </p:nvSpPr>
        <p:spPr bwMode="auto">
          <a:xfrm>
            <a:off x="4929188" y="2714625"/>
            <a:ext cx="1428750" cy="369888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latin typeface="Times New Roman" pitchFamily="18" charset="0"/>
              </a:rPr>
              <a:t>Диспут </a:t>
            </a:r>
          </a:p>
        </p:txBody>
      </p:sp>
      <p:sp>
        <p:nvSpPr>
          <p:cNvPr id="90126" name="TextBox 13"/>
          <p:cNvSpPr txBox="1">
            <a:spLocks noChangeArrowheads="1"/>
          </p:cNvSpPr>
          <p:nvPr/>
        </p:nvSpPr>
        <p:spPr bwMode="auto">
          <a:xfrm>
            <a:off x="2786063" y="3357563"/>
            <a:ext cx="1428750" cy="369887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 err="1">
                <a:latin typeface="Times New Roman" pitchFamily="18" charset="0"/>
              </a:rPr>
              <a:t>Блицопрос</a:t>
            </a:r>
            <a:r>
              <a:rPr lang="ru-RU" dirty="0">
                <a:latin typeface="Times New Roman" pitchFamily="18" charset="0"/>
              </a:rPr>
              <a:t> </a:t>
            </a:r>
          </a:p>
        </p:txBody>
      </p:sp>
      <p:sp>
        <p:nvSpPr>
          <p:cNvPr id="90127" name="TextBox 14"/>
          <p:cNvSpPr txBox="1">
            <a:spLocks noChangeArrowheads="1"/>
          </p:cNvSpPr>
          <p:nvPr/>
        </p:nvSpPr>
        <p:spPr bwMode="auto">
          <a:xfrm>
            <a:off x="4786313" y="3929063"/>
            <a:ext cx="1071562" cy="646112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latin typeface="Times New Roman" pitchFamily="18" charset="0"/>
              </a:rPr>
              <a:t>Игра- зачёт</a:t>
            </a:r>
          </a:p>
        </p:txBody>
      </p:sp>
      <p:sp>
        <p:nvSpPr>
          <p:cNvPr id="90128" name="TextBox 15"/>
          <p:cNvSpPr txBox="1">
            <a:spLocks noChangeArrowheads="1"/>
          </p:cNvSpPr>
          <p:nvPr/>
        </p:nvSpPr>
        <p:spPr bwMode="auto">
          <a:xfrm>
            <a:off x="3000375" y="4786313"/>
            <a:ext cx="1500188" cy="646112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latin typeface="Times New Roman" pitchFamily="18" charset="0"/>
              </a:rPr>
              <a:t>Пресс - конференция</a:t>
            </a:r>
          </a:p>
        </p:txBody>
      </p:sp>
      <p:sp>
        <p:nvSpPr>
          <p:cNvPr id="90129" name="TextBox 16"/>
          <p:cNvSpPr txBox="1">
            <a:spLocks noChangeArrowheads="1"/>
          </p:cNvSpPr>
          <p:nvPr/>
        </p:nvSpPr>
        <p:spPr bwMode="auto">
          <a:xfrm>
            <a:off x="4214813" y="5500688"/>
            <a:ext cx="1785937" cy="646112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latin typeface="Times New Roman" pitchFamily="18" charset="0"/>
              </a:rPr>
              <a:t>Общественный смотр знаний</a:t>
            </a:r>
          </a:p>
        </p:txBody>
      </p:sp>
      <p:sp>
        <p:nvSpPr>
          <p:cNvPr id="90130" name="TextBox 17"/>
          <p:cNvSpPr txBox="1">
            <a:spLocks noChangeArrowheads="1"/>
          </p:cNvSpPr>
          <p:nvPr/>
        </p:nvSpPr>
        <p:spPr bwMode="auto">
          <a:xfrm>
            <a:off x="7429500" y="1214438"/>
            <a:ext cx="1500188" cy="923925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latin typeface="Times New Roman" pitchFamily="18" charset="0"/>
              </a:rPr>
              <a:t>Редакция искажённого текста</a:t>
            </a:r>
          </a:p>
        </p:txBody>
      </p:sp>
      <p:sp>
        <p:nvSpPr>
          <p:cNvPr id="90131" name="TextBox 18"/>
          <p:cNvSpPr txBox="1">
            <a:spLocks noChangeArrowheads="1"/>
          </p:cNvSpPr>
          <p:nvPr/>
        </p:nvSpPr>
        <p:spPr bwMode="auto">
          <a:xfrm>
            <a:off x="6858000" y="2357438"/>
            <a:ext cx="1714500" cy="646112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latin typeface="Times New Roman" pitchFamily="18" charset="0"/>
              </a:rPr>
              <a:t>Групповой рассказ</a:t>
            </a:r>
          </a:p>
        </p:txBody>
      </p:sp>
      <p:sp>
        <p:nvSpPr>
          <p:cNvPr id="90132" name="TextBox 19"/>
          <p:cNvSpPr txBox="1">
            <a:spLocks noChangeArrowheads="1"/>
          </p:cNvSpPr>
          <p:nvPr/>
        </p:nvSpPr>
        <p:spPr bwMode="auto">
          <a:xfrm>
            <a:off x="6429375" y="3214688"/>
            <a:ext cx="1714500" cy="646112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latin typeface="Times New Roman" pitchFamily="18" charset="0"/>
              </a:rPr>
              <a:t>Биологический футбол</a:t>
            </a:r>
          </a:p>
        </p:txBody>
      </p:sp>
      <p:sp>
        <p:nvSpPr>
          <p:cNvPr id="90133" name="TextBox 20"/>
          <p:cNvSpPr txBox="1">
            <a:spLocks noChangeArrowheads="1"/>
          </p:cNvSpPr>
          <p:nvPr/>
        </p:nvSpPr>
        <p:spPr bwMode="auto">
          <a:xfrm>
            <a:off x="6143625" y="4071938"/>
            <a:ext cx="2286000" cy="369887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latin typeface="Times New Roman" pitchFamily="18" charset="0"/>
              </a:rPr>
              <a:t>Экскурсия </a:t>
            </a:r>
          </a:p>
        </p:txBody>
      </p:sp>
      <p:sp>
        <p:nvSpPr>
          <p:cNvPr id="90134" name="TextBox 21"/>
          <p:cNvSpPr txBox="1">
            <a:spLocks noChangeArrowheads="1"/>
          </p:cNvSpPr>
          <p:nvPr/>
        </p:nvSpPr>
        <p:spPr bwMode="auto">
          <a:xfrm>
            <a:off x="5857875" y="4643438"/>
            <a:ext cx="2000250" cy="369887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latin typeface="Times New Roman" pitchFamily="18" charset="0"/>
              </a:rPr>
              <a:t>Мозговой штурм</a:t>
            </a:r>
          </a:p>
        </p:txBody>
      </p:sp>
      <p:cxnSp>
        <p:nvCxnSpPr>
          <p:cNvPr id="24" name="Прямая со стрелкой 23"/>
          <p:cNvCxnSpPr/>
          <p:nvPr/>
        </p:nvCxnSpPr>
        <p:spPr>
          <a:xfrm rot="10800000" flipV="1">
            <a:off x="1071563" y="857250"/>
            <a:ext cx="1143000" cy="3571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rot="10800000" flipV="1">
            <a:off x="928688" y="857250"/>
            <a:ext cx="1428750" cy="85725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rot="5400000">
            <a:off x="1250156" y="964407"/>
            <a:ext cx="1285875" cy="107156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rot="5400000">
            <a:off x="1214438" y="1428750"/>
            <a:ext cx="2000250" cy="71437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rot="5400000">
            <a:off x="1214438" y="1785938"/>
            <a:ext cx="2428875" cy="42862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rot="5400000">
            <a:off x="964407" y="2178844"/>
            <a:ext cx="3143250" cy="35718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rot="5400000">
            <a:off x="642938" y="2571750"/>
            <a:ext cx="3929062" cy="3571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rot="5400000">
            <a:off x="392906" y="2964657"/>
            <a:ext cx="4714875" cy="3571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rot="5400000">
            <a:off x="2320926" y="1463675"/>
            <a:ext cx="1357312" cy="158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>
            <a:endCxn id="90126" idx="0"/>
          </p:cNvCxnSpPr>
          <p:nvPr/>
        </p:nvCxnSpPr>
        <p:spPr>
          <a:xfrm rot="16200000" flipH="1">
            <a:off x="2035969" y="1893094"/>
            <a:ext cx="2571750" cy="3571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>
            <a:endCxn id="90128" idx="0"/>
          </p:cNvCxnSpPr>
          <p:nvPr/>
        </p:nvCxnSpPr>
        <p:spPr>
          <a:xfrm rot="16200000" flipH="1">
            <a:off x="1660525" y="2697163"/>
            <a:ext cx="4000500" cy="177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 rot="16200000" flipH="1">
            <a:off x="2286001" y="3143250"/>
            <a:ext cx="4786312" cy="7143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 rot="16200000" flipH="1">
            <a:off x="3321844" y="2250282"/>
            <a:ext cx="3214687" cy="28575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 rot="16200000" flipH="1">
            <a:off x="4143376" y="1571625"/>
            <a:ext cx="2000250" cy="42862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 rot="16200000" flipH="1">
            <a:off x="4857750" y="928688"/>
            <a:ext cx="714375" cy="28575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/>
          <p:nvPr/>
        </p:nvCxnSpPr>
        <p:spPr>
          <a:xfrm rot="16200000" flipH="1">
            <a:off x="3821907" y="2107406"/>
            <a:ext cx="4000500" cy="121443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/>
          <p:nvPr/>
        </p:nvCxnSpPr>
        <p:spPr>
          <a:xfrm rot="16200000" flipH="1">
            <a:off x="4286256" y="2000232"/>
            <a:ext cx="3429000" cy="1143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/>
          <p:nvPr/>
        </p:nvCxnSpPr>
        <p:spPr>
          <a:xfrm rot="16200000" flipH="1">
            <a:off x="4964907" y="1464469"/>
            <a:ext cx="2500312" cy="1143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/>
          <p:cNvCxnSpPr/>
          <p:nvPr/>
        </p:nvCxnSpPr>
        <p:spPr>
          <a:xfrm rot="16200000" flipH="1">
            <a:off x="5750719" y="964406"/>
            <a:ext cx="1714500" cy="121443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 стрелкой 61"/>
          <p:cNvCxnSpPr/>
          <p:nvPr/>
        </p:nvCxnSpPr>
        <p:spPr>
          <a:xfrm>
            <a:off x="6500813" y="714375"/>
            <a:ext cx="1000125" cy="71437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155" name="TextBox 62"/>
          <p:cNvSpPr txBox="1">
            <a:spLocks noChangeArrowheads="1"/>
          </p:cNvSpPr>
          <p:nvPr/>
        </p:nvSpPr>
        <p:spPr bwMode="auto">
          <a:xfrm>
            <a:off x="6215063" y="5357813"/>
            <a:ext cx="2143125" cy="646112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latin typeface="Times New Roman" pitchFamily="18" charset="0"/>
              </a:rPr>
              <a:t>Позиционное обучение</a:t>
            </a:r>
          </a:p>
        </p:txBody>
      </p:sp>
      <p:cxnSp>
        <p:nvCxnSpPr>
          <p:cNvPr id="65" name="Прямая со стрелкой 64"/>
          <p:cNvCxnSpPr>
            <a:stCxn id="90114" idx="2"/>
          </p:cNvCxnSpPr>
          <p:nvPr/>
        </p:nvCxnSpPr>
        <p:spPr>
          <a:xfrm rot="16200000" flipH="1">
            <a:off x="3264694" y="2121694"/>
            <a:ext cx="4578350" cy="203676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>Итоги государственной итоговой аттестации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85899" y="1868868"/>
          <a:ext cx="6172201" cy="4416552"/>
        </p:xfrm>
        <a:graphic>
          <a:graphicData uri="http://schemas.openxmlformats.org/drawingml/2006/table">
            <a:tbl>
              <a:tblPr/>
              <a:tblGrid>
                <a:gridCol w="1304867"/>
                <a:gridCol w="590166"/>
                <a:gridCol w="590166"/>
                <a:gridCol w="662556"/>
                <a:gridCol w="662556"/>
                <a:gridCol w="590166"/>
                <a:gridCol w="590166"/>
                <a:gridCol w="590779"/>
                <a:gridCol w="590779"/>
              </a:tblGrid>
              <a:tr h="170815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Учебный год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2-я ступень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3-я ступень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47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Всего </a:t>
                      </a:r>
                      <a:r>
                        <a:rPr lang="ru-RU" sz="1400" spc="-70" dirty="0">
                          <a:latin typeface="Times New Roman"/>
                          <a:ea typeface="Times New Roman"/>
                          <a:cs typeface="Times New Roman"/>
                        </a:rPr>
                        <a:t>выпуск.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Число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аттест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Средний балл.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Всего </a:t>
                      </a:r>
                      <a:r>
                        <a:rPr lang="ru-RU" sz="1400" spc="-70">
                          <a:latin typeface="Times New Roman"/>
                          <a:ea typeface="Times New Roman"/>
                          <a:cs typeface="Times New Roman"/>
                        </a:rPr>
                        <a:t>выпуск.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Число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аттест.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Средний балл.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26162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2011-2012 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уч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. год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Русский язык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Математика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34,6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14,23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23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23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23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22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95,6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62,9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41,2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26289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2012-2013 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уч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. год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Русский язык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Математика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35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35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35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35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34,7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20,8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69,3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42,3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26289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+mn-lt"/>
                          <a:ea typeface="Times New Roman"/>
                          <a:cs typeface="Times New Roman"/>
                        </a:rPr>
                        <a:t>2013-2014 </a:t>
                      </a:r>
                      <a:r>
                        <a:rPr lang="ru-RU" sz="1400" dirty="0" err="1" smtClean="0">
                          <a:latin typeface="+mn-lt"/>
                          <a:ea typeface="Times New Roman"/>
                          <a:cs typeface="Times New Roman"/>
                        </a:rPr>
                        <a:t>уч</a:t>
                      </a:r>
                      <a:r>
                        <a:rPr lang="ru-RU" sz="1400" dirty="0" smtClean="0">
                          <a:latin typeface="+mn-lt"/>
                          <a:ea typeface="Times New Roman"/>
                          <a:cs typeface="Times New Roman"/>
                        </a:rPr>
                        <a:t>. год</a:t>
                      </a:r>
                      <a:endParaRPr lang="ru-RU" sz="14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+mn-lt"/>
                          <a:ea typeface="Times New Roman"/>
                          <a:cs typeface="Times New Roman"/>
                        </a:rPr>
                        <a:t>Русский язык</a:t>
                      </a:r>
                      <a:endParaRPr lang="ru-RU" sz="14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+mn-lt"/>
                          <a:ea typeface="Times New Roman"/>
                          <a:cs typeface="Times New Roman"/>
                        </a:rPr>
                        <a:t>Математика</a:t>
                      </a:r>
                      <a:endParaRPr lang="ru-RU" sz="14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Calibri"/>
                          <a:ea typeface="Times New Roman"/>
                          <a:cs typeface="Times New Roman"/>
                        </a:rPr>
                        <a:t>25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Calibri"/>
                          <a:ea typeface="Times New Roman"/>
                          <a:cs typeface="Times New Roman"/>
                        </a:rPr>
                        <a:t>25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Calibri"/>
                          <a:ea typeface="Times New Roman"/>
                          <a:cs typeface="Times New Roman"/>
                        </a:rPr>
                        <a:t>25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Calibri"/>
                          <a:ea typeface="Times New Roman"/>
                          <a:cs typeface="Times New Roman"/>
                        </a:rPr>
                        <a:t>25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Calibri"/>
                          <a:ea typeface="Times New Roman"/>
                          <a:cs typeface="Times New Roman"/>
                        </a:rPr>
                        <a:t>100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Calibri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Calibri"/>
                          <a:ea typeface="Times New Roman"/>
                          <a:cs typeface="Times New Roman"/>
                        </a:rPr>
                        <a:t>34,0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Calibri"/>
                          <a:ea typeface="Times New Roman"/>
                          <a:cs typeface="Times New Roman"/>
                        </a:rPr>
                        <a:t>19,4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Calibri"/>
                          <a:ea typeface="Times New Roman"/>
                          <a:cs typeface="Times New Roman"/>
                        </a:rPr>
                        <a:t>12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Calibri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Calibri"/>
                          <a:ea typeface="Times New Roman"/>
                          <a:cs typeface="Times New Roman"/>
                        </a:rPr>
                        <a:t>12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Calibri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Calibri"/>
                          <a:ea typeface="Times New Roman"/>
                          <a:cs typeface="Times New Roman"/>
                        </a:rPr>
                        <a:t>100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Calibri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Calibri"/>
                          <a:ea typeface="Times New Roman"/>
                          <a:cs typeface="Times New Roman"/>
                        </a:rPr>
                        <a:t>65,4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Calibri"/>
                          <a:ea typeface="Times New Roman"/>
                          <a:cs typeface="Times New Roman"/>
                        </a:rPr>
                        <a:t>45,8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/>
          <a:lstStyle/>
          <a:p>
            <a:r>
              <a:rPr lang="ru-RU" dirty="0" smtClean="0"/>
              <a:t>Наши медалисты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285851" y="1714489"/>
          <a:ext cx="6572297" cy="3832947"/>
        </p:xfrm>
        <a:graphic>
          <a:graphicData uri="http://schemas.openxmlformats.org/drawingml/2006/table">
            <a:tbl>
              <a:tblPr/>
              <a:tblGrid>
                <a:gridCol w="1290208"/>
                <a:gridCol w="1298383"/>
                <a:gridCol w="1991853"/>
                <a:gridCol w="1991853"/>
              </a:tblGrid>
              <a:tr h="162141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114800" algn="l"/>
                          <a:tab pos="5274310" algn="r"/>
                        </a:tabLs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Год выпуска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114800" algn="l"/>
                          <a:tab pos="5274310" algn="r"/>
                        </a:tabLs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Количество выпускников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114800" algn="l"/>
                          <a:tab pos="5274310" algn="r"/>
                        </a:tabLs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Количество выпускников, окончивших обучение с отличием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114800" algn="l"/>
                          <a:tab pos="5274310" algn="r"/>
                        </a:tabLs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% от общего количества выпускников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64856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114800" algn="l"/>
                          <a:tab pos="5274310" algn="r"/>
                        </a:tabLs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2011-2012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114800" algn="l"/>
                          <a:tab pos="5274310" algn="r"/>
                        </a:tabLs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23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114800" algn="l"/>
                          <a:tab pos="5274310" algn="r"/>
                        </a:tabLs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114800" algn="l"/>
                          <a:tab pos="5274310" algn="r"/>
                        </a:tabLs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30,4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64856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114800" algn="l"/>
                          <a:tab pos="5274310" algn="r"/>
                        </a:tabLs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2012-2013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114800" algn="l"/>
                          <a:tab pos="5274310" algn="r"/>
                        </a:tabLs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114800" algn="l"/>
                          <a:tab pos="5274310" algn="r"/>
                        </a:tabLs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114800" algn="l"/>
                          <a:tab pos="5274310" algn="r"/>
                        </a:tabLs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50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648566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637155" algn="ctr"/>
                          <a:tab pos="5274310" algn="r"/>
                          <a:tab pos="4114800" algn="l"/>
                          <a:tab pos="5274310" algn="r"/>
                        </a:tabLst>
                        <a:defRPr/>
                      </a:pPr>
                      <a:endParaRPr lang="ru-RU" sz="20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637155" algn="ctr"/>
                          <a:tab pos="5274310" algn="r"/>
                          <a:tab pos="4114800" algn="l"/>
                          <a:tab pos="5274310" algn="r"/>
                        </a:tabLst>
                        <a:defRPr/>
                      </a:pPr>
                      <a:r>
                        <a:rPr lang="ru-RU" sz="2000" dirty="0" smtClean="0">
                          <a:latin typeface="+mn-lt"/>
                          <a:ea typeface="Times New Roman"/>
                          <a:cs typeface="Times New Roman"/>
                        </a:rPr>
                        <a:t>2012-2013</a:t>
                      </a: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114800" algn="l"/>
                          <a:tab pos="5274310" algn="r"/>
                        </a:tabLst>
                      </a:pP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114800" algn="l"/>
                          <a:tab pos="5274310" algn="r"/>
                        </a:tabLs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114800" algn="l"/>
                          <a:tab pos="5274310" algn="r"/>
                        </a:tabLs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114800" algn="l"/>
                          <a:tab pos="5274310" algn="r"/>
                        </a:tabLs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17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1500166" y="1857364"/>
          <a:ext cx="6096001" cy="640080"/>
        </p:xfrm>
        <a:graphic>
          <a:graphicData uri="http://schemas.openxmlformats.org/drawingml/2006/table">
            <a:tbl>
              <a:tblPr/>
              <a:tblGrid>
                <a:gridCol w="1401798"/>
                <a:gridCol w="2136581"/>
                <a:gridCol w="2557622"/>
              </a:tblGrid>
              <a:tr h="2108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Школьный этап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7768" marR="67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130 участников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7768" marR="67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324 участия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7768" marR="67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8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Муниципальный 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7768" marR="67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34 участника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7768" marR="67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67 участий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7768" marR="67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1500166" y="2857496"/>
          <a:ext cx="6096001" cy="1643074"/>
        </p:xfrm>
        <a:graphic>
          <a:graphicData uri="http://schemas.openxmlformats.org/drawingml/2006/table">
            <a:tbl>
              <a:tblPr/>
              <a:tblGrid>
                <a:gridCol w="1401798"/>
                <a:gridCol w="2136581"/>
                <a:gridCol w="2557622"/>
              </a:tblGrid>
              <a:tr h="5476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Школьный этап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7768" marR="67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37 участников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7768" marR="67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43   участия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7768" marR="67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953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Муниципальный 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7768" marR="67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15 участников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7768" marR="67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15  участий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7768" marR="67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571472" y="285728"/>
            <a:ext cx="814393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Результаты участия во Всероссийской олимпиаде школьников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Итого: 3 победителя, 14 призеров на муниципальном уровне; 1 победитель на краевой олимпиаде  по журналистике,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1 участник регионального тура олимпиады по 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кубановедению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14414" y="2500306"/>
            <a:ext cx="6715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dirty="0" smtClean="0">
                <a:latin typeface="Arial" pitchFamily="34" charset="0"/>
                <a:ea typeface="Times New Roman" pitchFamily="18" charset="0"/>
              </a:rPr>
              <a:t>Региональные олимпиады</a:t>
            </a:r>
            <a:endParaRPr lang="ru-RU" sz="1000" dirty="0" smtClean="0">
              <a:latin typeface="Arial" pitchFamily="34" charset="0"/>
            </a:endParaRPr>
          </a:p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57158" y="785796"/>
          <a:ext cx="8501122" cy="5786477"/>
        </p:xfrm>
        <a:graphic>
          <a:graphicData uri="http://schemas.openxmlformats.org/drawingml/2006/table">
            <a:tbl>
              <a:tblPr/>
              <a:tblGrid>
                <a:gridCol w="4381648"/>
                <a:gridCol w="1548324"/>
                <a:gridCol w="1222907"/>
                <a:gridCol w="1348243"/>
              </a:tblGrid>
              <a:tr h="9644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Название конкурса</a:t>
                      </a: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Уровень</a:t>
                      </a: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Результат</a:t>
                      </a: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Учитель</a:t>
                      </a: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88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i="1">
                          <a:latin typeface="Times New Roman"/>
                          <a:ea typeface="Times New Roman"/>
                        </a:rPr>
                        <a:t>За сохранение природы и бережное  отношение к лесным богатствам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краевой</a:t>
                      </a: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2 победителя</a:t>
                      </a: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Захарова О.В.</a:t>
                      </a: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44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Викторина « </a:t>
                      </a:r>
                      <a:r>
                        <a:rPr lang="ru-RU" sz="1600" i="1">
                          <a:latin typeface="Times New Roman"/>
                          <a:ea typeface="Times New Roman"/>
                        </a:rPr>
                        <a:t>Добро пожаловать на Кубань, олимпиада!»</a:t>
                      </a:r>
                      <a:r>
                        <a:rPr lang="ru-RU" sz="1600">
                          <a:latin typeface="Times New Roman"/>
                          <a:ea typeface="Times New Roman"/>
                        </a:rPr>
                        <a:t>  </a:t>
                      </a: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муниципальный</a:t>
                      </a: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3 призера</a:t>
                      </a: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Эмир-Вели Э.М.</a:t>
                      </a: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44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« </a:t>
                      </a:r>
                      <a:r>
                        <a:rPr lang="ru-RU" sz="1600" i="1">
                          <a:latin typeface="Times New Roman"/>
                          <a:ea typeface="Times New Roman"/>
                        </a:rPr>
                        <a:t>Шаг в будущее» ЮФО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муниципальный</a:t>
                      </a: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1 победитель</a:t>
                      </a: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Гришина Г.А.</a:t>
                      </a: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44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Конкурс  сочинений </a:t>
                      </a:r>
                      <a:r>
                        <a:rPr lang="ru-RU" sz="1600" i="1">
                          <a:latin typeface="Times New Roman"/>
                          <a:ea typeface="Times New Roman"/>
                        </a:rPr>
                        <a:t>« Нет тебя  дороже</a:t>
                      </a:r>
                      <a:r>
                        <a:rPr lang="ru-RU" sz="1600">
                          <a:latin typeface="Times New Roman"/>
                          <a:ea typeface="Times New Roman"/>
                        </a:rPr>
                        <a:t>..»</a:t>
                      </a: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муниципальный</a:t>
                      </a: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2 призера</a:t>
                      </a: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latin typeface="Times New Roman"/>
                          <a:ea typeface="Times New Roman"/>
                        </a:rPr>
                        <a:t>Часовских</a:t>
                      </a: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 Е.Г.</a:t>
                      </a: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2143108" y="357166"/>
            <a:ext cx="473681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Результаты участия в конкурсах.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524000" y="1437545"/>
          <a:ext cx="6096000" cy="4572000"/>
        </p:xfrm>
        <a:graphic>
          <a:graphicData uri="http://schemas.openxmlformats.org/drawingml/2006/table">
            <a:tbl>
              <a:tblPr/>
              <a:tblGrid>
                <a:gridCol w="567441"/>
                <a:gridCol w="2480559"/>
                <a:gridCol w="1524000"/>
                <a:gridCol w="1524000"/>
              </a:tblGrid>
              <a:tr h="3463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№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</a:rPr>
                        <a:t>п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/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</a:rPr>
                        <a:t>п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5662" marR="556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Название конкурса</a:t>
                      </a:r>
                    </a:p>
                  </a:txBody>
                  <a:tcPr marL="55662" marR="556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Количество участников</a:t>
                      </a:r>
                    </a:p>
                  </a:txBody>
                  <a:tcPr marL="55662" marR="556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результаты</a:t>
                      </a:r>
                    </a:p>
                  </a:txBody>
                  <a:tcPr marL="55662" marR="556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3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55662" marR="556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 Международный конкурс по истории МХК « Золотое руно»</a:t>
                      </a:r>
                    </a:p>
                  </a:txBody>
                  <a:tcPr marL="55662" marR="556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38</a:t>
                      </a:r>
                    </a:p>
                  </a:txBody>
                  <a:tcPr marL="55662" marR="556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3 призера</a:t>
                      </a:r>
                    </a:p>
                  </a:txBody>
                  <a:tcPr marL="55662" marR="556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3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55662" marR="556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Всероссийский творческий конкурс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 « Снеговичок»</a:t>
                      </a:r>
                    </a:p>
                  </a:txBody>
                  <a:tcPr marL="55662" marR="556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55662" marR="556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диплом 2 степени</a:t>
                      </a:r>
                    </a:p>
                  </a:txBody>
                  <a:tcPr marL="55662" marR="556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3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3</a:t>
                      </a:r>
                    </a:p>
                  </a:txBody>
                  <a:tcPr marL="55662" marR="556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Всероссийский творческий конкурс «Весенняя капель»</a:t>
                      </a:r>
                    </a:p>
                  </a:txBody>
                  <a:tcPr marL="55662" marR="556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11</a:t>
                      </a:r>
                    </a:p>
                  </a:txBody>
                  <a:tcPr marL="55662" marR="556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4 победителя,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8 призеров</a:t>
                      </a:r>
                    </a:p>
                  </a:txBody>
                  <a:tcPr marL="55662" marR="556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95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4</a:t>
                      </a:r>
                    </a:p>
                  </a:txBody>
                  <a:tcPr marL="55662" marR="556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Всероссийский творческий конкурс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« Наша славная победа»</a:t>
                      </a:r>
                    </a:p>
                  </a:txBody>
                  <a:tcPr marL="55662" marR="556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9</a:t>
                      </a:r>
                    </a:p>
                  </a:txBody>
                  <a:tcPr marL="55662" marR="556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1 победитель,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6 призеров,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2 дипломанта</a:t>
                      </a:r>
                    </a:p>
                  </a:txBody>
                  <a:tcPr marL="55662" marR="556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3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5</a:t>
                      </a:r>
                    </a:p>
                  </a:txBody>
                  <a:tcPr marL="55662" marR="556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Международный конкурс по биологии «ЧИП» </a:t>
                      </a:r>
                    </a:p>
                  </a:txBody>
                  <a:tcPr marL="55662" marR="556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23</a:t>
                      </a:r>
                    </a:p>
                  </a:txBody>
                  <a:tcPr marL="55662" marR="556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не пришли</a:t>
                      </a:r>
                    </a:p>
                  </a:txBody>
                  <a:tcPr marL="55662" marR="556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3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6</a:t>
                      </a:r>
                    </a:p>
                  </a:txBody>
                  <a:tcPr marL="55662" marR="556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Всероссийский конкурс» Вундеркинд Крыма. Я рисую Крым»</a:t>
                      </a:r>
                    </a:p>
                  </a:txBody>
                  <a:tcPr marL="55662" marR="556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3</a:t>
                      </a:r>
                    </a:p>
                  </a:txBody>
                  <a:tcPr marL="55662" marR="556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 3 участника</a:t>
                      </a:r>
                    </a:p>
                  </a:txBody>
                  <a:tcPr marL="55662" marR="556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3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7</a:t>
                      </a:r>
                    </a:p>
                  </a:txBody>
                  <a:tcPr marL="55662" marR="556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«700- летие со дня рождения преподобного Сергия Радонежского»</a:t>
                      </a:r>
                    </a:p>
                  </a:txBody>
                  <a:tcPr marL="55662" marR="556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5</a:t>
                      </a:r>
                    </a:p>
                  </a:txBody>
                  <a:tcPr marL="55662" marR="556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не пришли</a:t>
                      </a:r>
                    </a:p>
                  </a:txBody>
                  <a:tcPr marL="55662" marR="556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3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8</a:t>
                      </a:r>
                    </a:p>
                  </a:txBody>
                  <a:tcPr marL="55662" marR="556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Всероссийский конкурс « Лучший урок письма»</a:t>
                      </a:r>
                    </a:p>
                  </a:txBody>
                  <a:tcPr marL="55662" marR="556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55662" marR="556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2 призера</a:t>
                      </a:r>
                    </a:p>
                  </a:txBody>
                  <a:tcPr marL="55662" marR="556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3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9</a:t>
                      </a:r>
                    </a:p>
                  </a:txBody>
                  <a:tcPr marL="55662" marR="556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Межрегиональный конкурс « В защиту пихты кавказской»</a:t>
                      </a:r>
                    </a:p>
                  </a:txBody>
                  <a:tcPr marL="55662" marR="556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6</a:t>
                      </a:r>
                    </a:p>
                  </a:txBody>
                  <a:tcPr marL="55662" marR="556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4 победителя,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1 призер</a:t>
                      </a:r>
                    </a:p>
                  </a:txBody>
                  <a:tcPr marL="55662" marR="556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3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10</a:t>
                      </a:r>
                    </a:p>
                  </a:txBody>
                  <a:tcPr marL="55662" marR="556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Международный дистанционный конкурс по математике</a:t>
                      </a:r>
                    </a:p>
                  </a:txBody>
                  <a:tcPr marL="55662" marR="556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3</a:t>
                      </a:r>
                    </a:p>
                  </a:txBody>
                  <a:tcPr marL="55662" marR="556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Диплом 2 степени, диплом 3 степени</a:t>
                      </a:r>
                    </a:p>
                  </a:txBody>
                  <a:tcPr marL="55662" marR="556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357158" y="142852"/>
            <a:ext cx="8618499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Сведения об участи МБОУ гимназии №4поселка Псебай во всероссийских, зональных и международных конкурсах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в 2013-2014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уч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. году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27088" y="692150"/>
            <a:ext cx="7121525" cy="5329238"/>
          </a:xfrm>
          <a:solidFill>
            <a:srgbClr val="0070C0"/>
          </a:solidFill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4000" b="1" dirty="0" smtClean="0"/>
              <a:t>Муниципальное бюджетное  </a:t>
            </a:r>
            <a:r>
              <a:rPr lang="ru-RU" sz="4000" b="1" dirty="0"/>
              <a:t>общеобразовательное учреждение гимназия №4 поселка Псебай муниципального</a:t>
            </a:r>
          </a:p>
          <a:p>
            <a:pPr>
              <a:lnSpc>
                <a:spcPct val="90000"/>
              </a:lnSpc>
            </a:pPr>
            <a:r>
              <a:rPr lang="ru-RU" sz="4000" b="1" dirty="0"/>
              <a:t>образования Мостовский район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7" name="Rectangle 7"/>
          <p:cNvSpPr>
            <a:spLocks noGrp="1" noChangeArrowheads="1"/>
          </p:cNvSpPr>
          <p:nvPr>
            <p:ph idx="1"/>
          </p:nvPr>
        </p:nvSpPr>
        <p:spPr>
          <a:xfrm>
            <a:off x="457200" y="404813"/>
            <a:ext cx="8229600" cy="5691187"/>
          </a:xfrm>
          <a:solidFill>
            <a:srgbClr val="0070C0"/>
          </a:solidFill>
        </p:spPr>
        <p:txBody>
          <a:bodyPr/>
          <a:lstStyle/>
          <a:p>
            <a:r>
              <a:rPr lang="ru-RU" sz="2800" dirty="0"/>
              <a:t>Год образования – 1992</a:t>
            </a:r>
          </a:p>
          <a:p>
            <a:r>
              <a:rPr lang="ru-RU" sz="2800" dirty="0"/>
              <a:t>Учащихся – </a:t>
            </a:r>
            <a:r>
              <a:rPr lang="ru-RU" dirty="0" smtClean="0"/>
              <a:t>503</a:t>
            </a:r>
            <a:r>
              <a:rPr lang="ru-RU" sz="2800" dirty="0" smtClean="0"/>
              <a:t> </a:t>
            </a:r>
            <a:r>
              <a:rPr lang="ru-RU" sz="2800" dirty="0"/>
              <a:t>чел. </a:t>
            </a:r>
          </a:p>
          <a:p>
            <a:r>
              <a:rPr lang="ru-RU" sz="2800" dirty="0"/>
              <a:t>Классов-комплектов – </a:t>
            </a:r>
            <a:r>
              <a:rPr lang="ru-RU" dirty="0" smtClean="0"/>
              <a:t>20</a:t>
            </a:r>
            <a:r>
              <a:rPr lang="ru-RU" sz="2800" dirty="0" smtClean="0"/>
              <a:t>: </a:t>
            </a:r>
            <a:r>
              <a:rPr lang="ru-RU" sz="2800" dirty="0"/>
              <a:t>из них гимназических – 7</a:t>
            </a:r>
            <a:r>
              <a:rPr lang="ru-RU" sz="2800" dirty="0" smtClean="0"/>
              <a:t>.</a:t>
            </a:r>
            <a:endParaRPr lang="ru-RU" sz="2800" dirty="0"/>
          </a:p>
          <a:p>
            <a:r>
              <a:rPr lang="ru-RU" sz="2800" dirty="0"/>
              <a:t>Их обучают </a:t>
            </a:r>
            <a:r>
              <a:rPr lang="ru-RU" sz="2800" dirty="0" smtClean="0"/>
              <a:t>29 </a:t>
            </a:r>
            <a:r>
              <a:rPr lang="ru-RU" sz="2800" dirty="0"/>
              <a:t>учителей: из них</a:t>
            </a:r>
          </a:p>
          <a:p>
            <a:pPr>
              <a:buFont typeface="Wingdings" pitchFamily="2" charset="2"/>
              <a:buNone/>
            </a:pPr>
            <a:r>
              <a:rPr lang="ru-RU" sz="2800" dirty="0"/>
              <a:t>- высшей категории – </a:t>
            </a:r>
            <a:r>
              <a:rPr lang="ru-RU" sz="2800" dirty="0" smtClean="0"/>
              <a:t>11;</a:t>
            </a:r>
            <a:endParaRPr lang="ru-RU" sz="2800" dirty="0"/>
          </a:p>
          <a:p>
            <a:pPr>
              <a:buFont typeface="Wingdings" pitchFamily="2" charset="2"/>
              <a:buNone/>
            </a:pPr>
            <a:r>
              <a:rPr lang="ru-RU" sz="2800" dirty="0"/>
              <a:t>- первой категории – </a:t>
            </a:r>
            <a:r>
              <a:rPr lang="ru-RU" dirty="0" smtClean="0"/>
              <a:t>4</a:t>
            </a:r>
            <a:r>
              <a:rPr lang="ru-RU" sz="2800" dirty="0" smtClean="0"/>
              <a:t>.</a:t>
            </a:r>
            <a:endParaRPr lang="ru-RU" sz="2800" dirty="0"/>
          </a:p>
          <a:p>
            <a:pPr>
              <a:buFont typeface="Wingdings" pitchFamily="2" charset="2"/>
              <a:buNone/>
            </a:pPr>
            <a:r>
              <a:rPr lang="ru-RU" sz="2800" dirty="0"/>
              <a:t>- отличников просвещения РФ – </a:t>
            </a:r>
            <a:r>
              <a:rPr lang="ru-RU" sz="2800" dirty="0" smtClean="0"/>
              <a:t>1</a:t>
            </a:r>
            <a:endParaRPr lang="ru-RU" sz="2800" dirty="0"/>
          </a:p>
          <a:p>
            <a:pPr>
              <a:buFont typeface="Wingdings" pitchFamily="2" charset="2"/>
              <a:buNone/>
            </a:pPr>
            <a:r>
              <a:rPr lang="ru-RU" sz="2800" dirty="0"/>
              <a:t>- почетных работников образования РФ – </a:t>
            </a:r>
            <a:r>
              <a:rPr lang="ru-RU" sz="2800" dirty="0" smtClean="0"/>
              <a:t>2</a:t>
            </a:r>
            <a:endParaRPr lang="ru-RU" sz="2800" dirty="0"/>
          </a:p>
          <a:p>
            <a:pPr>
              <a:buFont typeface="Wingdings" pitchFamily="2" charset="2"/>
              <a:buNone/>
            </a:pPr>
            <a:r>
              <a:rPr lang="ru-RU" sz="2800" dirty="0"/>
              <a:t>- заслуженных учителей Кубани – </a:t>
            </a:r>
            <a:r>
              <a:rPr lang="ru-RU" sz="2800" dirty="0" smtClean="0"/>
              <a:t>2.</a:t>
            </a:r>
            <a:endParaRPr lang="ru-RU" sz="2800" dirty="0"/>
          </a:p>
          <a:p>
            <a:endParaRPr lang="ru-RU" sz="2800" dirty="0"/>
          </a:p>
          <a:p>
            <a:pPr>
              <a:buFont typeface="Wingdings" pitchFamily="2" charset="2"/>
              <a:buNone/>
            </a:pPr>
            <a:endParaRPr lang="ru-RU" sz="2800" dirty="0"/>
          </a:p>
          <a:p>
            <a:endParaRPr lang="ru-RU" sz="2800" dirty="0"/>
          </a:p>
          <a:p>
            <a:endParaRPr lang="ru-RU" sz="2800" dirty="0"/>
          </a:p>
          <a:p>
            <a:endParaRPr lang="ru-RU" sz="2800" dirty="0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404813"/>
            <a:ext cx="8229600" cy="5691187"/>
          </a:xfrm>
          <a:solidFill>
            <a:srgbClr val="0070C0"/>
          </a:solidFill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3600" dirty="0"/>
              <a:t>Гимназией руководят: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3600" dirty="0"/>
              <a:t>- директор </a:t>
            </a:r>
            <a:r>
              <a:rPr lang="ru-RU" sz="3600" dirty="0" err="1" smtClean="0"/>
              <a:t>Мартынчук</a:t>
            </a:r>
            <a:r>
              <a:rPr lang="ru-RU" sz="3600" dirty="0" smtClean="0"/>
              <a:t> С.А.;</a:t>
            </a:r>
            <a:endParaRPr lang="ru-RU" sz="3600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3600" dirty="0" smtClean="0"/>
              <a:t>- </a:t>
            </a:r>
            <a:r>
              <a:rPr lang="ru-RU" sz="3600" dirty="0"/>
              <a:t>заместитель директора по УМР – Линева Н.В.;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3600" dirty="0"/>
              <a:t>- заместитель директора по ВР – </a:t>
            </a:r>
            <a:r>
              <a:rPr lang="ru-RU" sz="3600" dirty="0" smtClean="0"/>
              <a:t>Лукьянова Н.В.</a:t>
            </a:r>
            <a:endParaRPr lang="ru-RU" sz="3600" dirty="0"/>
          </a:p>
          <a:p>
            <a:pPr>
              <a:lnSpc>
                <a:spcPct val="90000"/>
              </a:lnSpc>
            </a:pPr>
            <a:r>
              <a:rPr lang="ru-RU" sz="3600" dirty="0"/>
              <a:t>Государственно-общественное управление гимназией </a:t>
            </a:r>
            <a:r>
              <a:rPr lang="ru-RU" sz="3600" dirty="0" smtClean="0"/>
              <a:t>–</a:t>
            </a:r>
          </a:p>
          <a:p>
            <a:pPr>
              <a:lnSpc>
                <a:spcPct val="90000"/>
              </a:lnSpc>
              <a:buNone/>
            </a:pPr>
            <a:r>
              <a:rPr lang="ru-RU" sz="3600" dirty="0" smtClean="0"/>
              <a:t> </a:t>
            </a:r>
            <a:r>
              <a:rPr lang="ru-RU" sz="3600" dirty="0"/>
              <a:t>Совет гимназии – председатель </a:t>
            </a:r>
            <a:r>
              <a:rPr lang="ru-RU" sz="3600" dirty="0" smtClean="0"/>
              <a:t>Бронникова В.Н. </a:t>
            </a:r>
            <a:endParaRPr lang="ru-RU" sz="3600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3600" dirty="0"/>
          </a:p>
          <a:p>
            <a:pPr>
              <a:lnSpc>
                <a:spcPct val="90000"/>
              </a:lnSpc>
            </a:pPr>
            <a:endParaRPr lang="ru-RU" dirty="0"/>
          </a:p>
          <a:p>
            <a:pPr>
              <a:lnSpc>
                <a:spcPct val="90000"/>
              </a:lnSpc>
            </a:pPr>
            <a:endParaRPr lang="ru-RU" dirty="0"/>
          </a:p>
          <a:p>
            <a:pPr>
              <a:lnSpc>
                <a:spcPct val="90000"/>
              </a:lnSpc>
            </a:pPr>
            <a:endParaRPr lang="ru-RU" dirty="0"/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404813"/>
            <a:ext cx="8229600" cy="5691187"/>
          </a:xfrm>
          <a:solidFill>
            <a:srgbClr val="0070C0"/>
          </a:solidFill>
        </p:spPr>
        <p:txBody>
          <a:bodyPr/>
          <a:lstStyle/>
          <a:p>
            <a:r>
              <a:rPr lang="ru-RU" sz="3600" dirty="0"/>
              <a:t>В гимназии функционируют:</a:t>
            </a:r>
          </a:p>
          <a:p>
            <a:pPr>
              <a:buFontTx/>
              <a:buNone/>
            </a:pPr>
            <a:r>
              <a:rPr lang="ru-RU" sz="3600" dirty="0"/>
              <a:t>- методический совет;</a:t>
            </a:r>
          </a:p>
          <a:p>
            <a:pPr>
              <a:buFontTx/>
              <a:buNone/>
            </a:pPr>
            <a:r>
              <a:rPr lang="ru-RU" sz="3600" dirty="0"/>
              <a:t>- предметные методические объединения;</a:t>
            </a:r>
          </a:p>
          <a:p>
            <a:pPr>
              <a:buFontTx/>
              <a:buNone/>
            </a:pPr>
            <a:r>
              <a:rPr lang="ru-RU" sz="3600" dirty="0"/>
              <a:t>- Постоянно действующие семинары:</a:t>
            </a:r>
          </a:p>
          <a:p>
            <a:pPr>
              <a:buFontTx/>
              <a:buChar char="-"/>
            </a:pPr>
            <a:r>
              <a:rPr lang="ru-RU" sz="3600" dirty="0" err="1"/>
              <a:t>внутришкольные</a:t>
            </a:r>
            <a:r>
              <a:rPr lang="ru-RU" sz="3600" dirty="0"/>
              <a:t>,</a:t>
            </a:r>
          </a:p>
          <a:p>
            <a:pPr>
              <a:buFontTx/>
              <a:buChar char="-"/>
            </a:pPr>
            <a:r>
              <a:rPr lang="ru-RU" sz="3600" dirty="0"/>
              <a:t>межшкольные,</a:t>
            </a:r>
          </a:p>
          <a:p>
            <a:pPr>
              <a:buFontTx/>
              <a:buChar char="-"/>
            </a:pPr>
            <a:r>
              <a:rPr lang="ru-RU" sz="3600" dirty="0"/>
              <a:t>межрайонные. </a:t>
            </a:r>
          </a:p>
          <a:p>
            <a:pPr>
              <a:buFontTx/>
              <a:buChar char="-"/>
            </a:pPr>
            <a:endParaRPr lang="ru-RU" dirty="0"/>
          </a:p>
          <a:p>
            <a:endParaRPr lang="ru-RU" dirty="0"/>
          </a:p>
          <a:p>
            <a:pPr>
              <a:buFont typeface="Wingdings" pitchFamily="2" charset="2"/>
              <a:buNone/>
            </a:pPr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3600" dirty="0" smtClean="0"/>
              <a:t>Режим работы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rgbClr val="0070C0"/>
          </a:solidFill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Гимназия работает в режиме:</a:t>
            </a:r>
          </a:p>
          <a:p>
            <a:r>
              <a:rPr lang="ru-RU" dirty="0" smtClean="0"/>
              <a:t>продолжительность учебной недели:  а) пятидневная рабочая неделя – учащиеся  1-х классов;  б) шестидневная рабочая неделя – учащиеся  2-11-х классов.</a:t>
            </a:r>
          </a:p>
          <a:p>
            <a:r>
              <a:rPr lang="ru-RU" dirty="0" smtClean="0"/>
              <a:t>Количество занятий  в день (минимальное и максимальное) для каждой ступени: первая ступень – 3 урока, 5 уроков; вторая ступень- 5 уроков, 6 уроков; третья ступень- 5 уроков, 7 уроков.</a:t>
            </a:r>
          </a:p>
          <a:p>
            <a:r>
              <a:rPr lang="ru-RU" dirty="0" smtClean="0"/>
              <a:t>Продолжительность уроков  (мин.):    в 1 классе  - 35 минут, сентябрь - октябрь 3 урока, ноябрь – декабрь  4 урока – 45 минут, январь – май 4 урока (1 день – 5 уроков); для 2-11 классов -  40 мин.</a:t>
            </a:r>
          </a:p>
          <a:p>
            <a:r>
              <a:rPr lang="ru-RU" dirty="0" smtClean="0"/>
              <a:t>Продолжительность перемен: (минимальная, максимальная)  минимальная – 10мин, максимальная 20 мин.</a:t>
            </a:r>
          </a:p>
          <a:p>
            <a:r>
              <a:rPr lang="ru-RU" dirty="0" smtClean="0"/>
              <a:t>Обучение осуществляется в одну смену.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3600" dirty="0" smtClean="0"/>
              <a:t>Контингент обучающихся</a:t>
            </a:r>
            <a:endParaRPr lang="ru-RU" sz="36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533207" y="1623504"/>
          <a:ext cx="6077585" cy="5345430"/>
        </p:xfrm>
        <a:graphic>
          <a:graphicData uri="http://schemas.openxmlformats.org/drawingml/2006/table">
            <a:tbl>
              <a:tblPr/>
              <a:tblGrid>
                <a:gridCol w="2228215"/>
                <a:gridCol w="2228215"/>
                <a:gridCol w="899795"/>
                <a:gridCol w="721360"/>
              </a:tblGrid>
              <a:tr h="0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Показатель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Количество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Классы (группы)-  всего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Обучающиеся - всего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503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в том числе: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занимающихся по базовым общеобразовательным программам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303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занимающихся по программам дополнительной (углубленной) подготовки 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176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+mn-lt"/>
                          <a:ea typeface="Times New Roman"/>
                          <a:cs typeface="Times New Roman"/>
                        </a:rPr>
                        <a:t>занимающихся по программам </a:t>
                      </a:r>
                      <a:r>
                        <a:rPr lang="ru-RU" sz="140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на профильном обучении</a:t>
                      </a:r>
                      <a:endParaRPr lang="ru-RU" sz="14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Calibri"/>
                          <a:ea typeface="Times New Roman"/>
                          <a:cs typeface="Times New Roman"/>
                        </a:rPr>
                        <a:t>24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занимающихся по специальным (коррекционным) образовательным программам (указать вид) 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71120">
                <a:tc rowSpan="5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Обучающиеся, получающие образование по формам 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очное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503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711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очно-заочное (вечернее)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711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заочное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711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на дому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0,2 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711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экстернат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71120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Воспитанники детских домов, интернатов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71120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Дети-инвалиды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0,4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71120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Дети группы риска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0,6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404813"/>
            <a:ext cx="8229600" cy="5691187"/>
          </a:xfrm>
          <a:solidFill>
            <a:srgbClr val="0070C0"/>
          </a:solidFill>
        </p:spPr>
        <p:txBody>
          <a:bodyPr/>
          <a:lstStyle/>
          <a:p>
            <a:pPr marL="609600" indent="-609600"/>
            <a:endParaRPr lang="ru-RU" sz="3600" dirty="0" smtClean="0"/>
          </a:p>
          <a:p>
            <a:pPr marL="609600" indent="-609600"/>
            <a:r>
              <a:rPr lang="ru-RU" sz="3600" dirty="0" smtClean="0"/>
              <a:t>Ученическое </a:t>
            </a:r>
            <a:r>
              <a:rPr lang="ru-RU" sz="3600" dirty="0"/>
              <a:t>самоуправление:</a:t>
            </a:r>
          </a:p>
          <a:p>
            <a:pPr marL="609600" indent="-609600">
              <a:buFont typeface="Wingdings" pitchFamily="2" charset="2"/>
              <a:buNone/>
            </a:pPr>
            <a:r>
              <a:rPr lang="ru-RU" sz="2800" dirty="0"/>
              <a:t>- Совет гимназистов.</a:t>
            </a:r>
          </a:p>
          <a:p>
            <a:pPr marL="609600" indent="-609600">
              <a:buFont typeface="Wingdings" pitchFamily="2" charset="2"/>
              <a:buNone/>
            </a:pPr>
            <a:r>
              <a:rPr lang="ru-RU" sz="2800" dirty="0"/>
              <a:t>- Детская общественная </a:t>
            </a:r>
            <a:r>
              <a:rPr lang="ru-RU" sz="2800" dirty="0" err="1"/>
              <a:t>органиация</a:t>
            </a:r>
            <a:r>
              <a:rPr lang="ru-RU" sz="2800" dirty="0"/>
              <a:t> «ДОМ</a:t>
            </a:r>
            <a:r>
              <a:rPr lang="ru-RU" sz="2800" dirty="0" smtClean="0"/>
              <a:t>».</a:t>
            </a:r>
            <a:endParaRPr lang="ru-RU" sz="2800" dirty="0"/>
          </a:p>
          <a:p>
            <a:pPr marL="609600" indent="-609600"/>
            <a:r>
              <a:rPr lang="ru-RU" sz="3600" dirty="0"/>
              <a:t>Формы самоуправления:</a:t>
            </a:r>
          </a:p>
          <a:p>
            <a:pPr marL="609600" indent="-609600">
              <a:buFontTx/>
              <a:buNone/>
            </a:pPr>
            <a:r>
              <a:rPr lang="ru-RU" sz="2800" dirty="0"/>
              <a:t>- конференции;</a:t>
            </a:r>
          </a:p>
          <a:p>
            <a:pPr marL="609600" indent="-609600">
              <a:buFontTx/>
              <a:buNone/>
            </a:pPr>
            <a:r>
              <a:rPr lang="ru-RU" sz="2800" dirty="0"/>
              <a:t>- слеты;</a:t>
            </a:r>
          </a:p>
          <a:p>
            <a:pPr marL="609600" indent="-609600">
              <a:buFontTx/>
              <a:buNone/>
            </a:pPr>
            <a:r>
              <a:rPr lang="ru-RU" sz="2800" dirty="0"/>
              <a:t>- сборы;</a:t>
            </a:r>
          </a:p>
          <a:p>
            <a:pPr marL="609600" indent="-609600">
              <a:buFontTx/>
              <a:buNone/>
            </a:pPr>
            <a:r>
              <a:rPr lang="ru-RU" sz="2800" dirty="0"/>
              <a:t>- радиолинейки;</a:t>
            </a:r>
          </a:p>
          <a:p>
            <a:pPr marL="609600" indent="-609600">
              <a:buFontTx/>
              <a:buNone/>
            </a:pPr>
            <a:r>
              <a:rPr lang="ru-RU" sz="2800" dirty="0"/>
              <a:t>- брифинги.</a:t>
            </a:r>
          </a:p>
          <a:p>
            <a:pPr marL="609600" indent="-609600">
              <a:buFontTx/>
              <a:buChar char="-"/>
            </a:pPr>
            <a:endParaRPr lang="ru-RU" sz="2800" dirty="0"/>
          </a:p>
          <a:p>
            <a:pPr marL="609600" indent="-609600">
              <a:buFontTx/>
              <a:buChar char="-"/>
            </a:pPr>
            <a:endParaRPr lang="ru-RU" sz="2800" dirty="0"/>
          </a:p>
          <a:p>
            <a:pPr marL="609600" indent="-609600">
              <a:buFont typeface="Wingdings" pitchFamily="2" charset="2"/>
              <a:buNone/>
            </a:pPr>
            <a:endParaRPr lang="ru-RU" sz="2800" dirty="0"/>
          </a:p>
          <a:p>
            <a:pPr marL="609600" indent="-609600"/>
            <a:endParaRPr lang="ru-RU" sz="2800" dirty="0"/>
          </a:p>
          <a:p>
            <a:pPr marL="609600" indent="-609600"/>
            <a:endParaRPr lang="ru-RU" sz="2800" dirty="0"/>
          </a:p>
          <a:p>
            <a:pPr marL="609600" indent="-609600">
              <a:buFontTx/>
              <a:buChar char="-"/>
            </a:pPr>
            <a:endParaRPr lang="ru-RU" sz="2800" dirty="0"/>
          </a:p>
          <a:p>
            <a:pPr marL="609600" indent="-609600"/>
            <a:endParaRPr lang="ru-RU" sz="2800" dirty="0"/>
          </a:p>
          <a:p>
            <a:pPr marL="609600" indent="-609600">
              <a:buFont typeface="Wingdings" pitchFamily="2" charset="2"/>
              <a:buNone/>
            </a:pPr>
            <a:endParaRPr lang="ru-RU" sz="2800" dirty="0"/>
          </a:p>
          <a:p>
            <a:pPr marL="609600" indent="-609600"/>
            <a:endParaRPr lang="ru-RU" sz="2800" dirty="0"/>
          </a:p>
          <a:p>
            <a:pPr marL="609600" indent="-609600"/>
            <a:endParaRPr lang="ru-RU" sz="2800" dirty="0"/>
          </a:p>
          <a:p>
            <a:pPr marL="609600" indent="-609600"/>
            <a:endParaRPr lang="ru-RU" sz="2800" dirty="0"/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404813"/>
            <a:ext cx="8229600" cy="5691187"/>
          </a:xfrm>
          <a:solidFill>
            <a:srgbClr val="0070C0"/>
          </a:solidFill>
        </p:spPr>
        <p:txBody>
          <a:bodyPr>
            <a:normAutofit lnSpcReduction="10000"/>
          </a:bodyPr>
          <a:lstStyle/>
          <a:p>
            <a:pPr marL="609600" indent="-609600"/>
            <a:r>
              <a:rPr lang="ru-RU" sz="3600" dirty="0"/>
              <a:t>Пути реализации творческих способностей учащихся:</a:t>
            </a:r>
          </a:p>
          <a:p>
            <a:pPr marL="609600" indent="-609600">
              <a:buFontTx/>
              <a:buChar char="-"/>
            </a:pPr>
            <a:r>
              <a:rPr lang="ru-RU" sz="3600" dirty="0"/>
              <a:t>Клубы: </a:t>
            </a:r>
          </a:p>
          <a:p>
            <a:pPr marL="609600" indent="-609600">
              <a:buFontTx/>
              <a:buChar char="-"/>
            </a:pPr>
            <a:r>
              <a:rPr lang="ru-RU" sz="3600" dirty="0"/>
              <a:t>«Литературно-творческое объединение «Росинка»;</a:t>
            </a:r>
          </a:p>
          <a:p>
            <a:pPr marL="609600" indent="-609600">
              <a:buFontTx/>
              <a:buChar char="-"/>
            </a:pPr>
            <a:r>
              <a:rPr lang="ru-RU" sz="3600" dirty="0"/>
              <a:t>экологический клуб «Зубренок»;</a:t>
            </a:r>
          </a:p>
          <a:p>
            <a:pPr marL="609600" indent="-609600">
              <a:buFontTx/>
              <a:buChar char="-"/>
            </a:pPr>
            <a:r>
              <a:rPr lang="ru-RU" sz="3600" dirty="0"/>
              <a:t>детский оперный театр;</a:t>
            </a:r>
          </a:p>
          <a:p>
            <a:pPr marL="609600" indent="-609600">
              <a:buFontTx/>
              <a:buChar char="-"/>
            </a:pPr>
            <a:r>
              <a:rPr lang="ru-RU" sz="3600" dirty="0"/>
              <a:t>Спортивный клуб «Факел»;</a:t>
            </a:r>
          </a:p>
          <a:p>
            <a:pPr marL="609600" indent="-609600">
              <a:buFontTx/>
              <a:buChar char="-"/>
            </a:pPr>
            <a:r>
              <a:rPr lang="ru-RU" sz="3600" dirty="0"/>
              <a:t>Научное общество учащихся «Эрудит».</a:t>
            </a:r>
          </a:p>
          <a:p>
            <a:pPr marL="609600" indent="-609600">
              <a:buFontTx/>
              <a:buChar char="-"/>
            </a:pPr>
            <a:endParaRPr lang="ru-RU" dirty="0"/>
          </a:p>
          <a:p>
            <a:pPr marL="609600" indent="-609600">
              <a:buFontTx/>
              <a:buChar char="-"/>
            </a:pPr>
            <a:endParaRPr lang="ru-RU" dirty="0"/>
          </a:p>
          <a:p>
            <a:pPr marL="609600" indent="-609600">
              <a:buFontTx/>
              <a:buChar char="-"/>
            </a:pPr>
            <a:endParaRPr lang="ru-RU" dirty="0"/>
          </a:p>
          <a:p>
            <a:pPr marL="609600" indent="-609600">
              <a:buFontTx/>
              <a:buChar char="-"/>
            </a:pPr>
            <a:endParaRPr lang="ru-RU" dirty="0"/>
          </a:p>
          <a:p>
            <a:pPr marL="609600" indent="-609600">
              <a:buFont typeface="Wingdings" pitchFamily="2" charset="2"/>
              <a:buNone/>
            </a:pPr>
            <a:endParaRPr lang="ru-RU" dirty="0"/>
          </a:p>
          <a:p>
            <a:pPr marL="609600" indent="-609600"/>
            <a:endParaRPr lang="ru-RU" dirty="0"/>
          </a:p>
          <a:p>
            <a:pPr marL="609600" indent="-609600"/>
            <a:endParaRPr lang="ru-RU" dirty="0"/>
          </a:p>
          <a:p>
            <a:pPr marL="609600" indent="-609600">
              <a:buFontTx/>
              <a:buChar char="-"/>
            </a:pPr>
            <a:endParaRPr lang="ru-RU" dirty="0"/>
          </a:p>
          <a:p>
            <a:pPr marL="609600" indent="-609600"/>
            <a:endParaRPr lang="ru-RU" dirty="0"/>
          </a:p>
          <a:p>
            <a:pPr marL="609600" indent="-609600">
              <a:buFont typeface="Wingdings" pitchFamily="2" charset="2"/>
              <a:buNone/>
            </a:pPr>
            <a:endParaRPr lang="ru-RU" dirty="0"/>
          </a:p>
          <a:p>
            <a:pPr marL="609600" indent="-609600"/>
            <a:endParaRPr lang="ru-RU" dirty="0"/>
          </a:p>
          <a:p>
            <a:pPr marL="609600" indent="-609600"/>
            <a:endParaRPr lang="ru-RU" dirty="0"/>
          </a:p>
          <a:p>
            <a:pPr marL="609600" indent="-609600"/>
            <a:endParaRPr lang="ru-RU" dirty="0"/>
          </a:p>
        </p:txBody>
      </p:sp>
    </p:spTree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391</TotalTime>
  <Words>1066</Words>
  <Application>Microsoft Office PowerPoint</Application>
  <PresentationFormat>Экран (4:3)</PresentationFormat>
  <Paragraphs>390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Апекс</vt:lpstr>
      <vt:lpstr>Слайд 1</vt:lpstr>
      <vt:lpstr>Слайд 2</vt:lpstr>
      <vt:lpstr>Слайд 3</vt:lpstr>
      <vt:lpstr>Слайд 4</vt:lpstr>
      <vt:lpstr>Слайд 5</vt:lpstr>
      <vt:lpstr>Режим работы</vt:lpstr>
      <vt:lpstr>Контингент обучающихся</vt:lpstr>
      <vt:lpstr>Слайд 8</vt:lpstr>
      <vt:lpstr>Слайд 9</vt:lpstr>
      <vt:lpstr>Слайд 10</vt:lpstr>
      <vt:lpstr>Наша новая школа</vt:lpstr>
      <vt:lpstr>Слайд 12</vt:lpstr>
      <vt:lpstr>1992 год – открытие гимназии Первое посвящение в гимназисты </vt:lpstr>
      <vt:lpstr>Слайд 14</vt:lpstr>
      <vt:lpstr>Итоги государственной итоговой аттестации</vt:lpstr>
      <vt:lpstr>Наши медалисты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Lenovo</dc:creator>
  <cp:lastModifiedBy>Гимназия №4</cp:lastModifiedBy>
  <cp:revision>36</cp:revision>
  <dcterms:created xsi:type="dcterms:W3CDTF">2013-11-17T17:18:46Z</dcterms:created>
  <dcterms:modified xsi:type="dcterms:W3CDTF">2014-09-26T10:45:55Z</dcterms:modified>
</cp:coreProperties>
</file>