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1" r:id="rId5"/>
    <p:sldId id="275" r:id="rId6"/>
    <p:sldId id="276" r:id="rId7"/>
    <p:sldId id="263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6" r:id="rId26"/>
    <p:sldId id="288" r:id="rId27"/>
    <p:sldId id="287" r:id="rId28"/>
    <p:sldId id="289" r:id="rId29"/>
    <p:sldId id="258" r:id="rId30"/>
    <p:sldId id="259" r:id="rId31"/>
    <p:sldId id="260" r:id="rId32"/>
  </p:sldIdLst>
  <p:sldSz cx="9144000" cy="5143500" type="screen16x9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8" autoAdjust="0"/>
  </p:normalViewPr>
  <p:slideViewPr>
    <p:cSldViewPr>
      <p:cViewPr>
        <p:scale>
          <a:sx n="90" d="100"/>
          <a:sy n="90" d="100"/>
        </p:scale>
        <p:origin x="-804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981200" cy="4388644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58674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41625"/>
            <a:ext cx="2133600" cy="273844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41625"/>
            <a:ext cx="5562600" cy="273844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41625"/>
            <a:ext cx="457200" cy="273844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264795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Великий День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356235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Великой Победы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285750"/>
            <a:ext cx="4648200" cy="4724400"/>
          </a:xfrm>
        </p:spPr>
        <p:txBody>
          <a:bodyPr>
            <a:noAutofit/>
          </a:bodyPr>
          <a:lstStyle/>
          <a:p>
            <a:r>
              <a:rPr lang="ru-RU" sz="1900" dirty="0" smtClean="0">
                <a:solidFill>
                  <a:srgbClr val="C00000"/>
                </a:solidFill>
              </a:rPr>
              <a:t>С начала 1942 года осада Севастополя перешла в пассивную фазу: у немцев не было сил его штурмовать. И в городе сразу началась уборка улиц, на </a:t>
            </a:r>
            <a:r>
              <a:rPr lang="ru-RU" sz="1900" dirty="0" err="1" smtClean="0">
                <a:solidFill>
                  <a:srgbClr val="C00000"/>
                </a:solidFill>
              </a:rPr>
              <a:t>Морзаводе</a:t>
            </a:r>
            <a:r>
              <a:rPr lang="ru-RU" sz="1900" dirty="0" smtClean="0">
                <a:solidFill>
                  <a:srgbClr val="C00000"/>
                </a:solidFill>
              </a:rPr>
              <a:t> приступили к ремонту кораблей, была восстановлена электросеть, водопровод, радио. Заработал кинотеатр, открылись под землей школы, побежали трамваи. А ведь линия фронта проходила всего в 6 километрах от города, и бомбежки, хоть и стали пореже, не прекращались! </a:t>
            </a:r>
            <a:endParaRPr lang="ru-RU" sz="19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Мои документы\Учёба\СПЛСУ - КГИСУ\Ко дню Великой Победы\Фото для прецентации\10 Фото для прец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1200150"/>
            <a:ext cx="4635741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285750"/>
            <a:ext cx="4343400" cy="44047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7 июня начался штурм. Направление главного удара снова было со стороны </a:t>
            </a:r>
            <a:r>
              <a:rPr lang="ru-RU" dirty="0" err="1" smtClean="0">
                <a:solidFill>
                  <a:srgbClr val="C00000"/>
                </a:solidFill>
              </a:rPr>
              <a:t>Мекензиевых</a:t>
            </a:r>
            <a:r>
              <a:rPr lang="ru-RU" dirty="0" smtClean="0">
                <a:solidFill>
                  <a:srgbClr val="C00000"/>
                </a:solidFill>
              </a:rPr>
              <a:t> гор к Севастопольской бухте. Однако, все атаки гитлеровцев отбивались. Немцы несли огромные потери. Каждый день они отводили в тыл потрепанные части и бросали в бой свежие. А защитников города менять было некем. Чтобы пройти эти несколько километров до моря, немцам понадобилось 14 дней! Две недели и пятьдесят тысяч убитых фашистов!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Мои документы\Учёба\СПЛСУ - КГИСУ\Ко дню Великой Победы\Фото для прецентации\14 Фото для прец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5648" y="819150"/>
            <a:ext cx="4732152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605430"/>
            <a:ext cx="4419600" cy="39475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 30 июня начались уличные бои. В тот же день был получен приказ Ставки об оставлении Севастополя.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Организованное сопротивление прекратилось 3 июля. Войска отходили к Камышовой и Казачьей бухтам и </a:t>
            </a:r>
            <a:r>
              <a:rPr lang="ru-RU" dirty="0" err="1" smtClean="0">
                <a:solidFill>
                  <a:srgbClr val="C00000"/>
                </a:solidFill>
              </a:rPr>
              <a:t>Херсонесскому</a:t>
            </a:r>
            <a:r>
              <a:rPr lang="ru-RU" dirty="0" smtClean="0">
                <a:solidFill>
                  <a:srgbClr val="C00000"/>
                </a:solidFill>
              </a:rPr>
              <a:t> мысу. Но деваться им там было некуда. Началась кровавая бойня. Многие кончали с собой. Оставшихся добивали немцы. Тысячи были взяты в плен, десятки тысяч погибли... Все было кончено 12 июля.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D:\Мои документы\Учёба\СПЛСУ - КГИСУ\Ко дню Великой Победы\Фото для прецентации\17 Фото для прец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28" y="1504950"/>
            <a:ext cx="4818972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895350"/>
            <a:ext cx="4724400" cy="3581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Почти два года фашистской оккупации стали черным периодом истории Севастополя.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Всего за 22 месяца оккупации в Севастополе было расстреляно, сожжено, утоплено в море 27306 человек. В фашистскую Германию угнали 45000 человек.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D:\Мои документы\Учёба\СПЛСУ - КГИСУ\Ко дню Великой Победы\Фото для прецентации\11 Фото для прец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95350"/>
            <a:ext cx="4343400" cy="33210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5800" y="361950"/>
            <a:ext cx="4572000" cy="48768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Если оборона Севастополя длилась 250 дней, то освобождение заняло всего неделю. 5 мая в результате мощнейшего наступления были прорваны немецкие укрепления у </a:t>
            </a:r>
            <a:r>
              <a:rPr lang="ru-RU" dirty="0" err="1" smtClean="0">
                <a:solidFill>
                  <a:srgbClr val="C00000"/>
                </a:solidFill>
              </a:rPr>
              <a:t>Мекензиевых</a:t>
            </a:r>
            <a:r>
              <a:rPr lang="ru-RU" dirty="0" smtClean="0">
                <a:solidFill>
                  <a:srgbClr val="C00000"/>
                </a:solidFill>
              </a:rPr>
              <a:t> гор, а 7 мая штурмом взята Сапун-гора.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Через 58 часов, к концу дня 9 мая, город был освобожден. Немцы отступали к мысу Херсонес. Это был их Судный путь: под Севастополем в мае 1944 года враг потерял более 20 тыс. человек убитыми и 24 тысячи - пленными. За период с 8 апреля по 12 мая силы Советского ВМФ потопили на Черноморском театре 191 судно противника с войсками и грузами, при этом погибло 42 тысячи немецких военнослужащих.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D:\Мои документы\Учёба\СПЛСУ - КГИСУ\Ко дню Великой Победы\Фото для прецентации\06 Фото для прец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42950"/>
            <a:ext cx="4704418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66750"/>
            <a:ext cx="5105400" cy="4191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Наши войска потеряли в Крымской операции свыше 17 тысяч человек, в том числе при освобождении Севастополя - около 6 тысяч.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 12 мая наступила развязка; война в Крыму закончилась.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Советскому Союзу предстояло довершить свою великую победу, а Севастополю, который был опять полностью разрушен, население которого сократилось до 3000 человек, надо было снова все начинать с нуля.</a:t>
            </a:r>
          </a:p>
        </p:txBody>
      </p:sp>
      <p:pic>
        <p:nvPicPr>
          <p:cNvPr id="1026" name="Picture 2" descr="D:\Мои документы\Учёба\СПЛСУ - КГИСУ\Ко дню Великой Победы\Фото для прецентации\19 Фото для прец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25550"/>
            <a:ext cx="3962400" cy="264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52550"/>
            <a:ext cx="8077200" cy="220980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ОСВОБОДИТЕЛИ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8001000" cy="99060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Герой Войны - </a:t>
            </a:r>
            <a:r>
              <a:rPr lang="ru-RU" sz="2000" dirty="0" err="1" smtClean="0">
                <a:solidFill>
                  <a:srgbClr val="C00000"/>
                </a:solidFill>
              </a:rPr>
              <a:t>Фильченков</a:t>
            </a:r>
            <a:r>
              <a:rPr lang="ru-RU" sz="2000" dirty="0" smtClean="0">
                <a:solidFill>
                  <a:srgbClr val="C00000"/>
                </a:solidFill>
              </a:rPr>
              <a:t> Николай Дмитриевич. Начальник клуба 18-го отдельного батальона морской пехоты Береговой обороны Черноморского флота, политрук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uk-UA" sz="2400" dirty="0">
              <a:solidFill>
                <a:srgbClr val="C00000"/>
              </a:solidFill>
            </a:endParaRPr>
          </a:p>
        </p:txBody>
      </p:sp>
      <p:pic>
        <p:nvPicPr>
          <p:cNvPr id="4" name="Місце для вмісту 3" descr="Filchenkov_NikolDmi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276350"/>
            <a:ext cx="2743200" cy="37338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1044702"/>
          </a:xfrm>
        </p:spPr>
        <p:txBody>
          <a:bodyPr/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</a:rPr>
              <a:t>Красносельский</a:t>
            </a:r>
            <a:r>
              <a:rPr lang="ru-RU" sz="2000" dirty="0" smtClean="0">
                <a:solidFill>
                  <a:srgbClr val="C00000"/>
                </a:solidFill>
              </a:rPr>
              <a:t> Иван Михайлович - стрелок 18-го отдельного батальона морской пехоты Береговой обороны Черноморского флота, краснофлотец.</a:t>
            </a:r>
            <a:endParaRPr lang="uk-UA" sz="2000" dirty="0">
              <a:solidFill>
                <a:srgbClr val="C00000"/>
              </a:solidFill>
            </a:endParaRPr>
          </a:p>
        </p:txBody>
      </p:sp>
      <p:pic>
        <p:nvPicPr>
          <p:cNvPr id="4" name="Місце для вмісту 3" descr="Krasnoselskiy_IvanMiha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581150"/>
            <a:ext cx="2362200" cy="33528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85750"/>
            <a:ext cx="6096000" cy="6096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Паршин Юрий Константинович</a:t>
            </a:r>
            <a:endParaRPr lang="uk-UA" sz="2800" dirty="0">
              <a:solidFill>
                <a:srgbClr val="C00000"/>
              </a:solidFill>
            </a:endParaRPr>
          </a:p>
        </p:txBody>
      </p:sp>
      <p:pic>
        <p:nvPicPr>
          <p:cNvPr id="4" name="Місце для вмісту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971550"/>
            <a:ext cx="5638800" cy="38862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67000" y="285750"/>
            <a:ext cx="3733800" cy="685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Наша Победа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9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8222456" cy="3048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Минул 7</a:t>
            </a:r>
            <a:r>
              <a:rPr lang="en-US" b="1" dirty="0" smtClean="0">
                <a:solidFill>
                  <a:schemeClr val="accent3"/>
                </a:solidFill>
              </a:rPr>
              <a:t>1</a:t>
            </a:r>
            <a:r>
              <a:rPr lang="ru-RU" b="1" dirty="0" smtClean="0">
                <a:solidFill>
                  <a:schemeClr val="accent3"/>
                </a:solidFill>
              </a:rPr>
              <a:t> год </a:t>
            </a:r>
            <a:r>
              <a:rPr lang="ru-RU" b="1" dirty="0" smtClean="0">
                <a:solidFill>
                  <a:schemeClr val="accent3"/>
                </a:solidFill>
              </a:rPr>
              <a:t>со дня Победы в Великой Отечественной войне. Важность этого исторического события с каждым прошедшим годом только возрастает. Война 1941–1945 годов и наша Победа в этой войне – это как раз то самое «большое», что «видится на расстоянии». Сегодня, в канун </a:t>
            </a:r>
            <a:r>
              <a:rPr lang="ru-RU" b="1" dirty="0" smtClean="0">
                <a:solidFill>
                  <a:schemeClr val="accent3"/>
                </a:solidFill>
              </a:rPr>
              <a:t>этой</a:t>
            </a:r>
            <a:r>
              <a:rPr lang="ru-RU" b="1" dirty="0" smtClean="0">
                <a:solidFill>
                  <a:schemeClr val="accent3"/>
                </a:solidFill>
              </a:rPr>
              <a:t> </a:t>
            </a:r>
            <a:r>
              <a:rPr lang="ru-RU" b="1" dirty="0" smtClean="0">
                <a:solidFill>
                  <a:schemeClr val="accent3"/>
                </a:solidFill>
              </a:rPr>
              <a:t>даты, мы должны не только еще раз вспомнить беспримерный подвиг народа, но и понять итоги и роль Победы в контексте новейшей истории человечества. Это время напомнить всем и себе тоже – мы умеем побеждать!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61950"/>
            <a:ext cx="6629400" cy="104470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Одинцов Даниил Сидорович стрелок 18-го отдельного батальона морской пехоты Береговой обороны Черноморского флота, краснофлотец.</a:t>
            </a:r>
            <a:endParaRPr lang="uk-UA" sz="2000" dirty="0">
              <a:solidFill>
                <a:srgbClr val="C00000"/>
              </a:solidFill>
            </a:endParaRPr>
          </a:p>
        </p:txBody>
      </p:sp>
      <p:pic>
        <p:nvPicPr>
          <p:cNvPr id="4" name="Місце для вмісту 3" descr="200px-Одинц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504950"/>
            <a:ext cx="2209800" cy="3428999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84048"/>
            <a:ext cx="7543800" cy="968502"/>
          </a:xfrm>
        </p:spPr>
        <p:txBody>
          <a:bodyPr/>
          <a:lstStyle/>
          <a:p>
            <a:pPr algn="ctr"/>
            <a:r>
              <a:rPr lang="uk-UA" sz="2000" dirty="0" err="1" smtClean="0">
                <a:solidFill>
                  <a:srgbClr val="C00000"/>
                </a:solidFill>
              </a:rPr>
              <a:t>Пётр</a:t>
            </a:r>
            <a:r>
              <a:rPr lang="uk-UA" sz="2000" dirty="0" smtClean="0">
                <a:solidFill>
                  <a:srgbClr val="C00000"/>
                </a:solidFill>
              </a:rPr>
              <a:t> </a:t>
            </a:r>
            <a:r>
              <a:rPr lang="uk-UA" sz="2000" dirty="0" err="1" smtClean="0">
                <a:solidFill>
                  <a:srgbClr val="C00000"/>
                </a:solidFill>
              </a:rPr>
              <a:t>Филлиппович</a:t>
            </a:r>
            <a:r>
              <a:rPr lang="uk-UA" sz="2000" dirty="0" smtClean="0">
                <a:solidFill>
                  <a:srgbClr val="C00000"/>
                </a:solidFill>
              </a:rPr>
              <a:t> </a:t>
            </a:r>
            <a:r>
              <a:rPr lang="uk-UA" sz="2000" dirty="0" err="1" smtClean="0">
                <a:solidFill>
                  <a:srgbClr val="C00000"/>
                </a:solidFill>
              </a:rPr>
              <a:t>Надеждин</a:t>
            </a:r>
            <a:r>
              <a:rPr lang="uk-UA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- герой Советского Союза, участник освобождения Севастополя, командир звена штурмового авиаполка, лейтенант.</a:t>
            </a:r>
            <a:endParaRPr lang="uk-UA" sz="2000" dirty="0">
              <a:solidFill>
                <a:srgbClr val="C00000"/>
              </a:solidFill>
            </a:endParaRPr>
          </a:p>
        </p:txBody>
      </p:sp>
      <p:pic>
        <p:nvPicPr>
          <p:cNvPr id="4" name="Місце для вмісту 3" descr="2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1504950"/>
            <a:ext cx="2592888" cy="34290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1044702"/>
          </a:xfrm>
        </p:spPr>
        <p:txBody>
          <a:bodyPr/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</a:rPr>
              <a:t>Горпищенко</a:t>
            </a:r>
            <a:r>
              <a:rPr lang="ru-RU" sz="2000" dirty="0" smtClean="0">
                <a:solidFill>
                  <a:srgbClr val="C00000"/>
                </a:solidFill>
              </a:rPr>
              <a:t> Павел Филиппович командир 1-ого Севастопольского морского полка и 8-й бригады морской пехоты обороны Севастополя 1941–1942 гг.</a:t>
            </a:r>
            <a:endParaRPr lang="uk-UA" sz="2000" dirty="0">
              <a:solidFill>
                <a:srgbClr val="C00000"/>
              </a:solidFill>
            </a:endParaRPr>
          </a:p>
        </p:txBody>
      </p:sp>
      <p:pic>
        <p:nvPicPr>
          <p:cNvPr id="4" name="Місце для вмісту 3" descr="Fdv6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504950"/>
            <a:ext cx="2590800" cy="3505199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37160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Геловани </a:t>
            </a:r>
            <a:r>
              <a:rPr lang="ru-RU" sz="2000" dirty="0" err="1" smtClean="0">
                <a:solidFill>
                  <a:srgbClr val="C00000"/>
                </a:solidFill>
              </a:rPr>
              <a:t>Арчил</a:t>
            </a:r>
            <a:r>
              <a:rPr lang="ru-RU" sz="2000" dirty="0" smtClean="0">
                <a:solidFill>
                  <a:srgbClr val="C00000"/>
                </a:solidFill>
              </a:rPr>
              <a:t> Викторович. Маршал инженерных войск.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 годы ВОВ — главный инженер и начальник строительства ЧФ, участник обороны Севастополя. Внёс большой вклад в восстановление, строительство и благоустройство Севастополя.</a:t>
            </a:r>
            <a:endParaRPr lang="uk-UA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57350"/>
            <a:ext cx="229709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142570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Пирогов Роман Антонович(1898—1991) — почётный гражданин с 1974 года. Участник Первой мировой войны (1914 г.) Командир батальона народного ополчения в период обороны (1941—1942 гг.) и освобождения Севастополя (1944 г.).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endParaRPr lang="uk-UA" dirty="0"/>
          </a:p>
        </p:txBody>
      </p:sp>
      <p:pic>
        <p:nvPicPr>
          <p:cNvPr id="4" name="Місце для вмісту 3" descr="pirog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885950"/>
            <a:ext cx="2971800" cy="288925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9710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Николай Алексеевич Остряков (17 мая 1911, Москва, — 24 апреля 1942, Севастополь) — советский лётчик морской авиации, генерал-майор (с июня 1940 года), в 1941—1942 годах командующий ВВС Черноморского флота, Герой Советского Союза (в 1942 году посмертно).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Остря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799" y="1504950"/>
            <a:ext cx="2462865" cy="35052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5486400" cy="4724400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Пётр Георгиевич Новиков - (1907-1944 гг.) — советский военный деятель, генерал-майор (1940 г.), Советско-финской и Великой Отечественной войн. В октябре 1941 года Новиков был назначен командиром 109-й стрелковой дивизии. В этой должности он принимал участие в обороне Севастополя, после эвакуации </a:t>
            </a:r>
            <a:r>
              <a:rPr lang="ru-RU" sz="1600" dirty="0" err="1" smtClean="0">
                <a:solidFill>
                  <a:srgbClr val="C00000"/>
                </a:solidFill>
              </a:rPr>
              <a:t>комфлота</a:t>
            </a:r>
            <a:r>
              <a:rPr lang="ru-RU" sz="1600" dirty="0" smtClean="0">
                <a:solidFill>
                  <a:srgbClr val="C00000"/>
                </a:solidFill>
              </a:rPr>
              <a:t> адмирала Ф.С. Октябрьского и генерала И.Е. Петрова назначен </a:t>
            </a:r>
            <a:r>
              <a:rPr lang="ru-RU" sz="1600" dirty="0" err="1" smtClean="0">
                <a:solidFill>
                  <a:srgbClr val="C00000"/>
                </a:solidFill>
              </a:rPr>
              <a:t>вр.и.о</a:t>
            </a:r>
            <a:r>
              <a:rPr lang="ru-RU" sz="1600" dirty="0" smtClean="0">
                <a:solidFill>
                  <a:srgbClr val="C00000"/>
                </a:solidFill>
              </a:rPr>
              <a:t>. командующего Севастопольским оборонительным районом (СОР). 2 июля группа сторожевых катеров (СКА-0112, СКА-0124 и СКА-028), на которых эвакуировался Новиков со своим штабом была перехвачена немецкими торпедными катерами. Генерал-майор Новиков попал в плен Он был переправлен в Германию, где его поместили в концентрационный лагерь </a:t>
            </a:r>
            <a:r>
              <a:rPr lang="ru-RU" sz="1600" dirty="0" err="1" smtClean="0">
                <a:solidFill>
                  <a:srgbClr val="C00000"/>
                </a:solidFill>
              </a:rPr>
              <a:t>Хаммельбург</a:t>
            </a:r>
            <a:r>
              <a:rPr lang="ru-RU" sz="1600" dirty="0" smtClean="0">
                <a:solidFill>
                  <a:srgbClr val="C00000"/>
                </a:solidFill>
              </a:rPr>
              <a:t>. В конце 1942 года он был переведён в концентрационный лагерь </a:t>
            </a:r>
            <a:r>
              <a:rPr lang="ru-RU" sz="1600" dirty="0" err="1" smtClean="0">
                <a:solidFill>
                  <a:srgbClr val="C00000"/>
                </a:solidFill>
              </a:rPr>
              <a:t>Флоссенбюрг</a:t>
            </a:r>
            <a:r>
              <a:rPr lang="ru-RU" sz="1600" dirty="0" smtClean="0">
                <a:solidFill>
                  <a:srgbClr val="C00000"/>
                </a:solidFill>
              </a:rPr>
              <a:t>. В августе 1944 года Новиков был убит охранниками лагеря.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Награждён орденом Красного Знамени (</a:t>
            </a:r>
            <a:r>
              <a:rPr lang="ru-RU" sz="1600" dirty="0" smtClean="0">
                <a:solidFill>
                  <a:srgbClr val="C00000"/>
                </a:solidFill>
              </a:rPr>
              <a:t>1941). 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Нови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7400" y="438150"/>
            <a:ext cx="3029424" cy="4333909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0" y="361950"/>
            <a:ext cx="4876800" cy="4648200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Николай Титович Хрусталёв — капитан, заместитель командира 2-й эскадрильи 11-го штурмового авиаполка ВВС ЧФ, участник обороны Севастополя 1941-1942 гг. 12 ноября 1941 г. в воздушном бою над с. Малое Садовое в </a:t>
            </a:r>
            <a:r>
              <a:rPr lang="ru-RU" sz="2000" dirty="0" err="1" smtClean="0">
                <a:solidFill>
                  <a:srgbClr val="C00000"/>
                </a:solidFill>
              </a:rPr>
              <a:t>Бельбекской</a:t>
            </a:r>
            <a:r>
              <a:rPr lang="ru-RU" sz="2000" dirty="0" smtClean="0">
                <a:solidFill>
                  <a:srgbClr val="C00000"/>
                </a:solidFill>
              </a:rPr>
              <a:t> долине его самолёт был подбит и загорелся. Н. Т. Хрусталёв направил охваченный пламенем самолёт в скопление войск и техники противника.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За этот подвиг Н.Т. Хрусталёв посмертно награждён орденом Отечественной войны 1-й степени.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Хрусталё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219" y="1123950"/>
            <a:ext cx="4010581" cy="2957513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5750"/>
            <a:ext cx="7772400" cy="121920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Василий Дмитриевич Ревякин (26 апреля 1918 — 14 апреля 1944) — руководитель подпольной организации, участник Великой Отечественной войны, Герой Советского Союза (в 1965 году посмертно).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Ревяк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577339"/>
            <a:ext cx="2590800" cy="3432811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9550"/>
            <a:ext cx="8153400" cy="472440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3"/>
                </a:solidFill>
              </a:rPr>
              <a:t>Победа – это праздник, который объединяет и молодежь, и стариков, и взрослых и совсем еще юных граждан нашей Родины. В каждой семье – судьба и история дедов и прадедов, отстоявших свободу не только России, но и Европы. Мы заплатили высокую цену за эту Победу, и никому не позволим ни сегодня, ни впредь забывать о миллионах погибших. Война была трагедией, но именно она позволила проявить все лучшее, что есть и будет в нашем народе – стойкость и мужество, единство и сплоченность перед лицом врага, трудолюбие и самоотверженность, талант инженеров и  полководцев, воинскую доблесть и любовь к Родине.</a:t>
            </a:r>
            <a:endParaRPr lang="ru-RU" sz="2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33350"/>
            <a:ext cx="6324600" cy="685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Вероломное нападение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95350"/>
            <a:ext cx="4800600" cy="4114800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>
                <a:solidFill>
                  <a:schemeClr val="accent3"/>
                </a:solidFill>
              </a:rPr>
              <a:t>22 июня 1941 года фашистская Германия вероломно напала на СССР. Создав на направлении ударов подавляющее превосходство, агрессор прорвал оборону советских войск, захватил стратегическую инициативу и господство в воздухе. Приграничные сражения и начальный период войны (до середины июля) в целом привели к поражению Красной Армии. Она потеряла убитыми и ранеными 850 тыс. человек, 9,5 тыс. орудий, св. 6 тыс. танков, около 3,5 тыс. самолетов; в плен попало около 1 млн. человек. Враг оккупировал значительную часть страны, продвинулся вглубь до 300-600 км, потеряв при этом 100 тыс. человек убитыми, почти 40% танков и 950 самолетов.</a:t>
            </a:r>
            <a:endParaRPr lang="ru-RU" sz="1500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D:\Мои документы\Учёба\СПЛСУ - КГИСУ\Ко дню Великой Победы\Фото для прецентации\Нацистские войска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81350"/>
            <a:ext cx="3733800" cy="1847453"/>
          </a:xfrm>
          <a:prstGeom prst="rect">
            <a:avLst/>
          </a:prstGeom>
          <a:noFill/>
        </p:spPr>
      </p:pic>
      <p:pic>
        <p:nvPicPr>
          <p:cNvPr id="1027" name="Picture 3" descr="D:\Мои документы\Учёба\СПЛСУ - КГИСУ\Ко дню Великой Победы\Фото для прецентации\Нацистские войска -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71550"/>
            <a:ext cx="3124200" cy="20628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438150"/>
            <a:ext cx="6324600" cy="3810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Именно эти качества позволили победить врага. В лице фашистской Германии нам противостоял враг опасный и мощный – идеологически преданный своим вождям, высокоорганизованный и дисциплинированный, смелый и опытный, превосходно оснащенный самой современной военной техникой того времени. Но мы сумели превзойти, выстоять и одержать Победу в самой кровопролитной войне, которой не было равной по масштабу в мировой истории.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61950"/>
            <a:ext cx="8686800" cy="4572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 – это возможность отдать дань уважения всем, кто воевал или работал в тылу в военное время. Поколение ветеранов войны сейчас уходит. Нам остается только хранить светлую память о героях войны и тыла, стараться быть достойными их подвига. Вечная память защитникам Родины!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14350"/>
            <a:ext cx="4876800" cy="4114800"/>
          </a:xfrm>
        </p:spPr>
        <p:txBody>
          <a:bodyPr/>
          <a:lstStyle/>
          <a:p>
            <a:r>
              <a:rPr lang="ru-RU" sz="2200" dirty="0" smtClean="0">
                <a:solidFill>
                  <a:srgbClr val="C00000"/>
                </a:solidFill>
              </a:rPr>
              <a:t>В Севастополь война пришла раньше, чем во многие другие советские города - в 3:15 утра. 22 июня 1941 года, за 45 минут до нападения немецко-фашистских войск на Советский Союз, самолёты появились над Севастополем. На парашютах с них сбросили донные неконтактные мины, чтобы запереть, а затем уничтожить корабли Черноморского флота.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6" name="Місце для вмісту 5" descr="tmp11B-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68000" y="1196653"/>
            <a:ext cx="4099800" cy="2670497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61950"/>
            <a:ext cx="7772400" cy="188290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От взрыва мины на Подгорной улице погибли 18 человек, а 136 получили ранения. Памятник первым погибшим в Великой отечественной войне можно найти на старом городском кладбище Севастополя. Печальная эпитафия гласит: «Здесь покоятся: мать Александра Белова, дочь Варвара Соколова, внучка Леночка, погибшие 22/</a:t>
            </a:r>
            <a:r>
              <a:rPr lang="en-US" sz="2000" dirty="0" smtClean="0">
                <a:solidFill>
                  <a:srgbClr val="C00000"/>
                </a:solidFill>
              </a:rPr>
              <a:t>VI </a:t>
            </a:r>
            <a:r>
              <a:rPr lang="ru-RU" sz="2000" dirty="0" smtClean="0">
                <a:solidFill>
                  <a:srgbClr val="C00000"/>
                </a:solidFill>
              </a:rPr>
              <a:t>-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41 г. от вражеской бомбы».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8" name="Місце для вмісту 7" descr="0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266950"/>
            <a:ext cx="3719546" cy="27432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361950"/>
            <a:ext cx="4800600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В течение длительного времени самолеты противника пытались заминировать бухту, главный фарватер. Фашистскими войсками были впервые применены новейшие </a:t>
            </a:r>
            <a:r>
              <a:rPr lang="ru-RU" sz="2000" dirty="0" err="1" smtClean="0">
                <a:solidFill>
                  <a:srgbClr val="C00000"/>
                </a:solidFill>
              </a:rPr>
              <a:t>магнито-акустические</a:t>
            </a:r>
            <a:r>
              <a:rPr lang="ru-RU" sz="2000" dirty="0" smtClean="0">
                <a:solidFill>
                  <a:srgbClr val="C00000"/>
                </a:solidFill>
              </a:rPr>
              <a:t> мины, способы борьбы с которыми не были в то время известны. Но группа ученых под руководством И.В. Курчатова разработала эффективные способы обезвреживания мин и размагничивания кораблей, и флот в ходе войны удалось, в основном, сохранить.</a:t>
            </a:r>
            <a:endParaRPr lang="uk-UA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Мои документы\Учёба\СПЛСУ - КГИСУ\Ко дню Великой Победы\Фото для прецентации\15 Фото для прец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71550"/>
            <a:ext cx="4114800" cy="3058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285750"/>
            <a:ext cx="4724400" cy="4495800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Стремительное наступление немцев по всему фронту летом-осенью 1941 года делало угрозу захвата Крыма и Севастополя все более реальной. Уже в середине сентября немецкие и румынские войска начали подготовку к вторжению на полуостров. До середины октября нашим войскам удавалось удерживать противника на подступах к Крыму. Однако, 22 октября немцы вышли к последнему, </a:t>
            </a:r>
            <a:r>
              <a:rPr lang="ru-RU" sz="1800" dirty="0" err="1" smtClean="0">
                <a:solidFill>
                  <a:srgbClr val="C00000"/>
                </a:solidFill>
              </a:rPr>
              <a:t>ишуньскому</a:t>
            </a:r>
            <a:r>
              <a:rPr lang="ru-RU" sz="1800" dirty="0" smtClean="0">
                <a:solidFill>
                  <a:srgbClr val="C00000"/>
                </a:solidFill>
              </a:rPr>
              <a:t> рубежу обороны крымских перешейков и, захватив их, 28 октября прорвались на степные просторы полуострова, развивая наступление в направлении Севастополя и Керчи.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Мои документы\Учёба\СПЛСУ - КГИСУ\Ко дню Великой Победы\Фото для прецентации\03 Фото для прец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27586"/>
            <a:ext cx="4038600" cy="2715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514350"/>
            <a:ext cx="4419600" cy="4191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После провала попытки взять город с ходу, 124-х тысячная армия генерала </a:t>
            </a:r>
            <a:r>
              <a:rPr lang="ru-RU" sz="2000" dirty="0" err="1" smtClean="0">
                <a:solidFill>
                  <a:srgbClr val="C00000"/>
                </a:solidFill>
              </a:rPr>
              <a:t>Манштейна</a:t>
            </a:r>
            <a:r>
              <a:rPr lang="ru-RU" sz="2000" dirty="0" smtClean="0">
                <a:solidFill>
                  <a:srgbClr val="C00000"/>
                </a:solidFill>
              </a:rPr>
              <a:t> 11 ноября начала штурм его укреплений. Основным направлением удара стало Ялтинское шоссе. 12 ноября город был подвергнут массированной бомбардировке с воздуха. Штурм длился 10 дней, но не принес гитлеровцам никаких результатов.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Мои документы\Учёба\СПЛСУ - КГИСУ\Ко дню Великой Победы\Фото для прецентации\16 Фото для прец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0625"/>
            <a:ext cx="4408394" cy="2676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0"/>
            <a:ext cx="4800600" cy="5010150"/>
          </a:xfrm>
        </p:spPr>
        <p:txBody>
          <a:bodyPr>
            <a:noAutofit/>
          </a:bodyPr>
          <a:lstStyle/>
          <a:p>
            <a:r>
              <a:rPr lang="ru-RU" sz="1700" dirty="0" smtClean="0">
                <a:solidFill>
                  <a:srgbClr val="C00000"/>
                </a:solidFill>
              </a:rPr>
              <a:t>15 декабря </a:t>
            </a:r>
            <a:r>
              <a:rPr lang="ru-RU" sz="1700" dirty="0" err="1" smtClean="0">
                <a:solidFill>
                  <a:srgbClr val="C00000"/>
                </a:solidFill>
              </a:rPr>
              <a:t>Манштейн</a:t>
            </a:r>
            <a:r>
              <a:rPr lang="ru-RU" sz="1700" dirty="0" smtClean="0">
                <a:solidFill>
                  <a:srgbClr val="C00000"/>
                </a:solidFill>
              </a:rPr>
              <a:t>, ставка которого находилась на плато </a:t>
            </a:r>
            <a:r>
              <a:rPr lang="ru-RU" sz="1700" dirty="0" err="1" smtClean="0">
                <a:solidFill>
                  <a:srgbClr val="C00000"/>
                </a:solidFill>
              </a:rPr>
              <a:t>Мангуп-кале</a:t>
            </a:r>
            <a:r>
              <a:rPr lang="ru-RU" sz="1700" dirty="0" smtClean="0">
                <a:solidFill>
                  <a:srgbClr val="C00000"/>
                </a:solidFill>
              </a:rPr>
              <a:t>, отдал приказ об очередном штурме города. Мишенью главного удара теперь была Северная сторона, целью - выход к бухтам по кратчайшему маршруту. Гитлеровцы были близки к решению этой задачи: после упорных боев, им удалось взять станцию </a:t>
            </a:r>
            <a:r>
              <a:rPr lang="ru-RU" sz="1700" dirty="0" err="1" smtClean="0">
                <a:solidFill>
                  <a:srgbClr val="C00000"/>
                </a:solidFill>
              </a:rPr>
              <a:t>Мекензиевы</a:t>
            </a:r>
            <a:r>
              <a:rPr lang="ru-RU" sz="1700" dirty="0" smtClean="0">
                <a:solidFill>
                  <a:srgbClr val="C00000"/>
                </a:solidFill>
              </a:rPr>
              <a:t> горы, прорваться даже к Братскому кладбищу. Положение спасла эскадра Черноморского флота, которой удалось пробиться сквозь заслоны и подвезти с Большой земли подкрепление - морскую стрелковую бригаду под командованием полковника А.С. Потапова. Штурм провалился.</a:t>
            </a:r>
            <a:endParaRPr lang="ru-RU" sz="17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Мои документы\Учёба\СПЛСУ - КГИСУ\Ко дню Великой Победы\Фото для прецентации\07 Фото для прец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47750"/>
            <a:ext cx="4644993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2445</TotalTime>
  <Words>1333</Words>
  <Application>Microsoft Office PowerPoint</Application>
  <PresentationFormat>Экран (16:9)</PresentationFormat>
  <Paragraphs>39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Метро</vt:lpstr>
      <vt:lpstr>Презентация PowerPoint</vt:lpstr>
      <vt:lpstr>Наша Победа</vt:lpstr>
      <vt:lpstr>Вероломное нападение</vt:lpstr>
      <vt:lpstr>В Севастополь война пришла раньше, чем во многие другие советские города - в 3:15 утра. 22 июня 1941 года, за 45 минут до нападения немецко-фашистских войск на Советский Союз, самолёты появились над Севастополем. На парашютах с них сбросили донные неконтактные мины, чтобы запереть, а затем уничтожить корабли Черноморского флота.</vt:lpstr>
      <vt:lpstr>От взрыва мины на Подгорной улице погибли 18 человек, а 136 получили ранения. Памятник первым погибшим в Великой отечественной войне можно найти на старом городском кладбище Севастополя. Печальная эпитафия гласит: «Здесь покоятся: мать Александра Белова, дочь Варвара Соколова, внучка Леночка, погибшие 22/VI - 41 г. от вражеской бомбы».</vt:lpstr>
      <vt:lpstr>Презентация PowerPoint</vt:lpstr>
      <vt:lpstr>Стремительное наступление немцев по всему фронту летом-осенью 1941 года делало угрозу захвата Крыма и Севастополя все более реальной. Уже в середине сентября немецкие и румынские войска начали подготовку к вторжению на полуостров. До середины октября нашим войскам удавалось удерживать противника на подступах к Крыму. Однако, 22 октября немцы вышли к последнему, ишуньскому рубежу обороны крымских перешейков и, захватив их, 28 октября прорвались на степные просторы полуострова, развивая наступление в направлении Севастополя и Керчи.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ГЕРОИ ОСВОБОДИТЕЛИ</vt:lpstr>
      <vt:lpstr>Герой Войны - Фильченков Николай Дмитриевич. Начальник клуба 18-го отдельного батальона морской пехоты Береговой обороны Черноморского флота, политрук.</vt:lpstr>
      <vt:lpstr>Красносельский Иван Михайлович - стрелок 18-го отдельного батальона морской пехоты Береговой обороны Черноморского флота, краснофлотец.</vt:lpstr>
      <vt:lpstr>Паршин Юрий Константинович</vt:lpstr>
      <vt:lpstr>Одинцов Даниил Сидорович стрелок 18-го отдельного батальона морской пехоты Береговой обороны Черноморского флота, краснофлотец.</vt:lpstr>
      <vt:lpstr>Пётр Филлиппович Надеждин - герой Советского Союза, участник освобождения Севастополя, командир звена штурмового авиаполка, лейтенант.</vt:lpstr>
      <vt:lpstr>Горпищенко Павел Филиппович командир 1-ого Севастопольского морского полка и 8-й бригады морской пехоты обороны Севастополя 1941–1942 гг.</vt:lpstr>
      <vt:lpstr>Геловани Арчил Викторович. Маршал инженерных войск.  В годы ВОВ — главный инженер и начальник строительства ЧФ, участник обороны Севастополя. Внёс большой вклад в восстановление, строительство и благоустройство Севастополя.</vt:lpstr>
      <vt:lpstr>Пирогов Роман Антонович(1898—1991) — почётный гражданин с 1974 года. Участник Первой мировой войны (1914 г.) Командир батальона народного ополчения в период обороны (1941—1942 гг.) и освобождения Севастополя (1944 г.). </vt:lpstr>
      <vt:lpstr>Николай Алексеевич Остряков (17 мая 1911, Москва, — 24 апреля 1942, Севастополь) — советский лётчик морской авиации, генерал-майор (с июня 1940 года), в 1941—1942 годах командующий ВВС Черноморского флота, Герой Советского Союза (в 1942 году посмертно).</vt:lpstr>
      <vt:lpstr>Пётр Георгиевич Новиков - (1907-1944 гг.) — советский военный деятель, генерал-майор (1940 г.), Советско-финской и Великой Отечественной войн. В октябре 1941 года Новиков был назначен командиром 109-й стрелковой дивизии. В этой должности он принимал участие в обороне Севастополя, после эвакуации комфлота адмирала Ф.С. Октябрьского и генерала И.Е. Петрова назначен вр.и.о. командующего Севастопольским оборонительным районом (СОР). 2 июля группа сторожевых катеров (СКА-0112, СКА-0124 и СКА-028), на которых эвакуировался Новиков со своим штабом была перехвачена немецкими торпедными катерами. Генерал-майор Новиков попал в плен Он был переправлен в Германию, где его поместили в концентрационный лагерь Хаммельбург. В конце 1942 года он был переведён в концентрационный лагерь Флоссенбюрг. В августе 1944 года Новиков был убит охранниками лагеря. Награждён орденом Красного Знамени (1941). </vt:lpstr>
      <vt:lpstr>Николай Титович Хрусталёв — капитан, заместитель командира 2-й эскадрильи 11-го штурмового авиаполка ВВС ЧФ, участник обороны Севастополя 1941-1942 гг. 12 ноября 1941 г. в воздушном бою над с. Малое Садовое в Бельбекской долине его самолёт был подбит и загорелся. Н. Т. Хрусталёв направил охваченный пламенем самолёт в скопление войск и техники противника.  За этот подвиг Н.Т. Хрусталёв посмертно награждён орденом Отечественной войны 1-й степени.</vt:lpstr>
      <vt:lpstr>Василий Дмитриевич Ревякин (26 апреля 1918 — 14 апреля 1944) — руководитель подпольной организации, участник Великой Отечественной войны, Герой Советского Союза (в 1965 году посмертно).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 PAYNE</dc:creator>
  <cp:lastModifiedBy>users</cp:lastModifiedBy>
  <cp:revision>33</cp:revision>
  <dcterms:created xsi:type="dcterms:W3CDTF">2015-04-02T17:21:30Z</dcterms:created>
  <dcterms:modified xsi:type="dcterms:W3CDTF">2016-04-11T10:34:52Z</dcterms:modified>
</cp:coreProperties>
</file>