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62" r:id="rId5"/>
    <p:sldId id="263" r:id="rId6"/>
    <p:sldId id="266" r:id="rId7"/>
    <p:sldId id="267" r:id="rId8"/>
    <p:sldId id="261" r:id="rId9"/>
    <p:sldId id="260" r:id="rId10"/>
    <p:sldId id="264" r:id="rId11"/>
    <p:sldId id="265" r:id="rId12"/>
    <p:sldId id="268" r:id="rId13"/>
    <p:sldId id="269" r:id="rId14"/>
    <p:sldId id="272" r:id="rId15"/>
    <p:sldId id="274" r:id="rId16"/>
    <p:sldId id="275" r:id="rId17"/>
    <p:sldId id="271" r:id="rId18"/>
    <p:sldId id="270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A78D2-E597-4FBA-8672-6F91ADC6838D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D7077-3A02-4215-920B-504C8CD0C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02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D7077-3A02-4215-920B-504C8CD0C51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99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D7077-3A02-4215-920B-504C8CD0C51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67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D7077-3A02-4215-920B-504C8CD0C51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998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9A5-B139-49B0-B84C-BABC555B808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BAD135-BD02-4F04-96ED-C515B0058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9A5-B139-49B0-B84C-BABC555B808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D135-BD02-4F04-96ED-C515B0058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9A5-B139-49B0-B84C-BABC555B808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D135-BD02-4F04-96ED-C515B0058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9A5-B139-49B0-B84C-BABC555B808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BAD135-BD02-4F04-96ED-C515B0058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9A5-B139-49B0-B84C-BABC555B808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D135-BD02-4F04-96ED-C515B0058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9A5-B139-49B0-B84C-BABC555B808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D135-BD02-4F04-96ED-C515B0058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9A5-B139-49B0-B84C-BABC555B808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BAD135-BD02-4F04-96ED-C515B0058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9A5-B139-49B0-B84C-BABC555B808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D135-BD02-4F04-96ED-C515B0058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9A5-B139-49B0-B84C-BABC555B808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D135-BD02-4F04-96ED-C515B0058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9A5-B139-49B0-B84C-BABC555B808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D135-BD02-4F04-96ED-C515B0058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9A5-B139-49B0-B84C-BABC555B808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D135-BD02-4F04-96ED-C515B0058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7A29A5-B139-49B0-B84C-BABC555B808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BAD135-BD02-4F04-96ED-C515B0058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8458200" cy="26625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</a:t>
            </a:r>
            <a:r>
              <a:rPr lang="ru-RU" dirty="0" smtClean="0"/>
              <a:t>екст – один из источников, формирующих способность и готовность к освоению систематических знаний при подготовке к ОГЭ.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764704"/>
            <a:ext cx="84582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Подготовила учитель географии МБОУ СОШ № 57 </a:t>
            </a:r>
          </a:p>
          <a:p>
            <a:pPr algn="ctr"/>
            <a:r>
              <a:rPr lang="ru-RU" dirty="0" smtClean="0"/>
              <a:t>Зубко Татьяна Владиславовна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4870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Задание 2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12568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dirty="0"/>
              <a:t>“Движения земной коры”</a:t>
            </a:r>
          </a:p>
          <a:p>
            <a:r>
              <a:rPr lang="ru-RU" sz="3400" b="1" dirty="0"/>
              <a:t>В данном тексте автор по незнанию пропустил примеры географических объектов. Помогите правильно расставить примеры движения земной коры.</a:t>
            </a:r>
          </a:p>
          <a:p>
            <a:r>
              <a:rPr lang="ru-RU" sz="3400" b="1" dirty="0"/>
              <a:t>Землетрясения – грозные природные явления. Большинство из них приурочены к сейсмическим поясам планеты - __________________ и _________________. В сейсмических поясах расположено большинство действующих вулканов. Например, на острове Сицилия действует вулкан ______________, а вулкан Кракатау на острове _______________. Если конус вулкана возвышается над водой, то образуется вулканический остров, например ___________________________. Гора _______________________ считается потухшим вулканом, потому что не извергался на памяти человека. В областях распространения действующих и потухших вулканов образуются горячие источники – гейзеры. Гейзеров много в __________________, ________________, на ___________________.</a:t>
            </a:r>
          </a:p>
          <a:p>
            <a:r>
              <a:rPr lang="ru-RU" sz="3400" b="1" dirty="0"/>
              <a:t>Но и вдали от сейсмических поясов земная поверхность испытывает медленные горизонтальные и вертикальные движения. Например, полуостров ____________________, горы ___________________, _______________ медленно поднимаются, а территория городов _______________ и _____________ - опускается. Берега озера ________________ медленно раздвигаются, а берега _____________________ моря сдвигаются</a:t>
            </a:r>
            <a:r>
              <a:rPr lang="ru-RU" sz="3400" b="1" dirty="0" smtClean="0"/>
              <a:t>.</a:t>
            </a:r>
          </a:p>
          <a:p>
            <a:endParaRPr lang="ru-RU" sz="3400" b="1" dirty="0"/>
          </a:p>
          <a:p>
            <a:r>
              <a:rPr lang="ru-RU" sz="3400" b="1" dirty="0"/>
              <a:t>Географические объекты (даны в алфавитном порядке): Альпийско-Гималайский, Анды, Байкал, Венеция, Гавайские, Гималаи, Исландия, Камчатка, Килиманджаро, Новая Зеландия, Нидерланды, Скандинавский, Средиземное, Суматра, Тихоокеанский, Этна.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193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404664"/>
            <a:ext cx="763284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873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Задания 27-29 (ОГЭ)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Антарктическая кругосветная экспедиция</a:t>
            </a:r>
          </a:p>
          <a:p>
            <a:pPr algn="just"/>
            <a:r>
              <a:rPr lang="ru-RU" b="1" dirty="0"/>
              <a:t>В декабре 2016 г. из порта г. Кейптаун в большое плавание отправилась</a:t>
            </a:r>
          </a:p>
          <a:p>
            <a:pPr algn="just"/>
            <a:r>
              <a:rPr lang="ru-RU" b="1" dirty="0"/>
              <a:t>команда Антарктической кругосветной экспедиции, которая завершилась</a:t>
            </a:r>
          </a:p>
          <a:p>
            <a:pPr algn="just"/>
            <a:r>
              <a:rPr lang="ru-RU" b="1" dirty="0"/>
              <a:t>в марте 2017 г. Это масштабный исследовательский проект Швейцарского</a:t>
            </a:r>
          </a:p>
          <a:p>
            <a:pPr algn="just"/>
            <a:r>
              <a:rPr lang="ru-RU" b="1" dirty="0"/>
              <a:t>полярного института и Российского географического общества (РГО).</a:t>
            </a:r>
          </a:p>
          <a:p>
            <a:pPr algn="just"/>
            <a:r>
              <a:rPr lang="ru-RU" b="1" dirty="0"/>
              <a:t>Экспедиция прошла по намеченному маршруту на российском научно-</a:t>
            </a:r>
          </a:p>
          <a:p>
            <a:pPr algn="just"/>
            <a:r>
              <a:rPr lang="ru-RU" b="1" dirty="0"/>
              <a:t>исследовательском судне «Академик Трешников», оснащённом</a:t>
            </a:r>
          </a:p>
          <a:p>
            <a:pPr algn="just"/>
            <a:r>
              <a:rPr lang="ru-RU" b="1" dirty="0"/>
              <a:t>современными научными лабораториями, вспомогательными плавательными</a:t>
            </a:r>
          </a:p>
          <a:p>
            <a:pPr algn="just"/>
            <a:r>
              <a:rPr lang="ru-RU" b="1" dirty="0"/>
              <a:t>средствами и даже тремя вертолётами. На борту судна находились</a:t>
            </a:r>
          </a:p>
          <a:p>
            <a:pPr algn="just"/>
            <a:r>
              <a:rPr lang="ru-RU" b="1" dirty="0"/>
              <a:t>50 студентов из университетов разных стран мира, которые принимали</a:t>
            </a:r>
          </a:p>
          <a:p>
            <a:pPr algn="just"/>
            <a:r>
              <a:rPr lang="ru-RU" b="1" dirty="0"/>
              <a:t>участие в проекте «Морской университет РГО». В его рамках в течение</a:t>
            </a:r>
          </a:p>
          <a:p>
            <a:pPr algn="just"/>
            <a:r>
              <a:rPr lang="ru-RU" b="1" dirty="0"/>
              <a:t>25 дней молодые специалисты под руководством опытных учёных проводили</a:t>
            </a:r>
          </a:p>
          <a:p>
            <a:pPr algn="just"/>
            <a:r>
              <a:rPr lang="ru-RU" b="1" dirty="0"/>
              <a:t>океанографические и гидрометеорологические исследования в пределах</a:t>
            </a:r>
          </a:p>
          <a:p>
            <a:pPr algn="just"/>
            <a:r>
              <a:rPr lang="ru-RU" b="1" dirty="0"/>
              <a:t>антарктического и субантарктического климатических поясов.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007532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Задания с использованием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№27. С </a:t>
            </a:r>
            <a:r>
              <a:rPr lang="ru-RU" b="1" dirty="0"/>
              <a:t>территории какого государства отправилась в большое плавание команда</a:t>
            </a:r>
          </a:p>
          <a:p>
            <a:r>
              <a:rPr lang="ru-RU" b="1" dirty="0"/>
              <a:t>Антарктической кругосветной экспедиции?</a:t>
            </a:r>
          </a:p>
          <a:p>
            <a:r>
              <a:rPr lang="ru-RU" b="1" dirty="0"/>
              <a:t>Ответ: </a:t>
            </a:r>
            <a:r>
              <a:rPr lang="ru-RU" b="1" u="sng" dirty="0" smtClean="0">
                <a:solidFill>
                  <a:srgbClr val="FF0000"/>
                </a:solidFill>
              </a:rPr>
              <a:t>__ЮАР___________.</a:t>
            </a:r>
          </a:p>
          <a:p>
            <a:r>
              <a:rPr lang="ru-RU" b="1" dirty="0" smtClean="0"/>
              <a:t>№28. Какие </a:t>
            </a:r>
            <a:r>
              <a:rPr lang="ru-RU" b="1" dirty="0"/>
              <a:t>типы воздушных масс формируют климат акватории, в </a:t>
            </a:r>
            <a:r>
              <a:rPr lang="ru-RU" b="1" dirty="0" smtClean="0"/>
              <a:t>пределах которой </a:t>
            </a:r>
            <a:r>
              <a:rPr lang="ru-RU" b="1" dirty="0"/>
              <a:t>происходили исследования, указанные в тексте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Ответ: </a:t>
            </a:r>
            <a:r>
              <a:rPr lang="ru-RU" b="1" u="sng" dirty="0" smtClean="0">
                <a:solidFill>
                  <a:srgbClr val="FF0000"/>
                </a:solidFill>
              </a:rPr>
              <a:t>антарктические </a:t>
            </a:r>
            <a:r>
              <a:rPr lang="ru-RU" b="1" u="sng" dirty="0">
                <a:solidFill>
                  <a:srgbClr val="FF0000"/>
                </a:solidFill>
              </a:rPr>
              <a:t>и </a:t>
            </a:r>
            <a:r>
              <a:rPr lang="ru-RU" b="1" u="sng" dirty="0" smtClean="0">
                <a:solidFill>
                  <a:srgbClr val="FF0000"/>
                </a:solidFill>
              </a:rPr>
              <a:t>умеренные воздушные массы</a:t>
            </a:r>
          </a:p>
          <a:p>
            <a:r>
              <a:rPr lang="ru-RU" b="1" dirty="0"/>
              <a:t>№29. Объясните, почему период с декабря по март наиболее благоприятен для</a:t>
            </a:r>
          </a:p>
          <a:p>
            <a:r>
              <a:rPr lang="ru-RU" b="1" dirty="0"/>
              <a:t>проведения исследовательских работ экспедиции. </a:t>
            </a:r>
            <a:endParaRPr lang="ru-RU" b="1" dirty="0" smtClean="0"/>
          </a:p>
          <a:p>
            <a:r>
              <a:rPr lang="ru-RU" b="1" dirty="0" smtClean="0"/>
              <a:t>Ответ: </a:t>
            </a:r>
            <a:r>
              <a:rPr lang="ru-RU" b="1" u="sng" dirty="0" smtClean="0">
                <a:solidFill>
                  <a:srgbClr val="FF0000"/>
                </a:solidFill>
              </a:rPr>
              <a:t>в </a:t>
            </a:r>
            <a:r>
              <a:rPr lang="ru-RU" b="1" u="sng" dirty="0">
                <a:solidFill>
                  <a:srgbClr val="FF0000"/>
                </a:solidFill>
              </a:rPr>
              <a:t>декабре – марте в Южном полушарии к югу от </a:t>
            </a:r>
            <a:r>
              <a:rPr lang="ru-RU" b="1" u="sng" dirty="0" smtClean="0">
                <a:solidFill>
                  <a:srgbClr val="FF0000"/>
                </a:solidFill>
              </a:rPr>
              <a:t>полярного круга </a:t>
            </a:r>
            <a:r>
              <a:rPr lang="ru-RU" b="1" u="sng" dirty="0">
                <a:solidFill>
                  <a:srgbClr val="FF0000"/>
                </a:solidFill>
              </a:rPr>
              <a:t>наблюдается полярный день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06420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20880" cy="553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5357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Прочитайте предложенный Вам текст и выполните по нему задания.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b="1" dirty="0"/>
              <a:t>ПАО «</a:t>
            </a:r>
            <a:r>
              <a:rPr lang="ru-RU" b="1" dirty="0" err="1"/>
              <a:t>РусГидро</a:t>
            </a:r>
            <a:r>
              <a:rPr lang="ru-RU" b="1" dirty="0" smtClean="0"/>
              <a:t>»</a:t>
            </a:r>
            <a:endParaRPr lang="en-US" b="1" dirty="0" smtClean="0"/>
          </a:p>
          <a:p>
            <a:r>
              <a:rPr lang="ru-RU" b="1" dirty="0"/>
              <a:t>ПАО «</a:t>
            </a:r>
            <a:r>
              <a:rPr lang="ru-RU" b="1" dirty="0" err="1"/>
              <a:t>РусГидро</a:t>
            </a:r>
            <a:r>
              <a:rPr lang="ru-RU" b="1" dirty="0"/>
              <a:t>» была одной из первых компаний в России, инвестирующих в проекты на основе использования ВИЭ (возобновляемые источники энергии) и остается одним из лидеров направления возобновляемой энергетики (энергия водных потоков; ветровая, солнечная и геотермальная энергия) в нашей стране и в мире. Компания реализует масштабную программу ВИЭ, в рамках которой были построены и введены в эксплуатацию </a:t>
            </a:r>
            <a:r>
              <a:rPr lang="ru-RU" b="1" dirty="0" err="1"/>
              <a:t>ветроэлектростанции</a:t>
            </a:r>
            <a:r>
              <a:rPr lang="ru-RU" b="1" dirty="0"/>
              <a:t> в Сахалинской области, Камчатском крае, Ямало-Ненецком АО и Якутии совокупной мощностью более 3 300 кВт. В 2018 г. завершилось строительство </a:t>
            </a:r>
            <a:r>
              <a:rPr lang="ru-RU" b="1" dirty="0" err="1"/>
              <a:t>ветроэлектростанции</a:t>
            </a:r>
            <a:r>
              <a:rPr lang="ru-RU" b="1" dirty="0"/>
              <a:t> в пос. Тикси </a:t>
            </a:r>
            <a:r>
              <a:rPr lang="ru-RU" b="1" dirty="0" err="1"/>
              <a:t>Булунского</a:t>
            </a:r>
            <a:r>
              <a:rPr lang="ru-RU" b="1" dirty="0"/>
              <a:t> улуса мощностью около 900 кВт.</a:t>
            </a:r>
          </a:p>
        </p:txBody>
      </p:sp>
    </p:spTree>
    <p:extLst>
      <p:ext uri="{BB962C8B-B14F-4D97-AF65-F5344CB8AC3E}">
        <p14:creationId xmlns:p14="http://schemas.microsoft.com/office/powerpoint/2010/main" xmlns="" val="362488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Задания к тексту.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256584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1</a:t>
            </a:r>
            <a:r>
              <a:rPr lang="ru-RU" b="1" dirty="0" smtClean="0"/>
              <a:t>. Какую </a:t>
            </a:r>
            <a:r>
              <a:rPr lang="ru-RU" b="1" dirty="0"/>
              <a:t>программу реализует компания ПАО «</a:t>
            </a:r>
            <a:r>
              <a:rPr lang="ru-RU" b="1" dirty="0" err="1"/>
              <a:t>РусГидро</a:t>
            </a:r>
            <a:r>
              <a:rPr lang="ru-RU" b="1" dirty="0"/>
              <a:t>»? Выберите правильный ответ на основе </a:t>
            </a:r>
            <a:r>
              <a:rPr lang="ru-RU" b="1" dirty="0" smtClean="0"/>
              <a:t>текста.</a:t>
            </a:r>
          </a:p>
          <a:p>
            <a:r>
              <a:rPr lang="ru-RU" b="1" dirty="0" smtClean="0"/>
              <a:t>Ответ:_________________</a:t>
            </a:r>
          </a:p>
          <a:p>
            <a:r>
              <a:rPr lang="ru-RU" b="1" dirty="0"/>
              <a:t>2. Объясните причины преимущественного размещения ветровых электростанций на территории северных и северо-восточных субъектов РФ. Приведите доказательства эффективности ветровой энергии перед другими видами энергии.</a:t>
            </a:r>
          </a:p>
          <a:p>
            <a:r>
              <a:rPr lang="ru-RU" b="1" dirty="0"/>
              <a:t>Дайте развернутый ответ, сопроводив его необходимыми примерами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Ответ:_________________</a:t>
            </a:r>
          </a:p>
          <a:p>
            <a:r>
              <a:rPr lang="ru-RU" b="1" dirty="0"/>
              <a:t>3. Чем обусловлено повышенное внимание Правительства Российской Федерации к программе по развитию ветроэнергетики на территории субъектов, указанных в тексте?</a:t>
            </a:r>
          </a:p>
          <a:p>
            <a:r>
              <a:rPr lang="ru-RU" b="1" dirty="0"/>
              <a:t>Выберите правильный ответ.</a:t>
            </a:r>
          </a:p>
          <a:p>
            <a:endParaRPr lang="ru-RU" b="1" dirty="0"/>
          </a:p>
          <a:p>
            <a:r>
              <a:rPr lang="ru-RU" b="1" dirty="0"/>
              <a:t>1) включение в единую энергосистему</a:t>
            </a:r>
          </a:p>
          <a:p>
            <a:r>
              <a:rPr lang="ru-RU" b="1" dirty="0"/>
              <a:t>2) освоение территории и месторождений полезных ископаемых</a:t>
            </a:r>
          </a:p>
          <a:p>
            <a:r>
              <a:rPr lang="ru-RU" b="1" dirty="0"/>
              <a:t>3) дань времени и мировым тенденциям развития электроэнергетики</a:t>
            </a:r>
          </a:p>
          <a:p>
            <a:r>
              <a:rPr lang="ru-RU" b="1" dirty="0"/>
              <a:t>4) реализация </a:t>
            </a:r>
            <a:r>
              <a:rPr lang="ru-RU" b="1" dirty="0" err="1"/>
              <a:t>экистической</a:t>
            </a:r>
            <a:r>
              <a:rPr lang="ru-RU" b="1" dirty="0"/>
              <a:t> (поселенческой) </a:t>
            </a:r>
            <a:r>
              <a:rPr lang="ru-RU" b="1" dirty="0" smtClean="0"/>
              <a:t>политики</a:t>
            </a:r>
          </a:p>
          <a:p>
            <a:r>
              <a:rPr lang="ru-RU" b="1" dirty="0" smtClean="0"/>
              <a:t>Ответ: _______________________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13506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2089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7870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Работа с учебником 5-9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5класс</a:t>
            </a:r>
          </a:p>
          <a:p>
            <a:r>
              <a:rPr lang="ru-RU" b="1" dirty="0"/>
              <a:t>Составить 5 предложений о </a:t>
            </a:r>
            <a:r>
              <a:rPr lang="ru-RU" b="1" dirty="0" smtClean="0"/>
              <a:t>Вселенной, галактике, Солнце, Земле.</a:t>
            </a:r>
            <a:endParaRPr lang="ru-RU" b="1" dirty="0"/>
          </a:p>
          <a:p>
            <a:r>
              <a:rPr lang="ru-RU" b="1" dirty="0"/>
              <a:t>6 класс</a:t>
            </a:r>
          </a:p>
          <a:p>
            <a:r>
              <a:rPr lang="ru-RU" b="1" dirty="0"/>
              <a:t>Выписать из параграфа «Человек и гидросфера» неблагоприятные явления природы. К каждому из них подобрать краткое описание (5 предложений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7 класс</a:t>
            </a:r>
          </a:p>
          <a:p>
            <a:r>
              <a:rPr lang="ru-RU" b="1" dirty="0" smtClean="0"/>
              <a:t>Составить описание достопримечательности любой страны, материка.</a:t>
            </a:r>
            <a:endParaRPr lang="ru-RU" b="1" dirty="0"/>
          </a:p>
          <a:p>
            <a:r>
              <a:rPr lang="ru-RU" b="1" dirty="0"/>
              <a:t>9 класс</a:t>
            </a:r>
          </a:p>
          <a:p>
            <a:r>
              <a:rPr lang="ru-RU" b="1" dirty="0"/>
              <a:t>После изучения темы «Поволжье» в 10 предложениях дать характеристику региона, не упоминая при этом слова «Поволжье», «Волга», названия городов и т.д.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1114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567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841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586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84976" cy="560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698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смысловое чтение (5 класс)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В чем уникальность Земли?</a:t>
            </a:r>
          </a:p>
          <a:p>
            <a:r>
              <a:rPr lang="ru-RU" dirty="0"/>
              <a:t>     </a:t>
            </a:r>
            <a:r>
              <a:rPr lang="ru-RU" b="1" dirty="0"/>
              <a:t>В Солнечной системе астрономы не нашли ни одной планеты, подобной Земле. Главная отличительная особенность нашей планеты в том, что на Земле есть жизнь. Для существования и развития живых организмов на Земле удивительным образом сложились все необходимые условия.  Наша планета располагается не далеко, но и не близко от Солнца. Поэтому она получает достаточное количество света и тепла.</a:t>
            </a:r>
          </a:p>
          <a:p>
            <a:r>
              <a:rPr lang="ru-RU" b="1" dirty="0"/>
              <a:t>   Перегрева или переохлаждения на Земле не наступает благодаря постоянному вращению Земли и особым свойствам земных газов, удерживающих тепло. Воздушная оболочка к тому же обладает удивительной способностью отражать и задерживать губительные лучи, идущие из космоса.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73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Заполните таблицу «Уникальность Земли».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86962463"/>
              </p:ext>
            </p:extLst>
          </p:nvPr>
        </p:nvGraphicFramePr>
        <p:xfrm>
          <a:off x="304800" y="1554163"/>
          <a:ext cx="86868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Причина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Следствие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Наша планета располагается не далеко, но и не близко от Солнца.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Поэтому она получает достаточное количество света и тепла.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Земля</a:t>
                      </a:r>
                      <a:r>
                        <a:rPr lang="ru-RU" baseline="0" dirty="0" smtClean="0"/>
                        <a:t> вращается</a:t>
                      </a:r>
                      <a:r>
                        <a:rPr lang="ru-RU" dirty="0" smtClean="0"/>
                        <a:t> и особые свойства земных газов, удерживают тепло. Воздушная оболочка к тому же обладает удивительной способностью отражать и задерживать губительные лучи, идущие из космоса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Земле не наступает перегрева или переохлаждения.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441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Задания 16-17 выполняются с использованием текста (ОГЭ - 9 класс)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Школьники из нескольких населённых пунктов России обменялись данными</a:t>
            </a:r>
          </a:p>
          <a:p>
            <a:r>
              <a:rPr lang="ru-RU" dirty="0"/>
              <a:t>многолетних метеонаблюдений, полученными на местных метеостанциях.</a:t>
            </a:r>
          </a:p>
          <a:p>
            <a:r>
              <a:rPr lang="ru-RU" dirty="0"/>
              <a:t>Собранные ими данные представлены в следующей таблице.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79723515"/>
              </p:ext>
            </p:extLst>
          </p:nvPr>
        </p:nvGraphicFramePr>
        <p:xfrm>
          <a:off x="4499992" y="1412776"/>
          <a:ext cx="4536504" cy="519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935"/>
                <a:gridCol w="884935"/>
                <a:gridCol w="884935"/>
                <a:gridCol w="585555"/>
                <a:gridCol w="576064"/>
                <a:gridCol w="720080"/>
              </a:tblGrid>
              <a:tr h="636702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Пункт</a:t>
                      </a:r>
                    </a:p>
                    <a:p>
                      <a:pPr algn="l"/>
                      <a:r>
                        <a:rPr lang="ru-RU" sz="1200" dirty="0" smtClean="0"/>
                        <a:t>наблюдения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Географические</a:t>
                      </a:r>
                    </a:p>
                    <a:p>
                      <a:r>
                        <a:rPr kumimoji="0"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координаты</a:t>
                      </a:r>
                    </a:p>
                    <a:p>
                      <a:r>
                        <a:rPr kumimoji="0"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пункта</a:t>
                      </a:r>
                    </a:p>
                    <a:p>
                      <a:r>
                        <a:rPr kumimoji="0"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наблюдения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Высота</a:t>
                      </a:r>
                    </a:p>
                    <a:p>
                      <a:r>
                        <a:rPr kumimoji="0"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над</a:t>
                      </a:r>
                    </a:p>
                    <a:p>
                      <a:r>
                        <a:rPr kumimoji="0"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уровнем</a:t>
                      </a:r>
                    </a:p>
                    <a:p>
                      <a:r>
                        <a:rPr kumimoji="0"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моря, м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</a:t>
                      </a:r>
                    </a:p>
                    <a:p>
                      <a:r>
                        <a:rPr kumimoji="0"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температура</a:t>
                      </a:r>
                    </a:p>
                    <a:p>
                      <a:r>
                        <a:rPr kumimoji="0"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воздуха, °С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Среднегодовое</a:t>
                      </a:r>
                    </a:p>
                    <a:p>
                      <a:r>
                        <a:rPr lang="ru-RU" sz="1200" dirty="0" smtClean="0"/>
                        <a:t>количество</a:t>
                      </a:r>
                    </a:p>
                    <a:p>
                      <a:r>
                        <a:rPr lang="ru-RU" sz="1200" dirty="0" smtClean="0"/>
                        <a:t>атмосферных</a:t>
                      </a:r>
                    </a:p>
                    <a:p>
                      <a:r>
                        <a:rPr lang="ru-RU" sz="1200" dirty="0" smtClean="0"/>
                        <a:t>осадков, мм</a:t>
                      </a:r>
                      <a:endParaRPr lang="ru-RU" sz="1200" dirty="0"/>
                    </a:p>
                  </a:txBody>
                  <a:tcPr/>
                </a:tc>
              </a:tr>
              <a:tr h="909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июль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январь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957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200" dirty="0" smtClean="0"/>
                        <a:t>Сортавала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61° </a:t>
                      </a:r>
                      <a:r>
                        <a:rPr lang="ru-RU" sz="1200" dirty="0" err="1" smtClean="0"/>
                        <a:t>с.ш</a:t>
                      </a:r>
                      <a:r>
                        <a:rPr lang="ru-RU" sz="1200" dirty="0" smtClean="0"/>
                        <a:t>. 30° </a:t>
                      </a:r>
                      <a:r>
                        <a:rPr lang="ru-RU" sz="1200" dirty="0" err="1" smtClean="0"/>
                        <a:t>в.д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+16,4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-9,8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570</a:t>
                      </a:r>
                      <a:endParaRPr lang="ru-RU" sz="1200" dirty="0"/>
                    </a:p>
                  </a:txBody>
                  <a:tcPr/>
                </a:tc>
              </a:tr>
              <a:tr h="90957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200" dirty="0" smtClean="0"/>
                        <a:t>Вологда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59° </a:t>
                      </a:r>
                      <a:r>
                        <a:rPr lang="ru-RU" sz="1200" dirty="0" err="1" smtClean="0"/>
                        <a:t>с.ш</a:t>
                      </a:r>
                      <a:r>
                        <a:rPr lang="ru-RU" sz="1200" dirty="0" smtClean="0"/>
                        <a:t>. 40° </a:t>
                      </a:r>
                      <a:r>
                        <a:rPr lang="ru-RU" sz="1200" dirty="0" err="1" smtClean="0"/>
                        <a:t>в.д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+17,0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-11,9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568</a:t>
                      </a:r>
                      <a:endParaRPr lang="ru-RU" sz="1200" dirty="0"/>
                    </a:p>
                  </a:txBody>
                  <a:tcPr/>
                </a:tc>
              </a:tr>
              <a:tr h="9095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Балахна</a:t>
                      </a:r>
                    </a:p>
                    <a:p>
                      <a:endParaRPr lang="ru-RU" sz="12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57° </a:t>
                      </a:r>
                      <a:r>
                        <a:rPr kumimoji="0" lang="ru-RU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с.ш</a:t>
                      </a:r>
                      <a:r>
                        <a:rPr kumimoji="0"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44° </a:t>
                      </a:r>
                      <a:r>
                        <a:rPr kumimoji="0" lang="ru-RU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в.д</a:t>
                      </a:r>
                      <a:r>
                        <a:rPr kumimoji="0"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+19,0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-11,6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542</a:t>
                      </a:r>
                      <a:endParaRPr lang="ru-RU" sz="1200" dirty="0"/>
                    </a:p>
                  </a:txBody>
                  <a:tcPr/>
                </a:tc>
              </a:tr>
              <a:tr h="90957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200" dirty="0" smtClean="0"/>
                        <a:t>Уфа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54° </a:t>
                      </a:r>
                      <a:r>
                        <a:rPr lang="ru-RU" sz="1200" dirty="0" err="1" smtClean="0"/>
                        <a:t>с.ш</a:t>
                      </a:r>
                      <a:r>
                        <a:rPr lang="ru-RU" sz="1200" dirty="0" smtClean="0"/>
                        <a:t>. 56° </a:t>
                      </a:r>
                      <a:r>
                        <a:rPr lang="ru-RU" sz="1200" dirty="0" err="1" smtClean="0"/>
                        <a:t>в.д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+19,5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-15,0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569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472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Задания с использованием текста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Задание № 16. Учащиеся </a:t>
            </a:r>
            <a:r>
              <a:rPr lang="ru-RU" sz="1400" b="1" dirty="0"/>
              <a:t>проанализировали собранные данные в целях выявления</a:t>
            </a:r>
          </a:p>
          <a:p>
            <a:r>
              <a:rPr lang="ru-RU" sz="1400" b="1" dirty="0"/>
              <a:t>зависимости между особенностями климата и географическим положением</a:t>
            </a:r>
          </a:p>
          <a:p>
            <a:r>
              <a:rPr lang="ru-RU" sz="1400" b="1" dirty="0"/>
              <a:t>пункта. У всех учащихся выводы получились разные. Кто из учащихся</a:t>
            </a:r>
          </a:p>
          <a:p>
            <a:r>
              <a:rPr lang="ru-RU" sz="1400" b="1" dirty="0"/>
              <a:t>сделал верный вывод на основе представленных данных?</a:t>
            </a:r>
          </a:p>
          <a:p>
            <a:r>
              <a:rPr lang="ru-RU" sz="1400" b="1" dirty="0"/>
              <a:t>1) Алина: «Чем дальше на юго-восток, тем больше среднегодовое</a:t>
            </a:r>
          </a:p>
          <a:p>
            <a:r>
              <a:rPr lang="ru-RU" sz="1400" b="1" dirty="0"/>
              <a:t>количество атмосферных осадков».</a:t>
            </a:r>
          </a:p>
          <a:p>
            <a:r>
              <a:rPr lang="ru-RU" sz="1400" b="1" dirty="0"/>
              <a:t>2) Сергей: «Чем дальше на юго-восток, тем больше среднегодовая</a:t>
            </a:r>
          </a:p>
          <a:p>
            <a:r>
              <a:rPr lang="ru-RU" sz="1400" b="1" dirty="0"/>
              <a:t>амплитуда температуры воздуха».</a:t>
            </a:r>
          </a:p>
          <a:p>
            <a:r>
              <a:rPr lang="ru-RU" sz="1400" b="1" dirty="0"/>
              <a:t>3) Георгий: «Чем севернее, тем ниже температуры воздуха в январе».</a:t>
            </a:r>
          </a:p>
          <a:p>
            <a:r>
              <a:rPr lang="ru-RU" sz="1400" b="1" dirty="0"/>
              <a:t>4) Тамара: «Чем выше над уровнем моря расположен пункт, тем прохладней</a:t>
            </a:r>
          </a:p>
          <a:p>
            <a:r>
              <a:rPr lang="ru-RU" sz="1400" b="1" dirty="0"/>
              <a:t>там в июле».</a:t>
            </a:r>
          </a:p>
          <a:p>
            <a:r>
              <a:rPr lang="ru-RU" sz="1400" b="1" dirty="0" smtClean="0"/>
              <a:t>Ответ</a:t>
            </a:r>
            <a:r>
              <a:rPr lang="ru-RU" sz="1400" b="1" u="sng" dirty="0" smtClean="0">
                <a:solidFill>
                  <a:srgbClr val="FF0000"/>
                </a:solidFill>
              </a:rPr>
              <a:t>__2_</a:t>
            </a:r>
            <a:r>
              <a:rPr lang="ru-RU" sz="1400" b="1" u="sng" dirty="0" smtClean="0"/>
              <a:t>___________</a:t>
            </a:r>
            <a:endParaRPr lang="ru-RU" sz="1400" b="1" u="sng" dirty="0"/>
          </a:p>
          <a:p>
            <a:r>
              <a:rPr lang="ru-RU" sz="1400" b="1" dirty="0" smtClean="0"/>
              <a:t>Задание № 17. В </a:t>
            </a:r>
            <a:r>
              <a:rPr lang="ru-RU" sz="1400" b="1" dirty="0"/>
              <a:t>каком из перечисленных населённых пунктов 22 июня в полдень по</a:t>
            </a:r>
          </a:p>
          <a:p>
            <a:r>
              <a:rPr lang="ru-RU" sz="1400" b="1" dirty="0"/>
              <a:t>местному солнечному времени угол падения солнечных лучей будет</a:t>
            </a:r>
          </a:p>
          <a:p>
            <a:r>
              <a:rPr lang="ru-RU" sz="1400" b="1" dirty="0"/>
              <a:t>наименьшим?</a:t>
            </a:r>
          </a:p>
          <a:p>
            <a:r>
              <a:rPr lang="ru-RU" sz="1400" b="1" dirty="0"/>
              <a:t>1) Сортавала</a:t>
            </a:r>
          </a:p>
          <a:p>
            <a:r>
              <a:rPr lang="ru-RU" sz="1400" b="1" dirty="0"/>
              <a:t>2) Вологда</a:t>
            </a:r>
          </a:p>
          <a:p>
            <a:r>
              <a:rPr lang="ru-RU" sz="1400" b="1" dirty="0"/>
              <a:t>3) Балахна</a:t>
            </a:r>
          </a:p>
          <a:p>
            <a:r>
              <a:rPr lang="ru-RU" sz="1400" b="1" dirty="0"/>
              <a:t>4) Уфа</a:t>
            </a:r>
          </a:p>
          <a:p>
            <a:r>
              <a:rPr lang="ru-RU" sz="1400" b="1" dirty="0"/>
              <a:t>Ответ</a:t>
            </a:r>
            <a:r>
              <a:rPr lang="ru-RU" sz="1400" b="1" u="sng" dirty="0" smtClean="0"/>
              <a:t>:</a:t>
            </a:r>
            <a:r>
              <a:rPr lang="ru-RU" sz="1400" b="1" u="sng" dirty="0" smtClean="0">
                <a:solidFill>
                  <a:srgbClr val="FF0000"/>
                </a:solidFill>
              </a:rPr>
              <a:t>__1_</a:t>
            </a:r>
            <a:r>
              <a:rPr lang="ru-RU" sz="1400" b="1" u="sng" dirty="0" smtClean="0"/>
              <a:t>______________________</a:t>
            </a:r>
            <a:endParaRPr lang="ru-RU" sz="1400" b="1" u="sng" dirty="0"/>
          </a:p>
        </p:txBody>
      </p:sp>
    </p:spTree>
    <p:extLst>
      <p:ext uri="{BB962C8B-B14F-4D97-AF65-F5344CB8AC3E}">
        <p14:creationId xmlns:p14="http://schemas.microsoft.com/office/powerpoint/2010/main" xmlns="" val="275802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9928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203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Задание 1. Прочитайте текст в котором пропущены слова. Выберите из списка слова, которые необходимо вставить на место пропусков.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25658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География – наука о Земле. </a:t>
            </a:r>
            <a:endParaRPr lang="ru-RU" b="1" dirty="0" smtClean="0"/>
          </a:p>
          <a:p>
            <a:r>
              <a:rPr lang="ru-RU" b="1" dirty="0" smtClean="0"/>
              <a:t>Название </a:t>
            </a:r>
            <a:r>
              <a:rPr lang="ru-RU" b="1" dirty="0"/>
              <a:t>этой науке дал греческий ученый ______________. Выдающимися путешественниками были древние греки ________________ и _______________, которые в своих путешествиях собирали интересные сведения о народах, описывали природу неизвестных стран. В 1271 году через Средиземное море, по долинам реки Тигр до Персидского залива, через пустыни и горы Центральной Азии ________________________ со своим отцом и дядей проложил торговый путь в Китай. Но настоящим временем географии стала эпоха Великих географических открытий (конец XV – начало XVII в.). Европейцы искали морской путь в богатые страны Востока. Экспедиция ___________________ отправилась на поиски водного пути в Индию вокруг Африки. А _______________ в 1492 году решил достичь Индию с другой стороны и поплыл на запад. В этом же году немецкий ученый ____________________ создал первый глобус. Первое кругосветное путешествие совершил __________________ в 1519- 1522г.г.</a:t>
            </a:r>
          </a:p>
          <a:p>
            <a:endParaRPr lang="ru-RU" b="1" dirty="0"/>
          </a:p>
          <a:p>
            <a:r>
              <a:rPr lang="ru-RU" b="1" dirty="0"/>
              <a:t>“Потерявшиеся” имена (даны в алфавитном порядке</a:t>
            </a:r>
            <a:r>
              <a:rPr lang="ru-RU" b="1" dirty="0" smtClean="0"/>
              <a:t>): </a:t>
            </a:r>
            <a:r>
              <a:rPr lang="ru-RU" b="1" dirty="0" err="1" smtClean="0"/>
              <a:t>Бехайм</a:t>
            </a:r>
            <a:r>
              <a:rPr lang="ru-RU" b="1" dirty="0"/>
              <a:t>,  </a:t>
            </a:r>
            <a:r>
              <a:rPr lang="ru-RU" b="1" dirty="0" err="1"/>
              <a:t>Васко</a:t>
            </a:r>
            <a:r>
              <a:rPr lang="ru-RU" b="1" dirty="0"/>
              <a:t> да Гама, Геродот, Колумб, Магеллан, Марко Поло, </a:t>
            </a:r>
            <a:r>
              <a:rPr lang="ru-RU" b="1" dirty="0" err="1"/>
              <a:t>Пифей</a:t>
            </a:r>
            <a:r>
              <a:rPr lang="ru-RU" b="1" dirty="0"/>
              <a:t>, </a:t>
            </a:r>
            <a:r>
              <a:rPr lang="ru-RU" b="1" dirty="0" smtClean="0"/>
              <a:t>     Эратосфен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8888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</TotalTime>
  <Words>1386</Words>
  <Application>Microsoft Office PowerPoint</Application>
  <PresentationFormat>Экран (4:3)</PresentationFormat>
  <Paragraphs>150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Текст – один из источников, формирующих способность и готовность к освоению систематических знаний при подготовке к ОГЭ.</vt:lpstr>
      <vt:lpstr>Слайд 2</vt:lpstr>
      <vt:lpstr>Слайд 3</vt:lpstr>
      <vt:lpstr>смысловое чтение (5 класс)</vt:lpstr>
      <vt:lpstr>Заполните таблицу «Уникальность Земли». </vt:lpstr>
      <vt:lpstr>Задания 16-17 выполняются с использованием текста (ОГЭ - 9 класс)</vt:lpstr>
      <vt:lpstr>Задания с использованием текста</vt:lpstr>
      <vt:lpstr>Слайд 8</vt:lpstr>
      <vt:lpstr>Задание 1. Прочитайте текст в котором пропущены слова. Выберите из списка слова, которые необходимо вставить на место пропусков.</vt:lpstr>
      <vt:lpstr>Задание 2</vt:lpstr>
      <vt:lpstr>Слайд 11</vt:lpstr>
      <vt:lpstr>Задания 27-29 (ОГЭ)</vt:lpstr>
      <vt:lpstr>Задания с использованием текста</vt:lpstr>
      <vt:lpstr>Слайд 14</vt:lpstr>
      <vt:lpstr>Прочитайте предложенный Вам текст и выполните по нему задания.</vt:lpstr>
      <vt:lpstr>Задания к тексту.</vt:lpstr>
      <vt:lpstr>Слайд 17</vt:lpstr>
      <vt:lpstr>Работа с учебником 5-9 класс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 – один из источников, формирующих способность и готовность к освоению систематических знаний!</dc:title>
  <dc:creator>teacher</dc:creator>
  <cp:lastModifiedBy>admin</cp:lastModifiedBy>
  <cp:revision>17</cp:revision>
  <dcterms:created xsi:type="dcterms:W3CDTF">2020-02-03T13:19:06Z</dcterms:created>
  <dcterms:modified xsi:type="dcterms:W3CDTF">2020-02-05T10:01:16Z</dcterms:modified>
</cp:coreProperties>
</file>