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77" r:id="rId2"/>
    <p:sldId id="296" r:id="rId3"/>
    <p:sldId id="256" r:id="rId4"/>
    <p:sldId id="298" r:id="rId5"/>
    <p:sldId id="316" r:id="rId6"/>
    <p:sldId id="257" r:id="rId7"/>
    <p:sldId id="301" r:id="rId8"/>
    <p:sldId id="260" r:id="rId9"/>
    <p:sldId id="304" r:id="rId10"/>
    <p:sldId id="306" r:id="rId11"/>
    <p:sldId id="261" r:id="rId12"/>
    <p:sldId id="269" r:id="rId13"/>
    <p:sldId id="270" r:id="rId14"/>
    <p:sldId id="271" r:id="rId15"/>
    <p:sldId id="308" r:id="rId16"/>
    <p:sldId id="311" r:id="rId17"/>
    <p:sldId id="312" r:id="rId18"/>
    <p:sldId id="314" r:id="rId19"/>
    <p:sldId id="262" r:id="rId20"/>
    <p:sldId id="321" r:id="rId21"/>
    <p:sldId id="273" r:id="rId22"/>
    <p:sldId id="263" r:id="rId23"/>
    <p:sldId id="319" r:id="rId24"/>
    <p:sldId id="318" r:id="rId25"/>
    <p:sldId id="322" r:id="rId26"/>
    <p:sldId id="264" r:id="rId27"/>
    <p:sldId id="276" r:id="rId28"/>
    <p:sldId id="32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3E982-D214-4269-A29E-C7176E8C24F3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BA566-66C6-4258-AF58-DF47077A4C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1997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600" b="1" smtClean="0"/>
              <a:t>Я часто задумываюсь над тем, как научить ребенка вести диалог с культурой. Мы живем в современном мире в условиях большого количества поступающей каждый день информации, которая , с одной стороны , очень ценится, а с другой, тут же может обесцениться. Психолог Дэвид Фанштейн сказал:  «У нас время нового современного детства». И в педагогике новая мысль- мы « учим учиться.» Поэтому я и , наверное, каждый из нас ищет новые формы работы в духе времени, чтобы обеспечить современное будущее и сохранить счастливое детство. </a:t>
            </a:r>
          </a:p>
          <a:p>
            <a:pPr eaLnBrk="1" hangingPunct="1"/>
            <a:r>
              <a:rPr lang="ru-RU" sz="1600" b="1" smtClean="0"/>
              <a:t>Свою главную задачу, как литератора, я вижу в приобщении детей к культуре, в частности культуре художественного слова –классической литературе. На уроках литературы мне важно, чтобы ученик был не потребителем, а творцом. Умел видеть сердцем, т. е. был сопричастным ей.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8EF9BB-986F-4736-93DA-1F9F7C44F270}" type="slidenum">
              <a:rPr lang="ru-RU" smtClean="0"/>
              <a:pPr eaLnBrk="1" hangingPunct="1"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По мнению Твардовского: Литература в школе – это то же, что литература в жизни, только в школе она является процессом планомерного, систематического воздействия на душу ученика под ответственным наблюдением и руководством преподавателя.   </a:t>
            </a:r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38A166-B506-4DC7-ACAD-0273FD80C1F7}" type="slidenum">
              <a:rPr lang="ru-RU" smtClean="0"/>
              <a:pPr eaLnBrk="1" hangingPunct="1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И мне, как учителю, хотелось бы, чтобы личность другого человека, его внутренний мир стали для учеников ценностными, к которым  нужно с уважением относиться, научить детей понимать себя, другого человека, знание творчества и личной жизни которого сможет помочь в принятии важных жизненных решений.</a:t>
            </a:r>
          </a:p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D2C7ED-2F45-469D-AB19-5C9D4296C40D}" type="slidenum">
              <a:rPr lang="ru-RU" smtClean="0"/>
              <a:pPr eaLnBrk="1" hangingPunct="1"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Каждое литературное произведение имеет ряд проблем. Проблема должна прозвучать на уроке  как вызов, призыв к размышлению. Поэтому я конструирую уроки по технологии критического мышления и интеллект-карты, заставляя учеников размышлять, а не просто воспринимать информацию. Пытаюсь найти такой мотив,  крючок, за который могла бы зацепить (вызвать) интерес каждого учащегося.  Здесь мне помогает личностно-ориентированный подход. Когда работа направлена на каждого ребенка, все ученики выполняют задания своего уровня.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Сегодня я провела урок на тему « Поэзия женской души….»( Эпоха. Родина. Любовь). Мне хотелось показать и доказать ребятам, что женская поэзия –это не только любовная лирика, но и лирика гражданская. Любовная лирика может быть патриотической, сильной и волнующей. Что за  такой поэзией стоит эпоха.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4884B6-496B-42C9-9284-A73C64D9A93D}" type="slidenum">
              <a:rPr lang="ru-RU" smtClean="0"/>
              <a:pPr eaLnBrk="1" hangingPunct="1"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464F30-0717-42F7-8282-CC1297C7A79F}" type="slidenum">
              <a:rPr lang="ru-RU" smtClean="0"/>
              <a:pPr eaLnBrk="1" hangingPunct="1"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6F0905-E2E1-4154-8FA2-1856FD60F1BF}" type="slidenum">
              <a:rPr lang="ru-RU" smtClean="0"/>
              <a:pPr eaLnBrk="1" hangingPunct="1"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01FDA8-4A7F-4E00-9485-1E599800E7A7}" type="slidenum">
              <a:rPr lang="ru-RU" smtClean="0"/>
              <a:pPr eaLnBrk="1" hangingPunct="1"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Самое главное –найти тот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благодаря которому у ребенка все сложится в жизни и для этого я и работаю!</a:t>
            </a: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B4D21A-4941-4FA0-A1F2-DE75D92EC487}" type="slidenum">
              <a:rPr lang="ru-RU" smtClean="0"/>
              <a:pPr eaLnBrk="1" hangingPunct="1"/>
              <a:t>28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://audio.1c.ru/" TargetMode="External"/><Relationship Id="rId4" Type="http://schemas.openxmlformats.org/officeDocument/2006/relationships/image" Target="../media/image1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fcior.edu.ru/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litera.edu.ru/" TargetMode="External"/><Relationship Id="rId13" Type="http://schemas.openxmlformats.org/officeDocument/2006/relationships/image" Target="../media/image25.jpeg"/><Relationship Id="rId18" Type="http://schemas.openxmlformats.org/officeDocument/2006/relationships/image" Target="../media/image20.jpeg"/><Relationship Id="rId3" Type="http://schemas.openxmlformats.org/officeDocument/2006/relationships/hyperlink" Target="http://www.rulib.net/" TargetMode="External"/><Relationship Id="rId7" Type="http://schemas.openxmlformats.org/officeDocument/2006/relationships/hyperlink" Target="http://bibliogid.ru/" TargetMode="External"/><Relationship Id="rId12" Type="http://schemas.openxmlformats.org/officeDocument/2006/relationships/image" Target="../media/image24.pn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iografia.ru/" TargetMode="External"/><Relationship Id="rId11" Type="http://schemas.openxmlformats.org/officeDocument/2006/relationships/hyperlink" Target="http://slova.org.ru/" TargetMode="External"/><Relationship Id="rId5" Type="http://schemas.openxmlformats.org/officeDocument/2006/relationships/hyperlink" Target="http://lib.prosv.ru/" TargetMode="External"/><Relationship Id="rId15" Type="http://schemas.openxmlformats.org/officeDocument/2006/relationships/image" Target="../media/image27.png"/><Relationship Id="rId10" Type="http://schemas.openxmlformats.org/officeDocument/2006/relationships/hyperlink" Target="http://www.klassika.ru/" TargetMode="External"/><Relationship Id="rId4" Type="http://schemas.openxmlformats.org/officeDocument/2006/relationships/hyperlink" Target="http://feb-web.ru/" TargetMode="External"/><Relationship Id="rId9" Type="http://schemas.openxmlformats.org/officeDocument/2006/relationships/hyperlink" Target="http://noblit.ru/" TargetMode="External"/><Relationship Id="rId1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56849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Формирование функциональной грамотности на уроках русского языка и литературы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</a:t>
            </a:r>
            <a:r>
              <a:rPr lang="ru-RU" sz="1800" dirty="0" smtClean="0"/>
              <a:t>учитель </a:t>
            </a:r>
            <a:r>
              <a:rPr lang="ru-RU" sz="1800" dirty="0"/>
              <a:t>русского языка и литературы</a:t>
            </a:r>
            <a:br>
              <a:rPr lang="ru-RU" sz="1800" dirty="0"/>
            </a:br>
            <a:r>
              <a:rPr lang="ru-RU" sz="1800" dirty="0" smtClean="0"/>
              <a:t>                                                              ГБОУ </a:t>
            </a:r>
            <a:r>
              <a:rPr lang="ru-RU" sz="1800" dirty="0"/>
              <a:t>СОШ «ОЦ» </a:t>
            </a:r>
            <a:r>
              <a:rPr lang="ru-RU" sz="1800" dirty="0" err="1"/>
              <a:t>п.г.т</a:t>
            </a:r>
            <a:r>
              <a:rPr lang="ru-RU" sz="1800" dirty="0"/>
              <a:t>. </a:t>
            </a:r>
            <a:r>
              <a:rPr lang="ru-RU" sz="1800" dirty="0" err="1"/>
              <a:t>Рощинский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                                        Нестерова Лариса Михайловна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13" y="6029325"/>
            <a:ext cx="79708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75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Из опыта работы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4750517"/>
              </p:ext>
            </p:extLst>
          </p:nvPr>
        </p:nvGraphicFramePr>
        <p:xfrm>
          <a:off x="468313" y="1628775"/>
          <a:ext cx="7416800" cy="4256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49"/>
                <a:gridCol w="2664287"/>
                <a:gridCol w="2448264"/>
              </a:tblGrid>
              <a:tr h="315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Аргументы за…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 для дискуссии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Аргументы против…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88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Правильно, что…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Оцените поступок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капитана.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Можно ли его понять и оправдать?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Неправильно, что…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51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кто ещё погибает на судне от пули капитана? В какой момент происходит это событие?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Оцените этот поступок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капитана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00192" y="5229200"/>
            <a:ext cx="223556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53925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ОПЫТА РАБОТЫ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859340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</a:t>
            </a:r>
            <a:r>
              <a:rPr lang="ru-RU" sz="2000" dirty="0" smtClean="0"/>
              <a:t>рок </a:t>
            </a:r>
            <a:r>
              <a:rPr lang="ru-RU" sz="2000" dirty="0"/>
              <a:t>по литературе в 11 классе с применением </a:t>
            </a:r>
            <a:r>
              <a:rPr lang="ru-RU" sz="2000" dirty="0" smtClean="0"/>
              <a:t>технологий: </a:t>
            </a:r>
          </a:p>
          <a:p>
            <a:r>
              <a:rPr lang="ru-RU" sz="2000" dirty="0" smtClean="0"/>
              <a:t>-проблемно-диалогического </a:t>
            </a:r>
            <a:r>
              <a:rPr lang="ru-RU" sz="2000" dirty="0"/>
              <a:t>обучения, </a:t>
            </a:r>
            <a:endParaRPr lang="ru-RU" sz="2000" dirty="0" smtClean="0"/>
          </a:p>
          <a:p>
            <a:r>
              <a:rPr lang="ru-RU" sz="2000" dirty="0" smtClean="0"/>
              <a:t>-ИКТ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dirty="0"/>
              <a:t>продуктивного чтения, </a:t>
            </a:r>
            <a:endParaRPr lang="ru-RU" sz="2000" dirty="0" smtClean="0"/>
          </a:p>
          <a:p>
            <a:r>
              <a:rPr lang="ru-RU" sz="2000" dirty="0" smtClean="0"/>
              <a:t>-элементов </a:t>
            </a:r>
            <a:r>
              <a:rPr lang="ru-RU" sz="2000" dirty="0"/>
              <a:t>технологии критического мышления на тему: 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 </a:t>
            </a:r>
            <a:r>
              <a:rPr lang="ru-RU" sz="2000" b="1" dirty="0"/>
              <a:t>«Сбросить классиков </a:t>
            </a:r>
            <a:r>
              <a:rPr lang="ru-RU" sz="2000" b="1" i="1" dirty="0"/>
              <a:t>с парохода современности!»</a:t>
            </a:r>
            <a:r>
              <a:rPr lang="ru-RU" sz="2000" b="1" dirty="0"/>
              <a:t> - пощечина ли это общественному мнению с позиции читателя </a:t>
            </a:r>
            <a:r>
              <a:rPr lang="en-US" sz="2000" b="1" dirty="0"/>
              <a:t>XXI</a:t>
            </a:r>
            <a:r>
              <a:rPr lang="ru-RU" sz="2000" b="1" dirty="0"/>
              <a:t>  века</a:t>
            </a:r>
            <a:r>
              <a:rPr lang="ru-RU" sz="2000" b="1" dirty="0" smtClean="0"/>
              <a:t>?»</a:t>
            </a:r>
          </a:p>
          <a:p>
            <a:endParaRPr lang="ru-RU" sz="2000" b="1" dirty="0"/>
          </a:p>
          <a:p>
            <a:endParaRPr lang="ru-RU" sz="2000" dirty="0"/>
          </a:p>
          <a:p>
            <a:endParaRPr lang="ru-RU" sz="20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13" y="6029325"/>
            <a:ext cx="79708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09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0"/>
            <a:ext cx="8260672" cy="11247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620688"/>
            <a:ext cx="885698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53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0440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92138"/>
            <a:ext cx="896448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1050856"/>
              </p:ext>
            </p:extLst>
          </p:nvPr>
        </p:nvGraphicFramePr>
        <p:xfrm>
          <a:off x="2915816" y="4005063"/>
          <a:ext cx="3006194" cy="1404157"/>
        </p:xfrm>
        <a:graphic>
          <a:graphicData uri="http://schemas.openxmlformats.org/drawingml/2006/table">
            <a:tbl>
              <a:tblPr firstRow="1" firstCol="1" bandRow="1"/>
              <a:tblGrid>
                <a:gridCol w="1479766"/>
                <a:gridCol w="1526428"/>
              </a:tblGrid>
              <a:tr h="342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А. С. Пушкин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Д. Д. Бурлюк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Желтый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Синий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Белый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Красный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Зеленый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Коричневый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559" y="3308063"/>
            <a:ext cx="83529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Давайте рассмотрим цветовую гамму данных картин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13" y="6029325"/>
            <a:ext cx="79708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67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 опыта работы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 заслуживает Пушкин пощечины общественного мнения?</a:t>
            </a:r>
          </a:p>
          <a:p>
            <a:r>
              <a:rPr lang="ru-RU" dirty="0"/>
              <a:t>     А творчество  </a:t>
            </a:r>
            <a:r>
              <a:rPr lang="ru-RU" dirty="0" err="1"/>
              <a:t>Бурлюка</a:t>
            </a:r>
            <a:r>
              <a:rPr lang="ru-RU" dirty="0"/>
              <a:t> интересно? Но оно ушло со временем, оставшись ярким пятном русского модерна.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Ребята, целый урок я избегала слова поэзия и стихотворение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Я говорила произведение…</a:t>
            </a:r>
          </a:p>
          <a:p>
            <a:r>
              <a:rPr lang="ru-RU" dirty="0"/>
              <a:t>Как бы вы определили разницу в словах поэзия и стихотворение?</a:t>
            </a:r>
          </a:p>
          <a:p>
            <a:r>
              <a:rPr lang="ru-RU" dirty="0"/>
              <a:t>Так какое из предложенных  творений мы можем назвать поэзией, а какое стихотворением? Почему???</a:t>
            </a:r>
          </a:p>
          <a:p>
            <a:r>
              <a:rPr lang="ru-RU" dirty="0"/>
              <a:t>              </a:t>
            </a:r>
            <a:r>
              <a:rPr lang="ru-RU" b="1" dirty="0"/>
              <a:t>Домашнее задание</a:t>
            </a:r>
          </a:p>
          <a:p>
            <a:r>
              <a:rPr lang="ru-RU" dirty="0" smtClean="0"/>
              <a:t>Я </a:t>
            </a:r>
            <a:r>
              <a:rPr lang="ru-RU" dirty="0"/>
              <a:t>вам предлагаю творческое домашнее задание. Нарисуйте, составьте, вырежьте, </a:t>
            </a:r>
            <a:r>
              <a:rPr lang="ru-RU" dirty="0" smtClean="0"/>
              <a:t>сложите </a:t>
            </a:r>
            <a:r>
              <a:rPr lang="ru-RU" dirty="0"/>
              <a:t>из любых </a:t>
            </a:r>
            <a:r>
              <a:rPr lang="ru-RU" dirty="0" smtClean="0"/>
              <a:t>материалов (ткани</a:t>
            </a:r>
            <a:r>
              <a:rPr lang="ru-RU" dirty="0"/>
              <a:t>, бумаги и  т.д.) картину 21 века. Каким первое десятилетие 21 века останется в нашей памяти.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13" y="6029325"/>
            <a:ext cx="79708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570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250825" y="115888"/>
            <a:ext cx="8642350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и использование  интеллект-карты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Интеллект – карта  </a:t>
            </a:r>
            <a:r>
              <a:rPr lang="ru-RU" sz="2000" dirty="0"/>
              <a:t>-  это инструмент, позволяющий:</a:t>
            </a:r>
          </a:p>
          <a:p>
            <a:pPr>
              <a:buFont typeface="Arial" charset="0"/>
              <a:buChar char="•"/>
            </a:pPr>
            <a:r>
              <a:rPr lang="ru-RU" sz="2000" dirty="0"/>
              <a:t>эффективно структурировать и обрабатывать информацию;</a:t>
            </a:r>
          </a:p>
          <a:p>
            <a:pPr>
              <a:buFont typeface="Arial" charset="0"/>
              <a:buChar char="•"/>
            </a:pPr>
            <a:r>
              <a:rPr lang="ru-RU" sz="2000" dirty="0"/>
              <a:t> мыслить, используя весь свой творческий и интеллектуальный потенциал</a:t>
            </a:r>
          </a:p>
          <a:p>
            <a:r>
              <a:rPr lang="ru-RU" b="1" dirty="0">
                <a:solidFill>
                  <a:srgbClr val="FF0000"/>
                </a:solidFill>
              </a:rPr>
              <a:t>Области применения  Интеллект-карты</a:t>
            </a:r>
          </a:p>
          <a:p>
            <a:r>
              <a:rPr lang="ru-RU" b="1" u="sng" dirty="0"/>
              <a:t>Обучение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создание ясных и понятных конспектов лекций;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максимальная отдача от прочтения книг/учебников;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написание творческих работ. </a:t>
            </a:r>
            <a:endParaRPr lang="ru-RU" u="sng" dirty="0"/>
          </a:p>
          <a:p>
            <a:r>
              <a:rPr lang="ru-RU" b="1" u="sng" dirty="0"/>
              <a:t>Запоминание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подготовка к  урокам и экзаменам.</a:t>
            </a:r>
          </a:p>
          <a:p>
            <a:r>
              <a:rPr lang="ru-RU" b="1" u="sng" dirty="0"/>
              <a:t>Мозговой штурм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генерация новых идей, творчество.</a:t>
            </a:r>
          </a:p>
          <a:p>
            <a:r>
              <a:rPr lang="ru-RU" b="1" u="sng" dirty="0"/>
              <a:t>Принятие решений</a:t>
            </a:r>
          </a:p>
          <a:p>
            <a:pPr>
              <a:buFont typeface="Wingdings" pitchFamily="2" charset="2"/>
              <a:buChar char="§"/>
            </a:pPr>
            <a:r>
              <a:rPr lang="ru-RU" u="sng" dirty="0"/>
              <a:t> </a:t>
            </a:r>
            <a:r>
              <a:rPr lang="ru-RU" dirty="0"/>
              <a:t>чёткое видение всех «за» и «против»;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более взвешенное и продуманное решение.</a:t>
            </a: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733256"/>
            <a:ext cx="7704856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8924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228600" y="304800"/>
            <a:ext cx="85344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244583"/>
                </a:solidFill>
                <a:latin typeface="Times New Roman" pitchFamily="18" charset="0"/>
                <a:cs typeface="Times New Roman" pitchFamily="18" charset="0"/>
              </a:rPr>
              <a:t>Интеллект-карта  имеет ряд преимуществ перед линейной формой представления информации:</a:t>
            </a:r>
            <a:endParaRPr lang="ru-RU" sz="2800">
              <a:solidFill>
                <a:srgbClr val="24458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800">
                <a:solidFill>
                  <a:srgbClr val="244583"/>
                </a:solidFill>
                <a:latin typeface="Times New Roman" pitchFamily="18" charset="0"/>
                <a:cs typeface="Times New Roman" pitchFamily="18" charset="0"/>
              </a:rPr>
              <a:t>Легче выделить основную идею, если она размещена в центре листа.</a:t>
            </a:r>
            <a:endParaRPr lang="ru-RU" sz="2800">
              <a:solidFill>
                <a:srgbClr val="24458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800">
                <a:solidFill>
                  <a:srgbClr val="244583"/>
                </a:solidFill>
                <a:latin typeface="Times New Roman" pitchFamily="18" charset="0"/>
                <a:cs typeface="Times New Roman" pitchFamily="18" charset="0"/>
              </a:rPr>
              <a:t>Четко видна относительная важность каждой идеи. Более значимые идеи будут находиться ближе к центру, а менее важные – на периферии.</a:t>
            </a:r>
            <a:endParaRPr lang="ru-RU" sz="2800">
              <a:solidFill>
                <a:srgbClr val="244583"/>
              </a:solidFill>
              <a:latin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800">
                <a:solidFill>
                  <a:srgbClr val="244583"/>
                </a:solidFill>
                <a:latin typeface="Times New Roman" pitchFamily="18" charset="0"/>
                <a:cs typeface="Times New Roman" pitchFamily="18" charset="0"/>
              </a:rPr>
              <a:t>Лучше видны связи между ключевыми образами.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800">
                <a:solidFill>
                  <a:srgbClr val="244583"/>
                </a:solidFill>
                <a:latin typeface="Times New Roman" pitchFamily="18" charset="0"/>
                <a:cs typeface="Times New Roman" pitchFamily="18" charset="0"/>
              </a:rPr>
              <a:t>Карту можно без труда дополнить новой информацией без вычеркиваний и вставок. </a:t>
            </a:r>
          </a:p>
        </p:txBody>
      </p:sp>
      <p:pic>
        <p:nvPicPr>
          <p:cNvPr id="3" name="Рисунок 2" descr="http://www.obrbratsk.ru/do/ooo/obraz/uglubl/ug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5300663"/>
            <a:ext cx="2051050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233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8050"/>
            <a:ext cx="8786813" cy="2665413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ru-RU" sz="2400" dirty="0" smtClean="0">
                <a:solidFill>
                  <a:srgbClr val="86211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ИНТЕЛЛЕКТ-КАРТЫ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уроке по теме: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Mistral" pitchFamily="66" charset="0"/>
                <a:cs typeface="Times New Roman" pitchFamily="18" charset="0"/>
              </a:rPr>
              <a:t>«Поэзия женской души…</a:t>
            </a:r>
            <a:br>
              <a:rPr lang="ru-RU" sz="4000" b="1" dirty="0" smtClean="0">
                <a:solidFill>
                  <a:srgbClr val="002060"/>
                </a:solidFill>
                <a:latin typeface="Mistral" pitchFamily="66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Mistral" pitchFamily="66" charset="0"/>
                <a:cs typeface="Times New Roman" pitchFamily="18" charset="0"/>
              </a:rPr>
              <a:t>(</a:t>
            </a:r>
            <a:r>
              <a:rPr lang="ru-RU" sz="4000" b="1" u="sng" dirty="0" smtClean="0">
                <a:solidFill>
                  <a:srgbClr val="002060"/>
                </a:solidFill>
                <a:latin typeface="Mistral" pitchFamily="66" charset="0"/>
                <a:cs typeface="Times New Roman" pitchFamily="18" charset="0"/>
              </a:rPr>
              <a:t>Эпоха. Родина. Любовь</a:t>
            </a:r>
            <a:r>
              <a:rPr lang="ru-RU" sz="4000" b="1" dirty="0" smtClean="0">
                <a:solidFill>
                  <a:srgbClr val="002060"/>
                </a:solidFill>
                <a:latin typeface="Mistral" pitchFamily="66" charset="0"/>
                <a:cs typeface="Times New Roman" pitchFamily="18" charset="0"/>
              </a:rPr>
              <a:t>)»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solidFill>
                  <a:srgbClr val="86211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dirty="0" smtClean="0">
                <a:solidFill>
                  <a:srgbClr val="86211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500" dirty="0" smtClean="0">
              <a:solidFill>
                <a:srgbClr val="8621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338" y="2673350"/>
            <a:ext cx="38163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60131" y="2564607"/>
            <a:ext cx="367188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3081338" y="2060575"/>
            <a:ext cx="298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А.Ахматова и М. Цветаева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0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опыта работы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2783915"/>
              </p:ext>
            </p:extLst>
          </p:nvPr>
        </p:nvGraphicFramePr>
        <p:xfrm>
          <a:off x="457200" y="1628800"/>
          <a:ext cx="8229601" cy="5098864"/>
        </p:xfrm>
        <a:graphic>
          <a:graphicData uri="http://schemas.openxmlformats.org/drawingml/2006/table">
            <a:tbl>
              <a:tblPr firstRow="1" firstCol="1" bandRow="1"/>
              <a:tblGrid>
                <a:gridCol w="2807309"/>
                <a:gridCol w="2603635"/>
                <a:gridCol w="2818657"/>
              </a:tblGrid>
              <a:tr h="4771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мы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видим?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05" marR="582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мы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слышим?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05" marR="582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мы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чувствуем?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05" marR="582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3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i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Поглотила </a:t>
                      </a:r>
                      <a: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любимых пучина 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разрушен родительский дом.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Мы </a:t>
                      </a:r>
                      <a: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тобою сегодня, Марина,</a:t>
                      </a:r>
                      <a:b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столице полночной 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идём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за нами таких миллионы</a:t>
                      </a:r>
                      <a:endParaRPr lang="ru-RU" sz="1600" b="1" i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05" marR="582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i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безмолвнее шествия нет,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 вокруг погребальные звоны</a:t>
                      </a:r>
                      <a:b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 московские дикие стоны</a:t>
                      </a: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05" marR="582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i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 </a:t>
                      </a:r>
                      <a: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сегодня вернулась домой.</a:t>
                      </a:r>
                      <a:b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Полюбуйтесь, родимые пашни,</a:t>
                      </a:r>
                      <a:b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за это случилось со мной.</a:t>
                      </a:r>
                      <a:b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1600" b="1" i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за нами таких миллионы</a:t>
                      </a:r>
                      <a:endParaRPr lang="ru-RU" sz="1600" b="1" i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05" marR="5820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384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05" marR="5820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13" y="6029325"/>
            <a:ext cx="79708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38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Перевернутый класс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59340"/>
            <a:ext cx="7200800" cy="4288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Использование модели «Перевернутый класс </a:t>
            </a:r>
            <a:r>
              <a:rPr lang="ru-RU" dirty="0" smtClean="0"/>
              <a:t>позволяет </a:t>
            </a:r>
            <a:r>
              <a:rPr lang="ru-RU" dirty="0"/>
              <a:t>учителю организовать обучение в соответствии  с современными требованиями ФГОС, совершенствовать навыки информационно-коммуникационных технологий и инноваций  в области преподавания </a:t>
            </a:r>
            <a:r>
              <a:rPr lang="ru-RU" dirty="0" smtClean="0"/>
              <a:t>предмета.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9"/>
            <a:ext cx="878497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71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/>
                <a:ea typeface="Calibri"/>
              </a:rPr>
              <a:t>цель:</a:t>
            </a:r>
            <a:r>
              <a:rPr lang="ru-RU" dirty="0">
                <a:latin typeface="Times New Roman"/>
                <a:ea typeface="Calibri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90337"/>
            <a:ext cx="828092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/>
                <a:ea typeface="Calibri"/>
              </a:rPr>
              <a:t>-обучить </a:t>
            </a:r>
            <a:r>
              <a:rPr lang="ru-RU" sz="2800" dirty="0">
                <a:latin typeface="Times New Roman"/>
                <a:ea typeface="Calibri"/>
              </a:rPr>
              <a:t>мобильную личность, способную при необходимости быстро менять профессию, осваивать новые социальные роли и </a:t>
            </a:r>
            <a:r>
              <a:rPr lang="ru-RU" sz="2800" dirty="0" smtClean="0">
                <a:latin typeface="Times New Roman"/>
                <a:ea typeface="Calibri"/>
              </a:rPr>
              <a:t>функции и быть конкурентоспособной.</a:t>
            </a:r>
            <a:endParaRPr lang="ru-RU" sz="2800" dirty="0" smtClean="0">
              <a:latin typeface="Times New Roman"/>
              <a:ea typeface="Calibri"/>
            </a:endParaRPr>
          </a:p>
          <a:p>
            <a:endParaRPr lang="ru-RU" dirty="0">
              <a:latin typeface="Times New Roman"/>
            </a:endParaRPr>
          </a:p>
          <a:p>
            <a:endParaRPr lang="ru-RU" dirty="0" smtClean="0">
              <a:latin typeface="Times New Roman"/>
            </a:endParaRPr>
          </a:p>
          <a:p>
            <a:endParaRPr lang="ru-RU" dirty="0">
              <a:latin typeface="Times New Roman"/>
            </a:endParaRPr>
          </a:p>
          <a:p>
            <a:endParaRPr lang="ru-RU" dirty="0" smtClean="0">
              <a:latin typeface="Times New Roman"/>
            </a:endParaRPr>
          </a:p>
          <a:p>
            <a:endParaRPr lang="ru-RU" dirty="0">
              <a:latin typeface="Times New Roman"/>
            </a:endParaRPr>
          </a:p>
          <a:p>
            <a:endParaRPr lang="ru-RU" dirty="0" smtClean="0">
              <a:latin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http://www.otechestvo-ufa.ru/wp-content/uploads/2014/10/6026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365104"/>
            <a:ext cx="3528392" cy="2016224"/>
          </a:xfrm>
          <a:prstGeom prst="roundRect">
            <a:avLst>
              <a:gd name="adj" fmla="val 55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638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424936" cy="587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52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2088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586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859340"/>
            <a:ext cx="6984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9288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75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47875" y="214313"/>
            <a:ext cx="7096125" cy="550862"/>
          </a:xfrm>
        </p:spPr>
        <p:txBody>
          <a:bodyPr bIns="91440"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Аудиокниги к уроку литературы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00063" y="836613"/>
            <a:ext cx="8643937" cy="5664200"/>
          </a:xfrm>
        </p:spPr>
        <p:txBody>
          <a:bodyPr/>
          <a:lstStyle/>
          <a:p>
            <a:pPr marL="273050" indent="-273050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       Аудиокниги позволяют получать информацию даже тогда, когда традиционный способ чтения "глазами" невозможен или неудобен, например, в транспорте, поэтому у учащихся появляется масса дополнительного времени для чтения, не мешающего другим делам. </a:t>
            </a:r>
          </a:p>
          <a:p>
            <a:pPr marL="273050" indent="-273050" algn="ctr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Примеры заданий по работе с аудиокнигой на уроке:</a:t>
            </a:r>
          </a:p>
          <a:p>
            <a:pPr marL="273050" indent="-273050" eaLnBrk="1" hangingPunct="1">
              <a:lnSpc>
                <a:spcPct val="90000"/>
              </a:lnSpc>
              <a:buFontTx/>
              <a:buNone/>
            </a:pPr>
            <a:r>
              <a:rPr lang="ru-RU" sz="20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1.Прослушайте отрывок аудиокниги или </a:t>
            </a:r>
            <a:r>
              <a:rPr lang="ru-RU" sz="2000" b="1" i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аудиоспектакля</a:t>
            </a:r>
            <a:r>
              <a:rPr lang="ru-RU" sz="20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3050" indent="-273050" eaLnBrk="1" hangingPunct="1">
              <a:lnSpc>
                <a:spcPct val="90000"/>
              </a:lnSpc>
              <a:buFontTx/>
              <a:buNone/>
            </a:pPr>
            <a:r>
              <a:rPr lang="ru-RU" sz="20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Опишите ваши впечатления. Насколько, по вашему мнению, исполнение </a:t>
            </a:r>
            <a:r>
              <a:rPr lang="ru-RU" sz="2000" i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аудиопроизведения</a:t>
            </a:r>
            <a:r>
              <a:rPr lang="ru-RU" sz="20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повлияло на ваши впечатления от услышанного?</a:t>
            </a:r>
          </a:p>
          <a:p>
            <a:pPr marL="273050" indent="-273050" eaLnBrk="1" hangingPunct="1">
              <a:lnSpc>
                <a:spcPct val="90000"/>
              </a:lnSpc>
              <a:buFontTx/>
              <a:buNone/>
            </a:pPr>
            <a:r>
              <a:rPr lang="ru-RU" sz="20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2.Прослушайте отрывки двух разных </a:t>
            </a:r>
            <a:r>
              <a:rPr lang="ru-RU" sz="2000" b="1" i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аудиопроизведений</a:t>
            </a:r>
            <a:r>
              <a:rPr lang="ru-RU" sz="20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3050" indent="-273050" eaLnBrk="1" hangingPunct="1">
              <a:lnSpc>
                <a:spcPct val="90000"/>
              </a:lnSpc>
              <a:buFontTx/>
              <a:buNone/>
            </a:pPr>
            <a:r>
              <a:rPr lang="ru-RU" sz="20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Сравните стили их исполнения. Чем, на ваш взгляд, вызваны указанные вами сходства и различия?</a:t>
            </a:r>
          </a:p>
          <a:p>
            <a:pPr marL="273050" indent="-273050" eaLnBrk="1" hangingPunct="1">
              <a:lnSpc>
                <a:spcPct val="90000"/>
              </a:lnSpc>
              <a:buFontTx/>
              <a:buNone/>
            </a:pPr>
            <a:r>
              <a:rPr lang="ru-RU" sz="20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3.Прослушайте отрывок аудиокниги или </a:t>
            </a:r>
            <a:r>
              <a:rPr lang="ru-RU" sz="2000" b="1" i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аудиоспектакля</a:t>
            </a:r>
            <a:r>
              <a:rPr lang="ru-RU" sz="20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3050" indent="-273050" eaLnBrk="1" hangingPunct="1">
              <a:lnSpc>
                <a:spcPct val="90000"/>
              </a:lnSpc>
              <a:buFontTx/>
              <a:buNone/>
            </a:pPr>
            <a:r>
              <a:rPr lang="ru-RU" sz="2000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Опишите художественные приемы: автора, режиссера, композитора, артиста (артистов). С какой целью применены эти приемы? Как сочетаются между собой художественные приемы автора и постановщиков?</a:t>
            </a:r>
          </a:p>
          <a:p>
            <a:pPr marL="273050" indent="-273050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</a:p>
          <a:p>
            <a:pPr marL="273050" indent="-273050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44" name="Рисунок 3" descr="аудио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805264"/>
            <a:ext cx="1152128" cy="583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5" name="Рисунок 4" descr="audio1c_forOnline1c_v12_120i9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805264"/>
            <a:ext cx="864096" cy="648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1403350" y="6021388"/>
            <a:ext cx="2376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dirty="0">
                <a:hlinkClick r:id="rId5"/>
              </a:rPr>
              <a:t>http://audio.1c.ru/</a:t>
            </a:r>
            <a:endParaRPr lang="ru-RU" dirty="0"/>
          </a:p>
        </p:txBody>
      </p:sp>
      <p:pic>
        <p:nvPicPr>
          <p:cNvPr id="7" name="Рисунок 6" descr="https://im1-tub-ru.yandex.net/i?id=c6862dd96103a2107c9af577d949d5ee&amp;n=33&amp;h=215&amp;w=32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80120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7737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85875" y="188913"/>
            <a:ext cx="7858125" cy="561975"/>
          </a:xfrm>
        </p:spPr>
        <p:txBody>
          <a:bodyPr bIns="91440"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Мультимедиа ресурсы (ОМС)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258888" y="620713"/>
            <a:ext cx="76708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	Вместо презентаций можно пользоваться открытыми образовательными модульными мультимедиа системами (ОМС), которые выложены в свободном доступе  на сайте федерального центра информационных образовательных ресурсов 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3"/>
              </a:rPr>
              <a:t>http://fcior.edu.ru/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	Каждый учебный модуль автономен и представляет собой законченный интерактивный мультимедиа продукт, нацеленный на решение определенной учебной задачи. </a:t>
            </a:r>
            <a:r>
              <a:rPr lang="ru-RU">
                <a:latin typeface="Times New Roman" pitchFamily="18" charset="0"/>
              </a:rPr>
              <a:t>ОМС информационного типа  возможно использовать во время информационной части урока.                  </a:t>
            </a:r>
          </a:p>
          <a:p>
            <a:pPr eaLnBrk="1" hangingPunct="1"/>
            <a:r>
              <a:rPr lang="ru-RU" b="1">
                <a:solidFill>
                  <a:schemeClr val="hlink"/>
                </a:solidFill>
                <a:latin typeface="Times New Roman" pitchFamily="18" charset="0"/>
              </a:rPr>
              <a:t>	</a:t>
            </a:r>
            <a:r>
              <a:rPr lang="ru-RU" b="1" u="sng">
                <a:solidFill>
                  <a:schemeClr val="hlink"/>
                </a:solidFill>
                <a:latin typeface="Times New Roman" pitchFamily="18" charset="0"/>
              </a:rPr>
              <a:t>Например: </a:t>
            </a:r>
          </a:p>
          <a:p>
            <a:pPr eaLnBrk="1" hangingPunct="1">
              <a:buFontTx/>
              <a:buAutoNum type="arabicPeriod"/>
            </a:pPr>
            <a:r>
              <a:rPr lang="ru-RU" u="sng">
                <a:solidFill>
                  <a:srgbClr val="A50021"/>
                </a:solidFill>
                <a:latin typeface="Times New Roman" pitchFamily="18" charset="0"/>
              </a:rPr>
              <a:t>На уроке литературы</a:t>
            </a:r>
            <a:r>
              <a:rPr lang="ru-RU">
                <a:solidFill>
                  <a:srgbClr val="A50021"/>
                </a:solidFill>
                <a:latin typeface="Times New Roman" pitchFamily="18" charset="0"/>
              </a:rPr>
              <a:t> в 9 классе «Личность и судьба Михаила Юрьевича Лермонтова».</a:t>
            </a:r>
            <a:r>
              <a:rPr lang="ru-RU">
                <a:latin typeface="Times New Roman" pitchFamily="18" charset="0"/>
              </a:rPr>
              <a:t>  </a:t>
            </a:r>
          </a:p>
          <a:p>
            <a:pPr eaLnBrk="1" hangingPunct="1">
              <a:buFontTx/>
              <a:buAutoNum type="arabicPeriod"/>
            </a:pPr>
            <a:r>
              <a:rPr lang="ru-RU" u="sng">
                <a:solidFill>
                  <a:srgbClr val="A50021"/>
                </a:solidFill>
                <a:latin typeface="Times New Roman" pitchFamily="18" charset="0"/>
              </a:rPr>
              <a:t>На уроке русского языка</a:t>
            </a:r>
            <a:r>
              <a:rPr lang="en-US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ru-RU">
                <a:solidFill>
                  <a:srgbClr val="A50021"/>
                </a:solidFill>
                <a:latin typeface="Times New Roman" pitchFamily="18" charset="0"/>
              </a:rPr>
              <a:t>при объяснении темы «Безударные гласные» в 5 классе.</a:t>
            </a:r>
            <a:r>
              <a:rPr lang="ru-RU"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Рисунок 6" descr="омс лерм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293096"/>
            <a:ext cx="3024188" cy="2009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2" descr="http://admtaiga.ru/new/data/upimages/prava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5085184"/>
            <a:ext cx="1267555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8" name="Рисунок 7" descr="http://tehno-bum.ru/wp-content/uploads/2012/03/biznes251-1024x76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365104"/>
            <a:ext cx="252028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Рисунок 8" descr="https://im1-tub-ru.yandex.net/i?id=c6862dd96103a2107c9af577d949d5ee&amp;n=33&amp;h=215&amp;w=32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88640"/>
            <a:ext cx="1008112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xmlns="" val="8999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57575" y="260350"/>
            <a:ext cx="5686425" cy="406400"/>
          </a:xfrm>
        </p:spPr>
        <p:txBody>
          <a:bodyPr bIns="91440"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Электронные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библиотеки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857500" y="620687"/>
            <a:ext cx="6286500" cy="3816375"/>
          </a:xfrm>
        </p:spPr>
        <p:txBody>
          <a:bodyPr/>
          <a:lstStyle/>
          <a:p>
            <a:pPr marL="273050" indent="-273050"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начале учебного года ученикам даю адреса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сайтов электронных библиотек.</a:t>
            </a:r>
          </a:p>
          <a:p>
            <a:pPr marL="273050" indent="-273050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1.Российская литературная сеть.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 www.rulib.net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buFontTx/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2.ФЭБ: литература и фольклор.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hlinkClick r:id="rId4"/>
              </a:rPr>
              <a:t> feb-web.ru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buFontTx/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3. Просвещение. Школьная библиотека.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hlinkClick r:id="rId5"/>
              </a:rPr>
              <a:t>lib.prosv.ru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buFontTx/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4.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Биография.ру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hlinkClick r:id="rId6"/>
              </a:rPr>
              <a:t>www.biografia.ru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buFontTx/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5.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Библиогид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 Книга и дети.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hlinkClick r:id="rId7"/>
              </a:rPr>
              <a:t>bibliogid.ru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buFontTx/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6. Коллекция: русская и зарубежная литература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buFontTx/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для школы. 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hlinkClick r:id="rId8"/>
              </a:rPr>
              <a:t>litera.edu.ru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buFontTx/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7. Лауреаты Нобелевской премии в области литературы.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hlinkClick r:id="rId9"/>
              </a:rPr>
              <a:t> noblit.ru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buFontTx/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8.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Классика.ру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hlinkClick r:id="rId10"/>
              </a:rPr>
              <a:t>www.klassika.ru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buFontTx/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9. «Слова»-поэзия Серебряного века.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hlinkClick r:id="rId11"/>
              </a:rPr>
              <a:t>slova.org.ru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Рисунок 3" descr="биб.g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52513"/>
            <a:ext cx="1885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5" descr="шб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476250"/>
            <a:ext cx="252028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7" descr="классика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273598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8" descr="сер.век.gi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429000"/>
            <a:ext cx="17240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9" descr="библио.gif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628775"/>
            <a:ext cx="136815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Содержимое 2"/>
          <p:cNvSpPr>
            <a:spLocks/>
          </p:cNvSpPr>
          <p:nvPr/>
        </p:nvSpPr>
        <p:spPr bwMode="auto">
          <a:xfrm>
            <a:off x="179388" y="4221163"/>
            <a:ext cx="896461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latin typeface="Times New Roman" pitchFamily="18" charset="0"/>
              </a:rPr>
              <a:t>             </a:t>
            </a:r>
            <a:r>
              <a:rPr lang="ru-RU" sz="1600" dirty="0">
                <a:latin typeface="Times New Roman" pitchFamily="18" charset="0"/>
              </a:rPr>
              <a:t>Технологии 21 века позволяют черпать самую разнообразную информацию, не выходя из дома. Электронная библиотека дает возможность прочитать любую художественную книгу, найти требуемую документацию, прочитать спецлитературу, получить </a:t>
            </a:r>
            <a:r>
              <a:rPr lang="ru-RU" sz="1600" dirty="0" smtClean="0">
                <a:latin typeface="Times New Roman" pitchFamily="18" charset="0"/>
              </a:rPr>
              <a:t>необходимую информацию, </a:t>
            </a:r>
            <a:r>
              <a:rPr lang="ru-RU" sz="1600" dirty="0">
                <a:latin typeface="Times New Roman" pitchFamily="18" charset="0"/>
              </a:rPr>
              <a:t>независимо от места нахождения. Прочитать требуемую литературу или найти нужный документ можно в школе, в интернет-кафе или дома (везде, где есть компьютер, подключенный к Интернету). Конечно же, важна и оперативность представляемых данных. </a:t>
            </a:r>
          </a:p>
        </p:txBody>
      </p:sp>
      <p:pic>
        <p:nvPicPr>
          <p:cNvPr id="10250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9708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https://im1-tub-ru.yandex.net/i?id=c6862dd96103a2107c9af577d949d5ee&amp;n=33&amp;h=215&amp;w=323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576064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405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Советы </a:t>
            </a:r>
            <a:r>
              <a:rPr lang="ru-RU" dirty="0"/>
              <a:t>по организации модели </a:t>
            </a:r>
            <a:r>
              <a:rPr lang="ru-RU" dirty="0" smtClean="0"/>
              <a:t>“</a:t>
            </a:r>
            <a:r>
              <a:rPr lang="ru-RU" dirty="0"/>
              <a:t>Перевёрнутый класс”: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28799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Каждое </a:t>
            </a:r>
            <a:r>
              <a:rPr lang="ru-RU" dirty="0"/>
              <a:t>учебное видео или электронные образовательные ресурсы сопровождайте четкими учебными целями и поэтапной инструкцией.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 </a:t>
            </a:r>
            <a:r>
              <a:rPr lang="ru-RU" dirty="0"/>
              <a:t>Обязательно сопровождайте каждое учебное видео заданием. Если видео не содержит задания, то предложите ученикам составить несколько вопросов к видео. Это могут быть вопросы общего характера и специальные вопросы к отдельным фрагментам видео.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Привлекайте </a:t>
            </a:r>
            <a:r>
              <a:rPr lang="ru-RU" dirty="0"/>
              <a:t>учеников к написанию конспектов или небольших заметок по просмотренному видео. Безусловно, от учителя требуется дополнительная подготовка, особенно на </a:t>
            </a:r>
            <a:r>
              <a:rPr lang="ru-RU" dirty="0" smtClean="0"/>
              <a:t>первых порах.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13" y="6029325"/>
            <a:ext cx="79708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34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29243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Формирование функциональной грамотности 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сложный, многосторонний, длительный процесс. Достичь нужных результатов можно лишь через систематическую каждодневную работу на уроках ,умело, грамотно сочетая различные современные образовательные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педтехнологии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использовании различных приемов развития функциональной грамотности у учащихся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речь, которая позволяет выразить свою мысль логично, точно, с аргументами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выводами.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функциональной грамотности предполагает в итоге, что выпускник будет обладать совокупностью ключевых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компетенций и УУД.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8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2852738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/>
            </a:r>
            <a:br>
              <a:rPr lang="ru-RU" sz="2400" b="1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C00000"/>
                </a:solidFill>
              </a:rPr>
              <a:t/>
            </a:r>
            <a:br>
              <a:rPr lang="ru-RU" sz="2400" b="1" smtClean="0">
                <a:solidFill>
                  <a:srgbClr val="C00000"/>
                </a:solidFill>
              </a:rPr>
            </a:br>
            <a:endParaRPr lang="ru-RU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8751827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700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832309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S Reference Sans Serif" pitchFamily="34" charset="0"/>
              </a:rPr>
              <a:t>Формирование функциональной грамотности</a:t>
            </a:r>
            <a:endParaRPr lang="ru-RU" dirty="0">
              <a:latin typeface="MS Reference Sans Serif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56084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13" y="6029325"/>
            <a:ext cx="79708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46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250825" y="549275"/>
            <a:ext cx="8569325" cy="1871613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 ДЕЯТЕЛЬНОСТНОГО ТИПА КАК РЕСУРС ДОСТИЖЕНИЯ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ПРЕДМЕТНЫХ и ЛИЧНОСТНЫХ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РЕЗУЛЬТАТОВ при формировании функциональной грамотности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marL="635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5" name="Рисунок 4" descr="http://www.otechestvo-ufa.ru/wp-content/uploads/2014/10/6026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12976"/>
            <a:ext cx="4824536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934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188640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Базовые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педагогические технологии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125538"/>
            <a:ext cx="8578850" cy="50006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Технология развития критического мышления</a:t>
            </a:r>
          </a:p>
          <a:p>
            <a:pPr eaLnBrk="1" hangingPunct="1"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Технология  «Интеллект – карта»</a:t>
            </a:r>
          </a:p>
          <a:p>
            <a:pPr eaLnBrk="1" hangingPunct="1"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Технология продуктивного чтения</a:t>
            </a:r>
          </a:p>
          <a:p>
            <a:pPr eaLnBrk="1" hangingPunct="1"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Технология «Ситуативное обучение»</a:t>
            </a:r>
          </a:p>
          <a:p>
            <a:pPr eaLnBrk="1" hangingPunct="1"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Технология  «Проблемно-диалогическое обучение»</a:t>
            </a:r>
          </a:p>
          <a:p>
            <a:pPr eaLnBrk="1" hangingPunct="1"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Информационно-коммуникативная технологии</a:t>
            </a:r>
          </a:p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Технологии: «Проектная деятельность», «Учебно – исследовательская деятельность»</a:t>
            </a:r>
          </a:p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 «Уровневая дифференциация»</a:t>
            </a:r>
          </a:p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 «Оценивание образовательных достижений»</a:t>
            </a:r>
          </a:p>
          <a:p>
            <a:pPr eaLnBrk="1" hangingPunct="1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13" y="6029325"/>
            <a:ext cx="79708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796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Функциональное чтение –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836713"/>
            <a:ext cx="7488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</a:t>
            </a:r>
            <a:r>
              <a:rPr lang="ru-RU" dirty="0"/>
              <a:t>чтение с целью поиска информации для решения конкретной задачи или выполнения определенного задания. Оно строится на приемах просмотрового чтения (сканирования) и аналитического чтения (выделение ключевых слов, подбор цитат, составление схем, графиков, таблиц). Формированию функциональной грамотности учащихся способствуют задания с использованием сплошных и </a:t>
            </a:r>
            <a:r>
              <a:rPr lang="ru-RU" dirty="0" err="1"/>
              <a:t>несплошных</a:t>
            </a:r>
            <a:r>
              <a:rPr lang="ru-RU" dirty="0"/>
              <a:t> текстов</a:t>
            </a:r>
            <a:r>
              <a:rPr lang="ru-RU" dirty="0" smtClean="0"/>
              <a:t>.</a:t>
            </a:r>
          </a:p>
          <a:p>
            <a:endParaRPr lang="ru-RU" b="1" dirty="0"/>
          </a:p>
          <a:p>
            <a:r>
              <a:rPr lang="ru-RU" b="1" dirty="0"/>
              <a:t> 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Оценка грамотности чтения </a:t>
            </a:r>
            <a:r>
              <a:rPr lang="ru-RU" dirty="0"/>
              <a:t>должна учитывать следующее его пять аспектов, овладение которыми свидетельствует о полном понимании текста:</a:t>
            </a:r>
          </a:p>
          <a:p>
            <a:r>
              <a:rPr lang="ru-RU" dirty="0"/>
              <a:t>- общая ориентация в содержании текста и понимание его целостного </a:t>
            </a:r>
            <a:r>
              <a:rPr lang="ru-RU" dirty="0" smtClean="0"/>
              <a:t>смысла;</a:t>
            </a:r>
            <a:endParaRPr lang="ru-RU" dirty="0"/>
          </a:p>
          <a:p>
            <a:r>
              <a:rPr lang="ru-RU" dirty="0"/>
              <a:t>- выявление </a:t>
            </a:r>
            <a:r>
              <a:rPr lang="ru-RU" dirty="0" smtClean="0"/>
              <a:t>информации;</a:t>
            </a:r>
            <a:endParaRPr lang="ru-RU" dirty="0"/>
          </a:p>
          <a:p>
            <a:r>
              <a:rPr lang="ru-RU" dirty="0"/>
              <a:t>- интерпретация </a:t>
            </a:r>
            <a:r>
              <a:rPr lang="ru-RU" dirty="0" smtClean="0"/>
              <a:t>текста;</a:t>
            </a:r>
            <a:endParaRPr lang="ru-RU" dirty="0"/>
          </a:p>
          <a:p>
            <a:r>
              <a:rPr lang="ru-RU" dirty="0"/>
              <a:t>- рефлексия на содержание </a:t>
            </a:r>
            <a:r>
              <a:rPr lang="ru-RU" dirty="0" smtClean="0"/>
              <a:t>текста;</a:t>
            </a:r>
            <a:endParaRPr lang="ru-RU" dirty="0"/>
          </a:p>
          <a:p>
            <a:r>
              <a:rPr lang="ru-RU" dirty="0"/>
              <a:t>- рефлексия на форму </a:t>
            </a:r>
            <a:r>
              <a:rPr lang="ru-RU" dirty="0" smtClean="0"/>
              <a:t>текста.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13" y="6029325"/>
            <a:ext cx="79708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59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944216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			   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ТРКМ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:     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мыслительных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навыков  учащихся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необходимых 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не 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только 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учёбе, но и в обычной жизни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071688"/>
            <a:ext cx="8229600" cy="4525962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 ТРКМ:</a:t>
            </a:r>
          </a:p>
          <a:p>
            <a:pPr eaLnBrk="1" hangingPunct="1">
              <a:buFont typeface="Lucida Sans Unicode" pitchFamily="34" charset="0"/>
              <a:buChar char=""/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научить выделять причинно-следственные связи;</a:t>
            </a:r>
          </a:p>
          <a:p>
            <a:pPr eaLnBrk="1" hangingPunct="1">
              <a:buFont typeface="Lucida Sans Unicode" pitchFamily="34" charset="0"/>
              <a:buChar char=""/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рассматривать новые идеи и знания в контексте уже имеющихся;</a:t>
            </a:r>
          </a:p>
          <a:p>
            <a:pPr eaLnBrk="1" hangingPunct="1">
              <a:buFont typeface="Lucida Sans Unicode" pitchFamily="34" charset="0"/>
              <a:buChar char=""/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отвергать ненужную или неверную информацию;</a:t>
            </a:r>
          </a:p>
          <a:p>
            <a:pPr eaLnBrk="1" hangingPunct="1">
              <a:buFont typeface="Lucida Sans Unicode" pitchFamily="34" charset="0"/>
              <a:buChar char=""/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понимать, как различные части информации связаны между собой;</a:t>
            </a:r>
          </a:p>
          <a:p>
            <a:pPr eaLnBrk="1" hangingPunct="1">
              <a:buFont typeface="Lucida Sans Unicode" pitchFamily="34" charset="0"/>
              <a:buChar char=""/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выделять ошибки в рассуждениях;</a:t>
            </a:r>
          </a:p>
          <a:p>
            <a:pPr eaLnBrk="1" hangingPunct="1">
              <a:buFont typeface="Lucida Sans Unicode" pitchFamily="34" charset="0"/>
              <a:buChar char=""/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уметь отличать факт, который всегда можно проверить, от предположения и личного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мнения.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Documents and Settings\simonova\Рабочий стол\Мои документы\клипарты\школьники\144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0604" y="260648"/>
            <a:ext cx="1813406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776061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Чтение с остановками</a:t>
            </a:r>
            <a:endParaRPr lang="ru-RU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632848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88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860388"/>
          </a:xfrm>
        </p:spPr>
        <p:txBody>
          <a:bodyPr/>
          <a:lstStyle/>
          <a:p>
            <a:r>
              <a:rPr lang="ru-RU" dirty="0" smtClean="0"/>
              <a:t>Из опыта работы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96752"/>
            <a:ext cx="885698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13" y="6029325"/>
            <a:ext cx="79708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34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384</TotalTime>
  <Words>1271</Words>
  <Application>Microsoft Office PowerPoint</Application>
  <PresentationFormat>Экран (4:3)</PresentationFormat>
  <Paragraphs>200</Paragraphs>
  <Slides>28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Аптека</vt:lpstr>
      <vt:lpstr>    Формирование функциональной грамотности на уроках русского языка и литературы                                                     учитель русского языка и литературы                                                               ГБОУ СОШ «ОЦ» п.г.т. Рощинский                                          Нестерова Лариса Михайловна   </vt:lpstr>
      <vt:lpstr>цель: </vt:lpstr>
      <vt:lpstr>Формирование функциональной грамотности</vt:lpstr>
      <vt:lpstr>ТЕХНОЛОГИИ ДЕЯТЕЛЬНОСТНОГО ТИПА КАК РЕСУРС ДОСТИЖЕНИЯ  ПРЕДМЕТНЫХ и ЛИЧНОСТНЫХ РЕЗУЛЬТАТОВ при формировании функциональной грамотности</vt:lpstr>
      <vt:lpstr>Базовые педагогические технологии</vt:lpstr>
      <vt:lpstr>Функциональное чтение – </vt:lpstr>
      <vt:lpstr>          ТРКМ   Цель:      развитие мыслительных  навыков  учащихся,  необходимых  не  только  в учёбе, но и в обычной жизни  </vt:lpstr>
      <vt:lpstr>Чтение с остановками</vt:lpstr>
      <vt:lpstr>Из опыта работы</vt:lpstr>
      <vt:lpstr>Из опыта работы</vt:lpstr>
      <vt:lpstr>ИЗ ОПЫТА РАБОТЫ</vt:lpstr>
      <vt:lpstr>Слайд 12</vt:lpstr>
      <vt:lpstr>Слайд 13</vt:lpstr>
      <vt:lpstr>Из опыта работы</vt:lpstr>
      <vt:lpstr>Слайд 15</vt:lpstr>
      <vt:lpstr>Слайд 16</vt:lpstr>
      <vt:lpstr> СОСТАВЛЕНИЕ ИНТЕЛЛЕКТ-КАРТЫ на уроке по теме:  «Поэзия женской души… (Эпоха. Родина. Любовь)»  </vt:lpstr>
      <vt:lpstr>Из опыта работы</vt:lpstr>
      <vt:lpstr>Перевернутый класс</vt:lpstr>
      <vt:lpstr>Слайд 20</vt:lpstr>
      <vt:lpstr>Слайд 21</vt:lpstr>
      <vt:lpstr>Слайд 22</vt:lpstr>
      <vt:lpstr>Аудиокниги к уроку литературы</vt:lpstr>
      <vt:lpstr>Мультимедиа ресурсы (ОМС)</vt:lpstr>
      <vt:lpstr>   Электронные библиотеки</vt:lpstr>
      <vt:lpstr>Советы по организации модели “Перевёрнутый класс”: </vt:lpstr>
      <vt:lpstr>Формирование функциональной грамотности -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</dc:title>
  <dc:creator>Нестерова</dc:creator>
  <cp:lastModifiedBy>KLIMENKO</cp:lastModifiedBy>
  <cp:revision>41</cp:revision>
  <dcterms:created xsi:type="dcterms:W3CDTF">2019-03-28T08:21:54Z</dcterms:created>
  <dcterms:modified xsi:type="dcterms:W3CDTF">2019-04-04T05:28:40Z</dcterms:modified>
</cp:coreProperties>
</file>