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8" r:id="rId11"/>
    <p:sldId id="269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D456-AF2B-4DE8-A282-DEEF1B4AECD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FC0B-9D5F-4229-8613-D60C138C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9FC0B-9D5F-4229-8613-D60C138CF1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4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243" y="260648"/>
            <a:ext cx="7772400" cy="144015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effectLst/>
                <a:latin typeface="Times New Roman"/>
                <a:ea typeface="Times New Roman"/>
              </a:rPr>
              <a:t>XVI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территориальная  научно-практическая  конференция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педагогов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" Эффективные практики, направленные на  реализацию приоритетных направлений национального проекта "Образование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653136"/>
            <a:ext cx="3744416" cy="1944216"/>
          </a:xfrm>
        </p:spPr>
        <p:txBody>
          <a:bodyPr>
            <a:norm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Ромакина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Ольга Владимировна ,</a:t>
            </a: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биологии, </a:t>
            </a: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</a:t>
            </a: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«ОЦ»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п.г.т.Рощинский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4" y="4526276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060848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«</a:t>
            </a:r>
            <a:r>
              <a:rPr lang="ru-RU" sz="3200" b="1" dirty="0">
                <a:latin typeface="Times New Roman"/>
                <a:ea typeface="Times New Roman"/>
              </a:rPr>
              <a:t>Формирование функциональной грамотности при реализации профильного обучения на уровне среднего общего образования»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44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Этап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развития внимания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848872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65313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Проанализируйте родословную. Установите характер наследования признака, выделенного черным цветом (доминантный или рецессивный, сцеплен или не сцеплен с полом), и обоснуйте его.</a:t>
            </a:r>
          </a:p>
          <a:p>
            <a:r>
              <a:rPr lang="ru-RU" dirty="0"/>
              <a:t>При этом формируются умения планировать свою деятельность, прогнозировать результаты, исправлять ошибки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2685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Этап развития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мировоззрения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43608" y="620688"/>
            <a:ext cx="4680520" cy="5638760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Гемофилия</a:t>
            </a:r>
          </a:p>
          <a:p>
            <a:pPr marL="82296" indent="0">
              <a:buNone/>
            </a:pPr>
            <a:r>
              <a:rPr lang="ru-RU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С глубокой древности человека интересовали особенности состава и строения крови. Кровь человека представляет собой красную непрозрачную жидкость. При центрифугировании она разделяется на два слоя: верхний слой — слегка желтоватая жидкость — плазма и нижний — осадок темно-красного цвета. На границе между осадком и плазмой имеется тонкая светлая пленка. Осадок вместе с пленкой образован форменными элементами (клетками крови) — эритроцитами, лейкоцитами и кровяными пластинками (тромбоцитами). И хотя врачи научились определять по состоянию крови тип заболевания, лечить многие болезни, связанные с кровью, тем не менее, остается много опасных заболеваний крови. Одно из них гемофилия. Гемофилия — генетическая болезнь, связанная с нарушением свертываемости крови. Из-за нехватки одного из факторов, участвующих в свертывании, тромб, препятствующий кровопотери, образуется очень медленно или не образуется вообще. Эта наследственная аномалия проявляется лишь у мужчин, в то время как женщины являются носительницами данного гена, но редко подвержены болезни. У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гемофиликов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, даже незначительные раны, могут привести к смертельным кровопотерям. </a:t>
            </a:r>
          </a:p>
          <a:p>
            <a:endParaRPr lang="ru-RU" sz="64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96136" y="764704"/>
            <a:ext cx="3137552" cy="54227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/>
                <a:ea typeface="Times New Roman"/>
                <a:cs typeface="Times New Roman"/>
              </a:rPr>
              <a:t>Известно, что при глубоких порезах следует наложить жгут выше раны и отвезти раненого человека в больницу для наложения швов. </a:t>
            </a:r>
            <a:r>
              <a:rPr lang="ru-RU" sz="7200" dirty="0">
                <a:latin typeface="Times New Roman" pitchFamily="18" charset="0"/>
                <a:ea typeface="Times New Roman"/>
                <a:cs typeface="Times New Roman" pitchFamily="18" charset="0"/>
              </a:rPr>
              <a:t>Предположите, поможет ли наложение жгута и шва </a:t>
            </a:r>
            <a:r>
              <a:rPr lang="ru-RU" sz="7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гемофилику</a:t>
            </a:r>
            <a:r>
              <a:rPr lang="ru-RU" sz="7200" dirty="0">
                <a:latin typeface="Times New Roman" pitchFamily="18" charset="0"/>
                <a:ea typeface="Times New Roman"/>
                <a:cs typeface="Times New Roman" pitchFamily="18" charset="0"/>
              </a:rPr>
              <a:t> при порезах. Ответ поясните. </a:t>
            </a:r>
            <a:endParaRPr lang="ru-RU" sz="7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671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Этап развития мировоззрения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168352" cy="4663440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Эмалевый крестик в петлице,                                                                                                                              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серой тужурки сукно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…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Какие печальные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лица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как это было давно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!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Какие прекрасные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лица</a:t>
            </a: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 безнадёжно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бледны                                  Наследник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императрица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,                                    Четыре великих княжны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…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939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5085184"/>
            <a:ext cx="4176464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Объясните с научной точки зрения, почему лица безнадежно бледны?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7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476672"/>
            <a:ext cx="6408712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cs typeface="Times New Roman"/>
              </a:rPr>
              <a:t>Вывод:</a:t>
            </a:r>
            <a:r>
              <a:rPr lang="ru-RU" sz="2800" dirty="0">
                <a:latin typeface="Times New Roman"/>
                <a:cs typeface="Times New Roman"/>
              </a:rPr>
              <a:t> путем формирования  функциональной грамотности у учащихся, современная школа подготовит выпускника с высоким  уровнем  качества знаний  и  способного  применять  эти знания для решения реальных проблемных ситуаций.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4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1.Кириллова А.А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уроках биологии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2400" dirty="0">
                <a:latin typeface="Times New Roman"/>
                <a:ea typeface="Calibri"/>
              </a:rPr>
              <a:t>Волкова </a:t>
            </a:r>
            <a:r>
              <a:rPr lang="kk-KZ" sz="2400" dirty="0" smtClean="0">
                <a:latin typeface="Times New Roman"/>
                <a:ea typeface="Calibri"/>
              </a:rPr>
              <a:t>Т.В «</a:t>
            </a:r>
            <a:r>
              <a:rPr lang="ru-RU" sz="2400" dirty="0">
                <a:latin typeface="Times New Roman"/>
                <a:ea typeface="Calibri"/>
              </a:rPr>
              <a:t>Сборник </a:t>
            </a:r>
          </a:p>
          <a:p>
            <a:pPr marL="82296" indent="0">
              <a:buNone/>
            </a:pPr>
            <a:r>
              <a:rPr lang="ru-RU" sz="2400" dirty="0">
                <a:latin typeface="Times New Roman"/>
                <a:ea typeface="Calibri"/>
              </a:rPr>
              <a:t>заданий на функциональную грамотность </a:t>
            </a:r>
            <a:r>
              <a:rPr lang="ru-RU" sz="2400" dirty="0" smtClean="0">
                <a:latin typeface="Times New Roman"/>
                <a:ea typeface="Calibri"/>
              </a:rPr>
              <a:t>по биологии</a:t>
            </a:r>
            <a:r>
              <a:rPr lang="kk-KZ" sz="2400" dirty="0" smtClean="0">
                <a:latin typeface="Times New Roman"/>
                <a:ea typeface="Calibri"/>
              </a:rPr>
              <a:t>»</a:t>
            </a:r>
          </a:p>
          <a:p>
            <a:pPr marL="82296" indent="0">
              <a:buNone/>
            </a:pPr>
            <a:r>
              <a:rPr lang="kk-KZ" sz="2400" dirty="0" smtClean="0">
                <a:latin typeface="Times New Roman"/>
                <a:cs typeface="Times New Roman" pitchFamily="18" charset="0"/>
              </a:rPr>
              <a:t>3.Дидактический материал собранный педагогом.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ru-RU" sz="20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Современному обществу требуются люди, умеющие быстро адаптироваться к изменениям, происходящим в мире. Объективной  закономерностью в наше  время является повышение требований к уровню образованности человека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Одна из целей стратегического направления Федерального проекта "Современная школа" это формирование функциональной грамотности школьников, обновление содержания образования естественно-научного направления. 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Школа в современных условиях должна обеспечить развитие у учащихся умения использовать свои знания, в том числе и биологические, в своей повседневной жизни.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43608" y="2924944"/>
            <a:ext cx="4464496" cy="3672408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ru-RU" sz="18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ель :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Удовлетворить  образовательные потребности учащихся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путем формирования 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функциональной грамотности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Проблема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использование 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биологических  знаний, полученных в школе в своей повседневной жизни, позволит выпускникам активнее  включиться во взрослую жизнь, занять устойчивую жизненную позицию. </a:t>
            </a:r>
            <a:endParaRPr lang="ru-RU" sz="18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Иметь представление о естественнонаучной  функциональной  грамотности.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представление об уровнях  естественнонаучной грамотности. .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Практическое использование заданий по функциональной грамотности в профильном элективном  курсе  «Генетика человека» 11 класс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24128" y="3068960"/>
            <a:ext cx="2962672" cy="33123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u="sng" dirty="0">
                <a:latin typeface="Times New Roman"/>
                <a:cs typeface="Times New Roman"/>
              </a:rPr>
              <a:t>Гипотеза:</a:t>
            </a:r>
            <a:r>
              <a:rPr lang="ru-RU" sz="1800" dirty="0">
                <a:latin typeface="Times New Roman"/>
                <a:cs typeface="Times New Roman"/>
              </a:rPr>
              <a:t> Если педагог применяет в своей практике задания по функциональной грамотности, то следует ожидать, что повысится уровень  качества знаний учащихся и  возможность применять  эти знания для решения реальных проблемных ситуаций.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Естественнонаучная функциональная грамотность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это способность учащихся использовать естественнонаучные знания для отбора в реальных жизненных ситуациях тех проблем, которые могут быть исследованы и решены с помощью научных методов, для получения выводов, основанных на наблюдениях и экспериментах, необходимых для понимания окружающего мира и тех изменений, которые вносит в него деятельность человека, а также для принятия соответствующих решений»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0162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Уровни  </a:t>
            </a:r>
            <a:b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Воспроизведение простых знаний (терминов, фактов,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законов,правил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), умение приводить примеры явлений и формулировать выводы при помощи основных естественнонаучных понятий.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Использование естественнонаучных знаний для объяснения отдельных явлений; выявление вопросов, на которые могла бы ответить наука, определение элементов научного исследования.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Объяснение явлений на основе их моделей, анализ результатов проведенных исследований, сравнение данных, научная аргументация своей позиции, оценка различных точек зрения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0" indent="-283464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Умения </a:t>
            </a:r>
            <a:r>
              <a:rPr lang="ru-RU" sz="2400" b="1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учащихся, которые учитываются  для определения уровня </a:t>
            </a:r>
            <a:r>
              <a:rPr lang="ru-RU" sz="2400" b="1" dirty="0" err="1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сформированности</a:t>
            </a:r>
            <a:r>
              <a:rPr lang="ru-RU" sz="2400" b="1" dirty="0">
                <a:solidFill>
                  <a:prstClr val="black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естественнонаучной грамотности:</a:t>
            </a:r>
            <a:r>
              <a:rPr lang="ru-RU" sz="2400" b="1" dirty="0">
                <a:solidFill>
                  <a:prstClr val="black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392488"/>
          </a:xfrm>
        </p:spPr>
        <p:txBody>
          <a:bodyPr>
            <a:normAutofit fontScale="70000" lnSpcReduction="20000"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естественнонаучных знаний в жизненных ситуациях;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выявление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вопросов, на которые может ответить естествознание;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выявление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особенностей естественнонаучного исследования;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умение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делать выводы на основе полученных данных;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умение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формулировать ответ в  приемлемой форме.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уметь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описывать, объяснять и прогнозировать естественнонаучные явления;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29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Э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тап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формирования знания учебного материала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7768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80648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2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40" y="260649"/>
            <a:ext cx="79208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00506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Работа с </a:t>
            </a:r>
            <a:r>
              <a:rPr lang="ru-RU" u="sng" dirty="0"/>
              <a:t>терминами</a:t>
            </a:r>
            <a:r>
              <a:rPr lang="ru-RU" dirty="0"/>
              <a:t>:   </a:t>
            </a:r>
            <a:r>
              <a:rPr lang="ru-RU" b="1" dirty="0" smtClean="0"/>
              <a:t>Наследование </a:t>
            </a:r>
            <a:r>
              <a:rPr lang="ru-RU" b="1" dirty="0"/>
              <a:t>сцепленное с полом </a:t>
            </a:r>
            <a:r>
              <a:rPr lang="ru-RU" dirty="0"/>
              <a:t>– это…… 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u="sng" dirty="0" smtClean="0"/>
              <a:t>Тестовые </a:t>
            </a:r>
            <a:r>
              <a:rPr lang="ru-RU" u="sng" dirty="0"/>
              <a:t>задания</a:t>
            </a:r>
            <a:r>
              <a:rPr lang="ru-RU" dirty="0"/>
              <a:t>:  </a:t>
            </a:r>
            <a:r>
              <a:rPr lang="ru-RU" b="1" dirty="0" smtClean="0"/>
              <a:t>Царевич </a:t>
            </a:r>
            <a:r>
              <a:rPr lang="ru-RU" b="1" dirty="0"/>
              <a:t>Алексей, сын русского царя Николая II, страдал тяжелой формой гемофилии. Укажите причину возникновения гемофилии у царевича. </a:t>
            </a:r>
          </a:p>
          <a:p>
            <a:r>
              <a:rPr lang="ru-RU" dirty="0"/>
              <a:t>А)Унаследовал ген гемофилии от отца. </a:t>
            </a:r>
          </a:p>
          <a:p>
            <a:r>
              <a:rPr lang="ru-RU" dirty="0"/>
              <a:t>Б) Унаследовал ген гемофилии от матери.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В) Заразился гемофилией от сестры Анастасии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9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368152"/>
          </a:xfrm>
        </p:spPr>
        <p:txBody>
          <a:bodyPr>
            <a:normAutofit fontScale="90000"/>
          </a:bodyPr>
          <a:lstStyle/>
          <a:p>
            <a:pPr marL="365760" lvl="0" indent="-283464" algn="ctr">
              <a:spcBef>
                <a:spcPts val="600"/>
              </a:spcBef>
            </a:pPr>
            <a:r>
              <a:rPr lang="ru-RU" sz="2800" b="1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Этап формирования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понимания </a:t>
            </a:r>
            <a:r>
              <a:rPr lang="ru-RU" sz="2800" b="1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учебного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материала</a:t>
            </a:r>
            <a:b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>
                <a:solidFill>
                  <a:prstClr val="black"/>
                </a:solidFill>
                <a:effectLst/>
                <a:ea typeface="+mn-ea"/>
                <a:cs typeface="+mn-cs"/>
              </a:rPr>
              <a:t>Задания основаны на преобразовании информации</a:t>
            </a:r>
            <a:br>
              <a:rPr lang="ru-RU" sz="24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340768"/>
            <a:ext cx="3240360" cy="48466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1.Прочитайте </a:t>
            </a:r>
            <a:r>
              <a:rPr lang="ru-RU" sz="2400" dirty="0"/>
              <a:t>словами данную символическую информацию: </a:t>
            </a:r>
          </a:p>
          <a:p>
            <a:pPr marL="82296" indent="0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>
                <a:solidFill>
                  <a:srgbClr val="000000"/>
                </a:solidFill>
                <a:latin typeface="Arial"/>
                <a:ea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>
                <a:solidFill>
                  <a:srgbClr val="000000"/>
                </a:solidFill>
                <a:latin typeface="Arial"/>
                <a:ea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 - </a:t>
            </a:r>
            <a:endParaRPr lang="ru-RU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82296" indent="0">
              <a:buNone/>
            </a:pPr>
            <a:r>
              <a:rPr lang="ru-RU" sz="2400" dirty="0" err="1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 err="1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lang="ru-RU" sz="2400" dirty="0" err="1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 err="1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</a:rPr>
              <a:t> -</a:t>
            </a:r>
          </a:p>
          <a:p>
            <a:pPr marL="82296" indent="0">
              <a:buNone/>
            </a:pPr>
            <a:r>
              <a:rPr lang="ru-RU" sz="2400" dirty="0" err="1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 err="1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lang="ru-RU" sz="2400" dirty="0" err="1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 err="1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 - </a:t>
            </a:r>
            <a:endParaRPr lang="ru-RU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82296" indent="0">
              <a:buNone/>
            </a:pP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>
                <a:solidFill>
                  <a:srgbClr val="000000"/>
                </a:solidFill>
                <a:latin typeface="Arial"/>
                <a:ea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Y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</a:rPr>
              <a:t> - </a:t>
            </a:r>
          </a:p>
          <a:p>
            <a:pPr marL="82296" indent="0">
              <a:buNone/>
            </a:pPr>
            <a:r>
              <a:rPr lang="ru-RU" sz="2400" dirty="0" err="1">
                <a:solidFill>
                  <a:srgbClr val="000000"/>
                </a:solidFill>
                <a:latin typeface="Arial"/>
                <a:ea typeface="Times New Roman"/>
              </a:rPr>
              <a:t>Х</a:t>
            </a:r>
            <a:r>
              <a:rPr lang="ru-RU" sz="2400" baseline="30000" dirty="0" err="1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lang="ru-RU" sz="2400" dirty="0" err="1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 -</a:t>
            </a:r>
            <a:endParaRPr lang="ru-RU" sz="2400" dirty="0"/>
          </a:p>
          <a:p>
            <a:pPr marL="82296" indent="0"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384376" cy="271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309937" cy="27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88" y="1196752"/>
            <a:ext cx="734481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9223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Этап формирования 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умений и навыков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21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364</TotalTime>
  <Words>864</Words>
  <Application>Microsoft Office PowerPoint</Application>
  <PresentationFormat>Экран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XVI территориальная  научно-практическая  конференция педагогов " Эффективные практики, направленные на  реализацию приоритетных направлений национального проекта "Образование"</vt:lpstr>
      <vt:lpstr>Актуальность темы: Современному обществу требуются люди, умеющие быстро адаптироваться к изменениям, происходящим в мире. Объективной  закономерностью в наше  время является повышение требований к уровню образованности человека. Одна из целей стратегического направления Федерального проекта "Современная школа" это формирование функциональной грамотности школьников, обновление содержания образования естественно-научного направления.  Школа в современных условиях должна обеспечить развитие у учащихся умения использовать свои знания, в том числе и биологические, в своей повседневной жизни. </vt:lpstr>
      <vt:lpstr>Естественнонаучная функциональная грамотность </vt:lpstr>
      <vt:lpstr> Уровни   естественнонаучной грамотности</vt:lpstr>
      <vt:lpstr>  Умения учащихся, которые учитываются  для определения уровня сформированности естественнонаучной грамотности: </vt:lpstr>
      <vt:lpstr>Этап формирования знания учебного материала </vt:lpstr>
      <vt:lpstr>Презентация PowerPoint</vt:lpstr>
      <vt:lpstr>Этап формирования понимания учебного материала Задания основаны на преобразовании информации   </vt:lpstr>
      <vt:lpstr>Этап формирования  умений и навыков</vt:lpstr>
      <vt:lpstr>Этап развития внимания</vt:lpstr>
      <vt:lpstr>Этап развития мировоззрения</vt:lpstr>
      <vt:lpstr>Этап развития мировоззрения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2019-03-28T15:53:05Z</dcterms:created>
  <dcterms:modified xsi:type="dcterms:W3CDTF">2019-04-03T17:06:12Z</dcterms:modified>
</cp:coreProperties>
</file>