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71" r:id="rId6"/>
    <p:sldId id="274" r:id="rId7"/>
    <p:sldId id="275" r:id="rId8"/>
    <p:sldId id="281" r:id="rId9"/>
    <p:sldId id="282" r:id="rId10"/>
    <p:sldId id="283" r:id="rId11"/>
    <p:sldId id="284" r:id="rId12"/>
    <p:sldId id="285" r:id="rId13"/>
    <p:sldId id="286" r:id="rId14"/>
    <p:sldId id="277" r:id="rId15"/>
    <p:sldId id="278" r:id="rId16"/>
    <p:sldId id="280" r:id="rId17"/>
    <p:sldId id="279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DFC"/>
    <a:srgbClr val="F3C3F0"/>
    <a:srgbClr val="DD53D3"/>
    <a:srgbClr val="CC0066"/>
    <a:srgbClr val="FF99FF"/>
    <a:srgbClr val="D7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139" autoAdjust="0"/>
  </p:normalViewPr>
  <p:slideViewPr>
    <p:cSldViewPr snapToGrid="0">
      <p:cViewPr varScale="1">
        <p:scale>
          <a:sx n="69" d="100"/>
          <a:sy n="69" d="100"/>
        </p:scale>
        <p:origin x="-7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F3060-7081-43CB-95B1-6597491AF61A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DC6FA-21FB-438B-A249-B58C63E86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1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C6FA-21FB-438B-A249-B58C63E86E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2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DA7-A7E3-4F2E-A58B-629C991F7D0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0C9-ACB4-4EEA-AAF1-15E4823A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7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DA7-A7E3-4F2E-A58B-629C991F7D0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0C9-ACB4-4EEA-AAF1-15E4823A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3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DA7-A7E3-4F2E-A58B-629C991F7D0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0C9-ACB4-4EEA-AAF1-15E4823A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DA7-A7E3-4F2E-A58B-629C991F7D0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0C9-ACB4-4EEA-AAF1-15E4823A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3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DA7-A7E3-4F2E-A58B-629C991F7D0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0C9-ACB4-4EEA-AAF1-15E4823A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26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DA7-A7E3-4F2E-A58B-629C991F7D0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0C9-ACB4-4EEA-AAF1-15E4823A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2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DA7-A7E3-4F2E-A58B-629C991F7D0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0C9-ACB4-4EEA-AAF1-15E4823A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DA7-A7E3-4F2E-A58B-629C991F7D0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0C9-ACB4-4EEA-AAF1-15E4823A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5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DA7-A7E3-4F2E-A58B-629C991F7D0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0C9-ACB4-4EEA-AAF1-15E4823A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5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DA7-A7E3-4F2E-A58B-629C991F7D0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0C9-ACB4-4EEA-AAF1-15E4823A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0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DA7-A7E3-4F2E-A58B-629C991F7D0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40C9-ACB4-4EEA-AAF1-15E4823A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0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07DA7-A7E3-4F2E-A58B-629C991F7D0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40C9-ACB4-4EEA-AAF1-15E4823A9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2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12832"/>
            <a:ext cx="12192000" cy="445168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Рощинский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976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XVI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НАУЧНО-ПРАКТИЧЕСКАЯ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ПЕДАГОГОВ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1376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на урока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английского языка».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2681" y="3429000"/>
            <a:ext cx="5406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Михайловна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ГБОУ СОШ «ОЦ» 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Рощинский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 высшая квалификационная категория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9604" y="168810"/>
            <a:ext cx="6672789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300" dirty="0" err="1" smtClean="0"/>
              <a:t>Предтекстовые</a:t>
            </a:r>
            <a:r>
              <a:rPr lang="ru-RU" sz="7300" dirty="0" smtClean="0"/>
              <a:t> </a:t>
            </a:r>
            <a:endParaRPr lang="ru-RU" sz="7300" dirty="0"/>
          </a:p>
        </p:txBody>
      </p:sp>
      <p:sp>
        <p:nvSpPr>
          <p:cNvPr id="3" name="TextBox 2"/>
          <p:cNvSpPr txBox="1"/>
          <p:nvPr/>
        </p:nvSpPr>
        <p:spPr>
          <a:xfrm>
            <a:off x="205827" y="1601104"/>
            <a:ext cx="11780341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/>
              <a:t>- Ориентиры предвосхищения содержания</a:t>
            </a:r>
          </a:p>
          <a:p>
            <a:r>
              <a:rPr lang="ru-RU" sz="3500" dirty="0"/>
              <a:t> - выбор предложений: верно-не верно</a:t>
            </a:r>
            <a:r>
              <a:rPr lang="ru-RU" sz="3500" dirty="0" smtClean="0"/>
              <a:t>,</a:t>
            </a:r>
          </a:p>
          <a:p>
            <a:r>
              <a:rPr lang="ru-RU" sz="3500" dirty="0"/>
              <a:t> </a:t>
            </a:r>
            <a:r>
              <a:rPr lang="ru-RU" sz="3500" dirty="0" smtClean="0"/>
              <a:t>   </a:t>
            </a:r>
            <a:r>
              <a:rPr lang="ru-RU" sz="3500" dirty="0"/>
              <a:t>согласен-не согласен, до-после;</a:t>
            </a:r>
          </a:p>
          <a:p>
            <a:r>
              <a:rPr lang="ru-RU" sz="3500" dirty="0"/>
              <a:t> - Мозговой штурм </a:t>
            </a:r>
          </a:p>
          <a:p>
            <a:r>
              <a:rPr lang="ru-RU" sz="3500" dirty="0" smtClean="0"/>
              <a:t>- </a:t>
            </a:r>
            <a:r>
              <a:rPr lang="ru-RU" sz="3500" dirty="0"/>
              <a:t>Глоссарий - составление словаря по теме текста; </a:t>
            </a:r>
          </a:p>
          <a:p>
            <a:pPr marL="457200" indent="-457200">
              <a:buFontTx/>
              <a:buChar char="-"/>
            </a:pPr>
            <a:r>
              <a:rPr lang="ru-RU" sz="3500" dirty="0" smtClean="0"/>
              <a:t>Предваряющие </a:t>
            </a:r>
            <a:r>
              <a:rPr lang="ru-RU" sz="3500" dirty="0"/>
              <a:t>вопросы - такие, </a:t>
            </a:r>
            <a:endParaRPr lang="ru-RU" sz="3500" dirty="0" smtClean="0"/>
          </a:p>
          <a:p>
            <a:r>
              <a:rPr lang="ru-RU" sz="3500" dirty="0" smtClean="0"/>
              <a:t>      ответы </a:t>
            </a:r>
            <a:r>
              <a:rPr lang="ru-RU" sz="3500" dirty="0"/>
              <a:t>на которые обучающимся следует найти в тексте; </a:t>
            </a:r>
          </a:p>
          <a:p>
            <a:pPr marL="457200" indent="-457200">
              <a:buFontTx/>
              <a:buChar char="-"/>
            </a:pPr>
            <a:r>
              <a:rPr lang="ru-RU" sz="3500" dirty="0" smtClean="0"/>
              <a:t>смысловая </a:t>
            </a:r>
            <a:r>
              <a:rPr lang="ru-RU" sz="3500" dirty="0"/>
              <a:t>догадка </a:t>
            </a:r>
            <a:endParaRPr lang="ru-RU" sz="3500" dirty="0" smtClean="0"/>
          </a:p>
          <a:p>
            <a:pPr marL="457200" indent="-457200">
              <a:buFontTx/>
              <a:buChar char="-"/>
            </a:pPr>
            <a:r>
              <a:rPr lang="ru-RU" sz="3500" dirty="0" smtClean="0"/>
              <a:t>о </a:t>
            </a:r>
            <a:r>
              <a:rPr lang="ru-RU" sz="3500" dirty="0"/>
              <a:t>возможном содержании текста на основе его названия. </a:t>
            </a:r>
          </a:p>
        </p:txBody>
      </p:sp>
    </p:spTree>
    <p:extLst>
      <p:ext uri="{BB962C8B-B14F-4D97-AF65-F5344CB8AC3E}">
        <p14:creationId xmlns:p14="http://schemas.microsoft.com/office/powerpoint/2010/main" val="15265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81732" y="385387"/>
            <a:ext cx="4228530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300" dirty="0" smtClean="0"/>
              <a:t>Текстовые</a:t>
            </a:r>
            <a:endParaRPr lang="ru-RU" sz="7300" dirty="0"/>
          </a:p>
        </p:txBody>
      </p:sp>
      <p:sp>
        <p:nvSpPr>
          <p:cNvPr id="3" name="TextBox 2"/>
          <p:cNvSpPr txBox="1"/>
          <p:nvPr/>
        </p:nvSpPr>
        <p:spPr>
          <a:xfrm>
            <a:off x="205827" y="1753504"/>
            <a:ext cx="120574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«V» (да) на полях, если то, что вы читаете, </a:t>
            </a:r>
            <a:endParaRPr lang="ru-RU" sz="3600" dirty="0" smtClean="0"/>
          </a:p>
          <a:p>
            <a:r>
              <a:rPr lang="ru-RU" sz="3600" dirty="0" smtClean="0"/>
              <a:t>соответствует </a:t>
            </a:r>
            <a:r>
              <a:rPr lang="ru-RU" sz="3600" dirty="0"/>
              <a:t>тому, что вы знаете, или думали, что знаете; </a:t>
            </a:r>
          </a:p>
          <a:p>
            <a:r>
              <a:rPr lang="ru-RU" sz="3600" dirty="0"/>
              <a:t>«+» (плюс), если то, что вы читаете является для вас новым; </a:t>
            </a:r>
          </a:p>
          <a:p>
            <a:r>
              <a:rPr lang="ru-RU" sz="3600" dirty="0"/>
              <a:t>«–» (минус), если то, что вы читаете, противоречит тому, </a:t>
            </a:r>
            <a:endParaRPr lang="ru-RU" sz="3600" dirty="0" smtClean="0"/>
          </a:p>
          <a:p>
            <a:r>
              <a:rPr lang="ru-RU" sz="3600" dirty="0" smtClean="0"/>
              <a:t>что </a:t>
            </a:r>
            <a:r>
              <a:rPr lang="ru-RU" sz="3600" dirty="0"/>
              <a:t>вы уже знали или думали, что знаете; </a:t>
            </a:r>
          </a:p>
          <a:p>
            <a:r>
              <a:rPr lang="ru-RU" sz="3600" dirty="0"/>
              <a:t>«?», если то, что вы читаете, непонятно, </a:t>
            </a:r>
            <a:endParaRPr lang="ru-RU" sz="3600" dirty="0" smtClean="0"/>
          </a:p>
          <a:p>
            <a:r>
              <a:rPr lang="ru-RU" sz="3600" dirty="0" smtClean="0"/>
              <a:t>или  </a:t>
            </a:r>
            <a:r>
              <a:rPr lang="ru-RU" sz="3600" dirty="0"/>
              <a:t>же вы хотели бы получить более подробные </a:t>
            </a:r>
            <a:r>
              <a:rPr lang="ru-RU" sz="3600" dirty="0" smtClean="0"/>
              <a:t>сведения.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467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97" y="1213177"/>
            <a:ext cx="120574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«V» (да) на полях, если то, что вы читаете, </a:t>
            </a:r>
            <a:endParaRPr lang="ru-RU" sz="3600" dirty="0" smtClean="0"/>
          </a:p>
          <a:p>
            <a:r>
              <a:rPr lang="ru-RU" sz="3600" dirty="0" smtClean="0"/>
              <a:t>соответствует </a:t>
            </a:r>
            <a:r>
              <a:rPr lang="ru-RU" sz="3600" dirty="0"/>
              <a:t>тому, что вы знаете, или думали, что знаете; </a:t>
            </a:r>
          </a:p>
          <a:p>
            <a:r>
              <a:rPr lang="ru-RU" sz="3600" dirty="0"/>
              <a:t>«+» (плюс), если то, что вы читаете является для вас новым; </a:t>
            </a:r>
          </a:p>
          <a:p>
            <a:r>
              <a:rPr lang="ru-RU" sz="3600" dirty="0"/>
              <a:t>«–» (минус), если то, что вы читаете, противоречит тому, </a:t>
            </a:r>
            <a:endParaRPr lang="ru-RU" sz="3600" dirty="0" smtClean="0"/>
          </a:p>
          <a:p>
            <a:r>
              <a:rPr lang="ru-RU" sz="3600" dirty="0" smtClean="0"/>
              <a:t>что </a:t>
            </a:r>
            <a:r>
              <a:rPr lang="ru-RU" sz="3600" dirty="0"/>
              <a:t>вы уже знали или думали, что знаете; </a:t>
            </a:r>
          </a:p>
          <a:p>
            <a:r>
              <a:rPr lang="ru-RU" sz="3600" dirty="0"/>
              <a:t>«?», если то, что вы читаете, непонятно, </a:t>
            </a:r>
            <a:endParaRPr lang="ru-RU" sz="3600" dirty="0" smtClean="0"/>
          </a:p>
          <a:p>
            <a:r>
              <a:rPr lang="ru-RU" sz="3600" dirty="0" smtClean="0"/>
              <a:t>или  </a:t>
            </a:r>
            <a:r>
              <a:rPr lang="ru-RU" sz="3600" dirty="0"/>
              <a:t>же вы хотели бы получить более подробные </a:t>
            </a:r>
            <a:r>
              <a:rPr lang="ru-RU" sz="3600" dirty="0" smtClean="0"/>
              <a:t>сведения.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81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45686"/>
            <a:ext cx="1226868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dirty="0"/>
              <a:t>закончить предложения, используя предлагаемые варианты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dirty="0"/>
              <a:t> ответить на вопросы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dirty="0"/>
              <a:t> </a:t>
            </a:r>
            <a:r>
              <a:rPr lang="ru-RU" sz="3500" dirty="0" smtClean="0"/>
              <a:t>составить </a:t>
            </a:r>
            <a:r>
              <a:rPr lang="ru-RU" sz="3500" dirty="0"/>
              <a:t>план текста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dirty="0"/>
              <a:t> </a:t>
            </a:r>
            <a:r>
              <a:rPr lang="ru-RU" sz="3500" dirty="0" smtClean="0"/>
              <a:t>пересказать </a:t>
            </a:r>
            <a:r>
              <a:rPr lang="ru-RU" sz="3500" dirty="0"/>
              <a:t>текст, пользуясь планом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dirty="0"/>
              <a:t> </a:t>
            </a:r>
            <a:r>
              <a:rPr lang="ru-RU" sz="3500" dirty="0" smtClean="0"/>
              <a:t>охарактеризовать </a:t>
            </a:r>
            <a:r>
              <a:rPr lang="ru-RU" sz="3500" dirty="0"/>
              <a:t>персонажей своими словами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dirty="0"/>
              <a:t> выделить новую для себя информацию в тексте</a:t>
            </a:r>
            <a:endParaRPr lang="ru-RU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2785029" y="410556"/>
            <a:ext cx="6621941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300" dirty="0" err="1" smtClean="0"/>
              <a:t>Послетекстовые</a:t>
            </a:r>
            <a:endParaRPr lang="ru-RU" sz="7300" dirty="0"/>
          </a:p>
        </p:txBody>
      </p:sp>
    </p:spTree>
    <p:extLst>
      <p:ext uri="{BB962C8B-B14F-4D97-AF65-F5344CB8AC3E}">
        <p14:creationId xmlns:p14="http://schemas.microsoft.com/office/powerpoint/2010/main" val="8674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:\Users\User\Desktop\конференция 28.03.2019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94" y="-1"/>
            <a:ext cx="4149969" cy="683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C:\Users\User\Desktop\конференция 28.03.2019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91" y="0"/>
            <a:ext cx="5120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C:\Users\User\Desktop\конференция 28.03.2019\Сним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89" y="0"/>
            <a:ext cx="5276930" cy="685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User\Desktop\конференция 28.03.2019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17" y="0"/>
            <a:ext cx="8996146" cy="686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75450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774" y="821142"/>
            <a:ext cx="10450286" cy="1500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сущность понятия «функциональная грамотность»?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7206" y="2888793"/>
            <a:ext cx="10157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«Функциональная грамотность — способность человека 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приобретаемые в течение жизни знания для 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широкого диапазона жизненных задач в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сферах человеческой деятельности, общения и 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отношений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Леонтьев </a:t>
            </a:r>
          </a:p>
        </p:txBody>
      </p:sp>
    </p:spTree>
    <p:extLst>
      <p:ext uri="{BB962C8B-B14F-4D97-AF65-F5344CB8AC3E}">
        <p14:creationId xmlns:p14="http://schemas.microsoft.com/office/powerpoint/2010/main" val="42645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2452" y="52153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                      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677"/>
            <a:ext cx="12192000" cy="671732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грамотная личность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человек,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ориентирующийся в мире и действующий в соответствии с общественными ценностями, ожиданиями и интересами (например, умеющий соотносить и координировать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действия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действиями других людей);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способный быть самостоятельным в ситуации выбора и принятия решений;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умеющий отвечать за свои решения;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способный нести ответственность за себя и своих близких;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владеющий приемами учения и готовый к постоянной переподготовке;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обладающий набором компетенций, как ключевых, так и по различным областям знаний;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которого поиск решения в нестандартной ситуации – привычное явление;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легко адаптирующийся в любом социуме и умеющий активно влиять на него;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хорошо владеющий устной и письменной речью как средством взаимодействия между людьми;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владеющий современными информационными технологиями.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2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2" y="526632"/>
            <a:ext cx="11805736" cy="55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1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1" y="217069"/>
            <a:ext cx="11052008" cy="615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43512"/>
            <a:ext cx="1219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грамотность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написать сочинение, реферат; считать без калькулятора; отвечать на вопросы, не испытывая затруднений в построении фраз, подборе слов; написать заявление, заполнить какие-либо анкеты, бланки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искать информацию в сети Интернет; пользоваться электронной почтой; создавать и распечатывать тексты; работать с электронными таблицами; использовать графические редакторы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действий в чрезвычайных ситуациях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оказывать первую медицинскую помощь пострадавшему; обратиться за экстренной помощью к специализированным службам; заботиться о своем здоровье; вести себя в ситуациях угрозы личной безопасности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находить и отбирать необходимую информацию из книг, справочников, энциклопедий и др. печатных текстов; читать чертежи, схемы, графики; использовать информацию из СМИ; пользоваться алфавитным и систематическим каталогом библиотеки; анализировать числовую информацию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6021" y="-487883"/>
            <a:ext cx="103110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6805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работать в группе, команде; расположить к себе других людей; не поддаваться колебаниям своего настроения, приспосабливаться к новым, непривычным требованиям и условиям, организовать работу группы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иностранными языками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перевести со словарем несложный текст; рассказать о себе, своих друзьях, своем городе; понимать тексты инструкций на упаковках различных товаров, приборов бытовой техники; общаться с зарубежными друзьями и знакомыми на различные бытовые темы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при решении бытовых проблем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выбирать продукты, товары и услуги (в магазинах, в разных сервисных службах); планировать денежные расходы, исходя из бюджета семьи; использовать различные технические бытовые устройства, пользуясь инструкциями; ориентироваться в незнакомом городе, пользуясь справочником, картой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и общественно-политическая грамотность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отстаивать свои права и интересы; объяснять различия в функциях и полномочиях Президента, Правительства,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Думы; объяснять различия между уголовным, административным и дисциплинарным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1439" y="576775"/>
            <a:ext cx="5269199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300" dirty="0" smtClean="0"/>
              <a:t>Виды чтения</a:t>
            </a:r>
            <a:endParaRPr lang="ru-RU" sz="7300" dirty="0"/>
          </a:p>
        </p:txBody>
      </p:sp>
      <p:sp>
        <p:nvSpPr>
          <p:cNvPr id="3" name="TextBox 2"/>
          <p:cNvSpPr txBox="1"/>
          <p:nvPr/>
        </p:nvSpPr>
        <p:spPr>
          <a:xfrm>
            <a:off x="2097388" y="2011680"/>
            <a:ext cx="5597302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5200" dirty="0" smtClean="0"/>
              <a:t>Просмотровое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5200" dirty="0" smtClean="0"/>
              <a:t>Ознакомительное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5200" dirty="0" smtClean="0"/>
              <a:t>Изучающее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5200" dirty="0" smtClean="0"/>
              <a:t>Поисковое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1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4963" y="576774"/>
            <a:ext cx="9682074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300" dirty="0" smtClean="0"/>
              <a:t>Этапы работы с текстом</a:t>
            </a:r>
            <a:endParaRPr lang="ru-RU" sz="7300" dirty="0"/>
          </a:p>
        </p:txBody>
      </p:sp>
      <p:sp>
        <p:nvSpPr>
          <p:cNvPr id="3" name="TextBox 2"/>
          <p:cNvSpPr txBox="1"/>
          <p:nvPr/>
        </p:nvSpPr>
        <p:spPr>
          <a:xfrm>
            <a:off x="2097388" y="2011680"/>
            <a:ext cx="4988160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5200" dirty="0" err="1" smtClean="0"/>
              <a:t>предтекстовые</a:t>
            </a:r>
            <a:endParaRPr lang="ru-RU" sz="5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5200" dirty="0" smtClean="0"/>
              <a:t>текстовые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5200" dirty="0" err="1" smtClean="0"/>
              <a:t>послетекстовые</a:t>
            </a:r>
            <a:endParaRPr lang="ru-RU" sz="5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15533" y="2950398"/>
            <a:ext cx="37349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5200" dirty="0"/>
              <a:t>упражнения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7071481" y="2390834"/>
            <a:ext cx="956604" cy="20116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672</Words>
  <Application>Microsoft Office PowerPoint</Application>
  <PresentationFormat>Произвольный</PresentationFormat>
  <Paragraphs>90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Яруткина Анна учащаяся 9 класса ГБОУ СОШ «ОЦ» п.г.т. Рощинский  Научный руководитель:  Полковникова Надежда Михайловна      учитель английского языка  ГБОУ СОШ «ОЦ» п.г.т. Рощинский высшая квалификационная категория</dc:title>
  <dc:creator>Админ</dc:creator>
  <cp:lastModifiedBy>User</cp:lastModifiedBy>
  <cp:revision>52</cp:revision>
  <dcterms:created xsi:type="dcterms:W3CDTF">2019-02-27T16:15:41Z</dcterms:created>
  <dcterms:modified xsi:type="dcterms:W3CDTF">2019-04-03T14:47:56Z</dcterms:modified>
</cp:coreProperties>
</file>