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73" r:id="rId6"/>
    <p:sldId id="262" r:id="rId7"/>
    <p:sldId id="263" r:id="rId8"/>
    <p:sldId id="258" r:id="rId9"/>
    <p:sldId id="274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6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2182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10656763258224632"/>
          <c:y val="5.1126025923663318E-2"/>
          <c:w val="0.90633399244376966"/>
          <c:h val="0.856115778949497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РУЧКА</c:v>
                </c:pt>
                <c:pt idx="1">
                  <c:v>КАРАНДАШ</c:v>
                </c:pt>
                <c:pt idx="2">
                  <c:v>ФЛОМАСТЕР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4-4918-A73A-7986FD3E6A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РУЧКА</c:v>
                </c:pt>
                <c:pt idx="1">
                  <c:v>КАРАНДАШ</c:v>
                </c:pt>
                <c:pt idx="2">
                  <c:v>ФЛОМАСТЕР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C4-4918-A73A-7986FD3E6A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РУЧКА</c:v>
                </c:pt>
                <c:pt idx="1">
                  <c:v>КАРАНДАШ</c:v>
                </c:pt>
                <c:pt idx="2">
                  <c:v>ФЛОМАСТЕР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C4-4918-A73A-7986FD3E6A1D}"/>
            </c:ext>
          </c:extLst>
        </c:ser>
        <c:dLbls/>
        <c:gapWidth val="114"/>
        <c:overlap val="100"/>
        <c:axId val="86994944"/>
        <c:axId val="86996480"/>
      </c:barChart>
      <c:catAx>
        <c:axId val="86994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96480"/>
        <c:crosses val="autoZero"/>
        <c:auto val="1"/>
        <c:lblAlgn val="ctr"/>
        <c:lblOffset val="100"/>
      </c:catAx>
      <c:valAx>
        <c:axId val="86996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99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0.11118045512672256"/>
          <c:y val="5.1126163794377663E-2"/>
          <c:w val="0.90633399244376966"/>
          <c:h val="0.856115778949497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РУЧКА</c:v>
                </c:pt>
                <c:pt idx="1">
                  <c:v>КАРАНДАШ</c:v>
                </c:pt>
                <c:pt idx="2">
                  <c:v>ФЛОМАСТЕР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6-413D-BCA2-E3E14D78F3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РУЧКА</c:v>
                </c:pt>
                <c:pt idx="1">
                  <c:v>КАРАНДАШ</c:v>
                </c:pt>
                <c:pt idx="2">
                  <c:v>ФЛОМАСТЕР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F6-413D-BCA2-E3E14D78F3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РУЧКА</c:v>
                </c:pt>
                <c:pt idx="1">
                  <c:v>КАРАНДАШ</c:v>
                </c:pt>
                <c:pt idx="2">
                  <c:v>ФЛОМАСТЕР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F6-413D-BCA2-E3E14D78F3DE}"/>
            </c:ext>
          </c:extLst>
        </c:ser>
        <c:dLbls/>
        <c:gapWidth val="114"/>
        <c:overlap val="100"/>
        <c:axId val="67288064"/>
        <c:axId val="89326336"/>
      </c:barChart>
      <c:catAx>
        <c:axId val="67288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326336"/>
        <c:crosses val="autoZero"/>
        <c:auto val="1"/>
        <c:lblAlgn val="ctr"/>
        <c:lblOffset val="100"/>
      </c:catAx>
      <c:valAx>
        <c:axId val="8932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8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69" y="4781951"/>
            <a:ext cx="11495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</a:rPr>
              <a:t>Автор: Платонова </a:t>
            </a:r>
            <a:r>
              <a:rPr lang="ru-RU" sz="2400" b="1" dirty="0" smtClean="0">
                <a:latin typeface="Times New Roman" panose="02020603050405020304" pitchFamily="18" charset="0"/>
              </a:rPr>
              <a:t>Елена </a:t>
            </a:r>
            <a:r>
              <a:rPr lang="ru-RU" sz="2400" b="1" dirty="0" smtClean="0">
                <a:latin typeface="Times New Roman" panose="02020603050405020304" pitchFamily="18" charset="0"/>
              </a:rPr>
              <a:t>Вячеславовна,</a:t>
            </a:r>
            <a:endParaRPr lang="ru-RU" sz="24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</a:rPr>
              <a:t>читель </a:t>
            </a:r>
            <a:r>
              <a:rPr lang="ru-RU" sz="2400" b="1" dirty="0" smtClean="0">
                <a:latin typeface="Times New Roman" panose="02020603050405020304" pitchFamily="18" charset="0"/>
              </a:rPr>
              <a:t>математики и физики ГБОУ ООШ № 20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</a:rPr>
              <a:t> г.о. </a:t>
            </a:r>
            <a:r>
              <a:rPr lang="ru-RU" sz="2400" b="1" dirty="0" smtClean="0">
                <a:latin typeface="Times New Roman" panose="02020603050405020304" pitchFamily="18" charset="0"/>
              </a:rPr>
              <a:t>Новокуйбышевск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2019г.</a:t>
            </a:r>
            <a:endParaRPr lang="ru-RU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302" y="2638583"/>
            <a:ext cx="9135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ФОРМИРОВАНИЕ ФУНКЦИОНАЛЬНОЙ ГРАМОТНОСТИ НА УРОКЕ МАТЕМАТИКИ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5554" y="753265"/>
            <a:ext cx="8268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XVI территориальной научно-практической конференции педагогов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"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Эффективные практики, направленные на реализацию приоритетных направлений национального проекта "Образование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"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8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4743" y="1169298"/>
            <a:ext cx="10798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«КРАСОТУ МАТЕМАТИКИ МОЖНО УВИДЕТЬ ГЛАЗАМИ, МОЖНО ПОЧУВСТВОВАТЬ СЕРДЦЕМ, НО ОБЪЯТЬ ЕЕ МОЖНО ТОЛЬКО УМОМ»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3761" y="4113272"/>
            <a:ext cx="101708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</a:rPr>
              <a:t>                                                                                                      </a:t>
            </a:r>
          </a:p>
          <a:p>
            <a:r>
              <a:rPr lang="ru-RU" sz="3200" b="1" dirty="0" smtClean="0">
                <a:latin typeface="Times New Roman" panose="02020603050405020304" pitchFamily="18" charset="0"/>
              </a:rPr>
              <a:t>                                                       </a:t>
            </a:r>
          </a:p>
          <a:p>
            <a:r>
              <a:rPr lang="ru-RU" sz="3200" b="1" dirty="0">
                <a:latin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</a:rPr>
              <a:t>                                                     Ш.А. АМОНАШВИЛИ                                                                            </a:t>
            </a:r>
            <a:endParaRPr lang="ru-RU" sz="3200" dirty="0">
              <a:solidFill>
                <a:srgbClr val="000000"/>
              </a:solidFill>
              <a:latin typeface="Open Sans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1994" y="2506503"/>
            <a:ext cx="9135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0533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52" y="632012"/>
            <a:ext cx="4408296" cy="5835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72635" y="979468"/>
            <a:ext cx="6338048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«НУЖНО ПЕРЕХОДИТЬ И К ПРИНЦИПИАЛЬНО НОВЫМ, В ТОМ ЧИСЛЕ ИНДИВИДУАЛЬНЫМ ТЕХНОЛОГИЯМ ОБУЧЕНИЯ, УЖЕ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ЭПОХУ».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4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5555" y="817157"/>
            <a:ext cx="8268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ФУНКЦИОНАЛЬНАЯ ГРАМОТНОСТЬ- ОВЛАДЕНИЕ КЛЮЧЕВЫМИ КОМПЕТЕНЦИЯМИ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9315" y="2539220"/>
            <a:ext cx="489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УЧЕБНО-ПОЗНОВАТЕЛЬНАЯ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9315" y="3553769"/>
            <a:ext cx="4689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ЦЕННОСТНО-СМЫСЛОВАЯ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9315" y="4568318"/>
            <a:ext cx="4689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ОБЩЕКУЛЬТУРНАЯ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30590" y="2533556"/>
            <a:ext cx="469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ИНФОРМАЦИОННАЯ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30590" y="3548105"/>
            <a:ext cx="47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КОММУНИКАТИВНАЯ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30590" y="4568318"/>
            <a:ext cx="469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СОЦИАЛЬНО-ТРУДОВАЯ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30590" y="5587889"/>
            <a:ext cx="3204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ЛИЧНОСТНАЯ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89315" y="2533556"/>
            <a:ext cx="489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УЧЕБНО-ПОЗНОВАТЕЛЬНАЯ КОМПЕТЕНЦИЯ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0947" y="2659555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10947" y="368301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0947" y="4706469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52222" y="2659554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52222" y="368301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52222" y="4706469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52222" y="5729926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1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71757" y="2229042"/>
            <a:ext cx="535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ЧИТАТЕЛЬСКАЯ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1757" y="2737647"/>
            <a:ext cx="6048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МАТЕМАТИЧЕСКАЯ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757" y="3242378"/>
            <a:ext cx="8020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ЕСТЕСТВЕННО-НАУЧНАЯ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1757" y="4958340"/>
            <a:ext cx="56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КОМПЬЮТЕРНАЯ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8538" y="4408085"/>
            <a:ext cx="56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ЮРИДИЧЕСКАЯЯ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71757" y="3818759"/>
            <a:ext cx="56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ФИНАНСОВАЯ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537" y="5547666"/>
            <a:ext cx="56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ЭКОЛОГИЧЕСКАЯ ГРАМОТНОСТЬ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8537" y="6097921"/>
            <a:ext cx="5642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…………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205" y="2315124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6205" y="2823729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6205" y="3344406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206" y="3904841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66206" y="4494167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6205" y="5047296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6205" y="5667007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6205" y="6253765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69326" y="735297"/>
            <a:ext cx="6426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ФУНКЦИОНАЛЬНАЯ ГРАМОТНОСТЬ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5481" y="755557"/>
            <a:ext cx="8268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УРОВНЕВЫЙ ПОДХОД В ФОРМИРОВАНИИ ФУНКЦИОНАЛЬНОЙ ГРАМОТНОСТИ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" y="236513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0080" y="2921407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0080" y="347469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4688537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0080" y="5595530"/>
            <a:ext cx="607500" cy="296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8353" y="2279050"/>
            <a:ext cx="9666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5 КЛАСС- УЗНАВАНИЕ, ВОСПРОИЗВОДСТВО И ПОНИМАНИЕ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8353" y="2786881"/>
            <a:ext cx="966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6</a:t>
            </a:r>
            <a:r>
              <a:rPr lang="ru-RU" sz="28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</a:rPr>
              <a:t>КЛАСС- ПОНИМАНИЕ И ПРИМЕНЕНИЕ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8353" y="3381850"/>
            <a:ext cx="9666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7 КЛАСС- РЕШЕНИЕ ПРОБЛЕМ НА ОСНОВЕ АНАЛИЗА И СИНТЕЗА ИНФОРМАЦИИ В КОНТЕКСТЕ ПРЕДМЕТНОГО ЗНАНИЯ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8353" y="4562538"/>
            <a:ext cx="9666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8 КЛАСС- РЕШЕНИЕ ПРОБЛЕМ В КОНТЕКСТЕ ОКРУЖАЮЩЕЙ ДЕЙСТВИТЕЛЬНОСТИ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8353" y="5524630"/>
            <a:ext cx="9666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9 КЛАСС- ГОТОВНОСТЬ ДЕЙСТВОВАТЬ В УСЛОВИЯХ МНОГОЗАДАЧНОСТИ, НЕОПРЕДЕЛЕННОСТИ В КОНТЕКСТЕ ОКРУЖАЮЩЕЙ ДЕЙСТВИТЕЛЬНОСТИ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1606" y="951584"/>
            <a:ext cx="8268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КОМПОНЕНТЫ МАТЕМАТИЧЕСКОЙ ГРАМОТНОСТИ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0134" y="2673179"/>
            <a:ext cx="846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ВОСПРОИЗВЕДЕНИЕ МАТЕМАТИЧЕСКИХ ФАКТОВ, МЕТОДОВ И ВЫПОЛНЕНИЕ ВЫЧИСЛЕНИЙ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0134" y="3862409"/>
            <a:ext cx="8124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УСТАНОВЛЕНИЕ СВЯЗЕЙ И ИНТЕГРАЦИИ МАТЕРИАЛА ИЗ РАЗНЫХ МАТЕМАТИЧЕСКИХ ТЕМ, НЕОБХОДИМЫХ ДЛЯ РЕШЕНИЯ ПОСТАВЛЕННЫХ ЗАДАЧ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0134" y="5538291"/>
            <a:ext cx="8464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МАТЕМАТИЧЕСКИЕ РАЗМЫШЛЕНИЯ, ТРЕБУЮЩИЕ ОБОБЩЕНИЯ И ИНТУИЦИИ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" y="2799178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958" y="402327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5958" y="5664291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5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2406" y="787158"/>
            <a:ext cx="3706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ВИДЫ ЗАДАНИЙ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348" y="2429041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5471" y="2336085"/>
            <a:ext cx="535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КАК ИГРОВОЙ МОМЕНТ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5470" y="2967953"/>
            <a:ext cx="535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КАК ПРОБЛЕМНЫЙ ЭЛЕМЕНТ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3932" y="4407654"/>
            <a:ext cx="908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КАК ЗАДАНИЕ ДЛЯ СМЕНЫ ДЕЯТЕЛЬНОСТИ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1459" y="5041558"/>
            <a:ext cx="10314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КАК МОДЕЛЬ РЕАЛЬНОЙ ЖИЗНЕННОЙ СИТУАЦИИ, ИЛЛЮСТРИРУЮЩИЙ НЕОБХОДИМОСТЬ ИЗУЧАТЬ КАКОЕ ЛИБО ПОНЯТИЕ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5470" y="3504735"/>
            <a:ext cx="10441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КАК ЗАДАНИЕ, УСТАНАВЛИВАЮЩЕЕ МЕЖПРЕДМЕТНЫЕ СВЯЗИ В ПРОЦЕССЕ ОБУЧЕНИЯ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6432" y="3030490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6432" y="363979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43338" y="4544127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43338" y="5192112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43338" y="6310874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11460" y="6138708"/>
            <a:ext cx="5355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…………..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8612" y="942839"/>
            <a:ext cx="7763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СИТУАЦИИ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615" y="2732705"/>
            <a:ext cx="8190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</a:rPr>
              <a:t>ЛИЧНАЯ ЖИЗНЬ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8612" y="5119249"/>
            <a:ext cx="9810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</a:rPr>
              <a:t>ОБЩЕСТВЕННАЯ ЖИЗНЬ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8612" y="3904637"/>
            <a:ext cx="8948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</a:rPr>
              <a:t>ОБУЧЕНИЕ И ПРОФЕССИОНАЛЬНАЯ ДЕЯТЕЛЬНОСТЬ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6468" y="2876352"/>
            <a:ext cx="607500" cy="297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36468" y="4052274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36468" y="5266888"/>
            <a:ext cx="607500" cy="2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508785"/>
              </p:ext>
            </p:extLst>
          </p:nvPr>
        </p:nvGraphicFramePr>
        <p:xfrm>
          <a:off x="186457" y="182286"/>
          <a:ext cx="11840675" cy="6391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3519">
                  <a:extLst>
                    <a:ext uri="{9D8B030D-6E8A-4147-A177-3AD203B41FA5}">
                      <a16:colId xmlns:a16="http://schemas.microsoft.com/office/drawing/2014/main" xmlns="" val="2849157847"/>
                    </a:ext>
                  </a:extLst>
                </a:gridCol>
                <a:gridCol w="3721533">
                  <a:extLst>
                    <a:ext uri="{9D8B030D-6E8A-4147-A177-3AD203B41FA5}">
                      <a16:colId xmlns:a16="http://schemas.microsoft.com/office/drawing/2014/main" xmlns="" val="2809553095"/>
                    </a:ext>
                  </a:extLst>
                </a:gridCol>
                <a:gridCol w="4855623">
                  <a:extLst>
                    <a:ext uri="{9D8B030D-6E8A-4147-A177-3AD203B41FA5}">
                      <a16:colId xmlns:a16="http://schemas.microsoft.com/office/drawing/2014/main" xmlns="" val="2556580545"/>
                    </a:ext>
                  </a:extLst>
                </a:gridCol>
              </a:tblGrid>
              <a:tr h="82434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  <a:p>
                      <a:pPr algn="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ПРИМЕР ЗАДАНИЯ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7418013"/>
                  </a:ext>
                </a:extLst>
              </a:tr>
              <a:tr h="2482537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5 </a:t>
                      </a:r>
                      <a:r>
                        <a:rPr lang="ru-RU" sz="3600" b="1" dirty="0" smtClean="0"/>
                        <a:t>КЛАСС</a:t>
                      </a:r>
                      <a:endParaRPr lang="ru-RU" sz="3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6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НАХОДИТ И ИЗВЛЕКАЕТ МАТЕМАТИЧЕСКУЮ ИНФОРМАЦИЮ В РАЗЛИЧНОМ КОНТЕКСТЕ</a:t>
                      </a:r>
                    </a:p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473310"/>
                  </a:ext>
                </a:extLst>
              </a:tr>
              <a:tr h="2720340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6 </a:t>
                      </a:r>
                      <a:r>
                        <a:rPr lang="ru-RU" sz="3600" b="1" dirty="0" smtClean="0"/>
                        <a:t>КЛАСС</a:t>
                      </a:r>
                      <a:endParaRPr lang="ru-RU" sz="3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6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ПРИМЕНЯЕТ МАТЕМАТИЧЕСКИЕ ЗНАНИЯ ДЛЯ РЕШЕНИЯ РАЗНОГО РОДА ПРОБЛЕМ</a:t>
                      </a:r>
                    </a:p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5035925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543998002"/>
              </p:ext>
            </p:extLst>
          </p:nvPr>
        </p:nvGraphicFramePr>
        <p:xfrm>
          <a:off x="7303285" y="1380578"/>
          <a:ext cx="4444828" cy="246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963899735"/>
              </p:ext>
            </p:extLst>
          </p:nvPr>
        </p:nvGraphicFramePr>
        <p:xfrm>
          <a:off x="7303286" y="4050152"/>
          <a:ext cx="4444828" cy="246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730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739</TotalTime>
  <Words>312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Совет директоров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Учитель</cp:lastModifiedBy>
  <cp:revision>54</cp:revision>
  <dcterms:created xsi:type="dcterms:W3CDTF">2019-03-31T16:06:13Z</dcterms:created>
  <dcterms:modified xsi:type="dcterms:W3CDTF">2019-04-04T05:44:24Z</dcterms:modified>
</cp:coreProperties>
</file>