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6" r:id="rId2"/>
    <p:sldId id="335" r:id="rId3"/>
    <p:sldId id="415" r:id="rId4"/>
    <p:sldId id="419" r:id="rId5"/>
    <p:sldId id="420" r:id="rId6"/>
    <p:sldId id="416" r:id="rId7"/>
    <p:sldId id="417" r:id="rId8"/>
    <p:sldId id="41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00"/>
    <a:srgbClr val="99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 autoAdjust="0"/>
    <p:restoredTop sz="98746" autoAdjust="0"/>
  </p:normalViewPr>
  <p:slideViewPr>
    <p:cSldViewPr>
      <p:cViewPr varScale="1">
        <p:scale>
          <a:sx n="120" d="100"/>
          <a:sy n="120" d="100"/>
        </p:scale>
        <p:origin x="-116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F97CB-555C-47AE-AD14-3D831A849DF5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B23C7-DDF3-41BD-B6FC-5B29564007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F9F83-3BC8-4538-8FF3-ADBD15C47771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B5EC8-1937-414B-93B1-704B77760AE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5650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6117" y="4343799"/>
            <a:ext cx="5482754" cy="4112042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t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3885884" y="8684699"/>
            <a:ext cx="2967237" cy="453425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5650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6117" y="4343799"/>
            <a:ext cx="5482754" cy="4112042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t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3885884" y="8684699"/>
            <a:ext cx="2967237" cy="453425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5650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6117" y="4343799"/>
            <a:ext cx="5482754" cy="4112042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t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3885884" y="8684699"/>
            <a:ext cx="2967237" cy="453425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5650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6117" y="4343799"/>
            <a:ext cx="5482754" cy="4112042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t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3885884" y="8684699"/>
            <a:ext cx="2967237" cy="453425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5650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6117" y="4343799"/>
            <a:ext cx="5482754" cy="4112042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t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3885884" y="8684699"/>
            <a:ext cx="2967237" cy="453425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5650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6117" y="4343799"/>
            <a:ext cx="5482754" cy="4112042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t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3885884" y="8684699"/>
            <a:ext cx="2967237" cy="453425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5650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6117" y="4343799"/>
            <a:ext cx="5482754" cy="4112042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t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3885884" y="8684699"/>
            <a:ext cx="2967237" cy="453425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5650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0" name="Shape 180"/>
          <p:cNvSpPr txBox="1">
            <a:spLocks noGrp="1"/>
          </p:cNvSpPr>
          <p:nvPr>
            <p:ph type="body" idx="1"/>
          </p:nvPr>
        </p:nvSpPr>
        <p:spPr>
          <a:xfrm>
            <a:off x="686117" y="4343799"/>
            <a:ext cx="5482754" cy="4112042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t" anchorCtr="0">
            <a:noAutofit/>
          </a:bodyPr>
          <a:lstStyle/>
          <a:p>
            <a:endParaRPr/>
          </a:p>
        </p:txBody>
      </p:sp>
      <p:sp>
        <p:nvSpPr>
          <p:cNvPr id="181" name="Shape 181"/>
          <p:cNvSpPr txBox="1"/>
          <p:nvPr/>
        </p:nvSpPr>
        <p:spPr>
          <a:xfrm>
            <a:off x="3885884" y="8684699"/>
            <a:ext cx="2967237" cy="453425"/>
          </a:xfrm>
          <a:prstGeom prst="rect">
            <a:avLst/>
          </a:prstGeom>
          <a:noFill/>
          <a:ln>
            <a:noFill/>
          </a:ln>
        </p:spPr>
        <p:txBody>
          <a:bodyPr lIns="85185" tIns="44296" rIns="85185" bIns="44296" anchor="b" anchorCtr="0">
            <a:noAutofit/>
          </a:bodyPr>
          <a:lstStyle/>
          <a:p>
            <a:pPr algn="r">
              <a:buClr>
                <a:srgbClr val="000000"/>
              </a:buClr>
              <a:buSzPct val="25000"/>
            </a:pPr>
            <a:r>
              <a:rPr lang="en-US" sz="11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337ED-1CF7-4E38-8362-844B335D1BC2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4DC59-43E1-43F6-B391-F2458C2D9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gradFill>
            <a:gsLst>
              <a:gs pos="0">
                <a:srgbClr val="CCECFF"/>
              </a:gs>
              <a:gs pos="100000">
                <a:srgbClr val="FFFFCC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lang="ru-RU" sz="2800" b="1" dirty="0" smtClean="0">
                <a:solidFill>
                  <a:srgbClr val="000066"/>
                </a:solidFill>
              </a:rPr>
              <a:t>                     Формирование функциональной грамотности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0" y="6424612"/>
            <a:ext cx="9144000" cy="428700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5"/>
          <p:cNvSpPr txBox="1"/>
          <p:nvPr/>
        </p:nvSpPr>
        <p:spPr>
          <a:xfrm>
            <a:off x="0" y="6424612"/>
            <a:ext cx="9144000" cy="42862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ru-RU" sz="2800" b="1" dirty="0" smtClean="0">
                <a:solidFill>
                  <a:srgbClr val="000066"/>
                </a:solidFill>
              </a:rPr>
              <a:t>Формирование функциональной грамотности</a:t>
            </a:r>
            <a:endParaRPr sz="2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71414"/>
            <a:ext cx="1566500" cy="680995"/>
          </a:xfrm>
          <a:prstGeom prst="rect">
            <a:avLst/>
          </a:prstGeom>
          <a:noFill/>
        </p:spPr>
      </p:pic>
      <p:sp>
        <p:nvSpPr>
          <p:cNvPr id="14" name="Shape 61"/>
          <p:cNvSpPr txBox="1"/>
          <p:nvPr/>
        </p:nvSpPr>
        <p:spPr>
          <a:xfrm>
            <a:off x="357158" y="785794"/>
            <a:ext cx="8643998" cy="5357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ru-RU" sz="2800" dirty="0" smtClean="0"/>
          </a:p>
          <a:p>
            <a:pPr algn="ctr"/>
            <a:r>
              <a:rPr lang="ru-RU" sz="4000" b="1" dirty="0" smtClean="0"/>
              <a:t>«Необходимые условия для обеспечения реализации предмета «Функциональная грамотность в рамках внеурочной деятельности в основной школе»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Новокуйбышевск, 04 апреля 2019 года</a:t>
            </a:r>
            <a:endParaRPr lang="ru-RU" sz="2800" dirty="0"/>
          </a:p>
        </p:txBody>
      </p:sp>
      <p:pic>
        <p:nvPicPr>
          <p:cNvPr id="17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6177005"/>
            <a:ext cx="1566500" cy="6809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gradFill>
            <a:gsLst>
              <a:gs pos="0">
                <a:srgbClr val="CCECFF"/>
              </a:gs>
              <a:gs pos="100000">
                <a:srgbClr val="FFFFCC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lang="ru-RU" sz="2800" b="1" dirty="0" smtClean="0">
                <a:solidFill>
                  <a:srgbClr val="000066"/>
                </a:solidFill>
              </a:rPr>
              <a:t>                     Формирование функциональной грамотности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0" y="6424612"/>
            <a:ext cx="9144000" cy="428700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5"/>
          <p:cNvSpPr txBox="1"/>
          <p:nvPr/>
        </p:nvSpPr>
        <p:spPr>
          <a:xfrm>
            <a:off x="0" y="6424612"/>
            <a:ext cx="9144000" cy="42862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ru-RU" sz="2800" b="1" dirty="0" smtClean="0">
                <a:solidFill>
                  <a:srgbClr val="000066"/>
                </a:solidFill>
              </a:rPr>
              <a:t>Формирование функциональной грамотности</a:t>
            </a:r>
            <a:endParaRPr sz="2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71414"/>
            <a:ext cx="1566500" cy="680995"/>
          </a:xfrm>
          <a:prstGeom prst="rect">
            <a:avLst/>
          </a:prstGeom>
          <a:noFill/>
        </p:spPr>
      </p:pic>
      <p:sp>
        <p:nvSpPr>
          <p:cNvPr id="14" name="Shape 61"/>
          <p:cNvSpPr txBox="1"/>
          <p:nvPr/>
        </p:nvSpPr>
        <p:spPr>
          <a:xfrm>
            <a:off x="357158" y="785794"/>
            <a:ext cx="8643998" cy="5357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ru-RU" alt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Место программы в образовательном процессе школы</a:t>
            </a:r>
          </a:p>
          <a:p>
            <a:pPr algn="ctr"/>
            <a:endParaRPr lang="ru-RU" altLang="ru-RU" sz="28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altLang="ru-RU" sz="3600" dirty="0" smtClean="0">
                <a:cs typeface="Arial" charset="0"/>
              </a:rPr>
              <a:t>Внеурочная деятельность </a:t>
            </a:r>
          </a:p>
          <a:p>
            <a:pPr>
              <a:buFont typeface="Wingdings" pitchFamily="2" charset="2"/>
              <a:buChar char="§"/>
            </a:pPr>
            <a:r>
              <a:rPr lang="ru-RU" altLang="ru-RU" sz="3600" dirty="0" smtClean="0">
                <a:cs typeface="Arial" charset="0"/>
              </a:rPr>
              <a:t>Количество часов: 1-2 часа в неделю по учебному плану</a:t>
            </a:r>
          </a:p>
          <a:p>
            <a:pPr>
              <a:buFont typeface="Wingdings" pitchFamily="2" charset="2"/>
              <a:buChar char="§"/>
            </a:pPr>
            <a:r>
              <a:rPr lang="ru-RU" altLang="ru-RU" sz="3600" dirty="0" smtClean="0">
                <a:cs typeface="Arial" charset="0"/>
              </a:rPr>
              <a:t>Объёмы возможной реализации программы: 5-9 классы</a:t>
            </a:r>
          </a:p>
          <a:p>
            <a:pPr algn="ctr"/>
            <a:endParaRPr lang="ru-RU" sz="2800" dirty="0"/>
          </a:p>
        </p:txBody>
      </p:sp>
      <p:pic>
        <p:nvPicPr>
          <p:cNvPr id="17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6177005"/>
            <a:ext cx="1566500" cy="6809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gradFill>
            <a:gsLst>
              <a:gs pos="0">
                <a:srgbClr val="CCECFF"/>
              </a:gs>
              <a:gs pos="100000">
                <a:srgbClr val="FFFFCC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lang="ru-RU" sz="2800" b="1" dirty="0" smtClean="0">
                <a:solidFill>
                  <a:srgbClr val="000066"/>
                </a:solidFill>
              </a:rPr>
              <a:t>                     Формирование функциональной грамотности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0" y="6424612"/>
            <a:ext cx="9144000" cy="428700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5"/>
          <p:cNvSpPr txBox="1"/>
          <p:nvPr/>
        </p:nvSpPr>
        <p:spPr>
          <a:xfrm>
            <a:off x="0" y="6424612"/>
            <a:ext cx="9144000" cy="42862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ru-RU" sz="2800" b="1" dirty="0" smtClean="0">
                <a:solidFill>
                  <a:srgbClr val="000066"/>
                </a:solidFill>
              </a:rPr>
              <a:t>Формирование функциональной грамотности</a:t>
            </a:r>
            <a:endParaRPr sz="2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71414"/>
            <a:ext cx="1566500" cy="680995"/>
          </a:xfrm>
          <a:prstGeom prst="rect">
            <a:avLst/>
          </a:prstGeom>
          <a:noFill/>
        </p:spPr>
      </p:pic>
      <p:sp>
        <p:nvSpPr>
          <p:cNvPr id="14" name="Shape 61"/>
          <p:cNvSpPr txBox="1"/>
          <p:nvPr/>
        </p:nvSpPr>
        <p:spPr>
          <a:xfrm>
            <a:off x="357158" y="785794"/>
            <a:ext cx="8643998" cy="12144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ru-RU" alt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Модульный подход</a:t>
            </a:r>
            <a:endParaRPr lang="ru-RU" altLang="ru-RU" sz="36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altLang="ru-RU" sz="28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dirty="0"/>
          </a:p>
        </p:txBody>
      </p:sp>
      <p:pic>
        <p:nvPicPr>
          <p:cNvPr id="17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6177005"/>
            <a:ext cx="1566500" cy="680995"/>
          </a:xfrm>
          <a:prstGeom prst="rect">
            <a:avLst/>
          </a:prstGeom>
          <a:noFill/>
        </p:spPr>
      </p:pic>
      <p:grpSp>
        <p:nvGrpSpPr>
          <p:cNvPr id="9" name="Группа 2"/>
          <p:cNvGrpSpPr>
            <a:grpSpLocks/>
          </p:cNvGrpSpPr>
          <p:nvPr/>
        </p:nvGrpSpPr>
        <p:grpSpPr bwMode="auto">
          <a:xfrm>
            <a:off x="214282" y="1357298"/>
            <a:ext cx="8715436" cy="2000264"/>
            <a:chOff x="1143000" y="2644775"/>
            <a:chExt cx="9886950" cy="2025650"/>
          </a:xfrm>
        </p:grpSpPr>
        <p:sp>
          <p:nvSpPr>
            <p:cNvPr id="12" name="Прямоугольник 11">
              <a:extLst/>
            </p:cNvPr>
            <p:cNvSpPr/>
            <p:nvPr/>
          </p:nvSpPr>
          <p:spPr>
            <a:xfrm>
              <a:off x="1143000" y="2644775"/>
              <a:ext cx="2350177" cy="20256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Модуль 1</a:t>
              </a: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Формирование математической грамотности</a:t>
              </a:r>
            </a:p>
          </p:txBody>
        </p:sp>
        <p:sp>
          <p:nvSpPr>
            <p:cNvPr id="13" name="Прямоугольник 12">
              <a:extLst/>
            </p:cNvPr>
            <p:cNvSpPr/>
            <p:nvPr/>
          </p:nvSpPr>
          <p:spPr>
            <a:xfrm>
              <a:off x="3736974" y="2644775"/>
              <a:ext cx="2187419" cy="20256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Модуль 2</a:t>
              </a: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Формирование финансовой грамотности</a:t>
              </a:r>
            </a:p>
          </p:txBody>
        </p:sp>
        <p:sp>
          <p:nvSpPr>
            <p:cNvPr id="15" name="Прямоугольник 14">
              <a:extLst/>
            </p:cNvPr>
            <p:cNvSpPr/>
            <p:nvPr/>
          </p:nvSpPr>
          <p:spPr>
            <a:xfrm>
              <a:off x="6270625" y="2644775"/>
              <a:ext cx="2224088" cy="20256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Модуль 3</a:t>
              </a: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Формирование читательской грамотности</a:t>
              </a:r>
            </a:p>
          </p:txBody>
        </p:sp>
        <p:sp>
          <p:nvSpPr>
            <p:cNvPr id="16" name="Прямоугольник 15">
              <a:extLst/>
            </p:cNvPr>
            <p:cNvSpPr/>
            <p:nvPr/>
          </p:nvSpPr>
          <p:spPr>
            <a:xfrm>
              <a:off x="8804275" y="2644775"/>
              <a:ext cx="2225675" cy="20256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Модуль 4</a:t>
              </a: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/>
              </a:r>
              <a:b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ru-RU" b="1" dirty="0">
                  <a:latin typeface="Arial" panose="020B0604020202020204" pitchFamily="34" charset="0"/>
                  <a:cs typeface="Arial" panose="020B0604020202020204" pitchFamily="34" charset="0"/>
                </a:rPr>
                <a:t>Формирование естественно-научной грамотности</a:t>
              </a:r>
            </a:p>
          </p:txBody>
        </p:sp>
      </p:grp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428596" y="4061099"/>
          <a:ext cx="8286808" cy="2103120"/>
        </p:xfrm>
        <a:graphic>
          <a:graphicData uri="http://schemas.openxmlformats.org/drawingml/2006/table">
            <a:tbl>
              <a:tblPr/>
              <a:tblGrid>
                <a:gridCol w="1215390"/>
                <a:gridCol w="1713568"/>
                <a:gridCol w="2000264"/>
                <a:gridCol w="1643074"/>
                <a:gridCol w="171451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Читательская грамотность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Математическая грамотность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latin typeface="Calibri"/>
                          <a:ea typeface="Times New Roman"/>
                          <a:cs typeface="Times New Roman"/>
                        </a:rPr>
                        <a:t>Естественно-научная</a:t>
                      </a: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 грамотность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Финансовая грамотность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7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2015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26 </a:t>
                      </a: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место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23 </a:t>
                      </a: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место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32 </a:t>
                      </a: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место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Calibri"/>
                          <a:ea typeface="Times New Roman"/>
                          <a:cs typeface="Times New Roman"/>
                        </a:rPr>
                        <a:t>4 </a:t>
                      </a:r>
                      <a:r>
                        <a:rPr lang="ru-RU" sz="2000" dirty="0">
                          <a:latin typeface="Calibri"/>
                          <a:ea typeface="Times New Roman"/>
                          <a:cs typeface="Times New Roman"/>
                        </a:rPr>
                        <a:t>место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1214414" y="3571876"/>
            <a:ext cx="70494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Показатели России в мировом рейтинге </a:t>
            </a:r>
            <a:r>
              <a:rPr lang="ru-RU" sz="2800" b="1" i="1" dirty="0" smtClean="0"/>
              <a:t>PISA</a:t>
            </a:r>
            <a:endParaRPr lang="ru-RU" sz="2800" dirty="0" smtClean="0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gradFill>
            <a:gsLst>
              <a:gs pos="0">
                <a:srgbClr val="CCECFF"/>
              </a:gs>
              <a:gs pos="100000">
                <a:srgbClr val="FFFFCC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lang="ru-RU" sz="2800" b="1" dirty="0" smtClean="0">
                <a:solidFill>
                  <a:srgbClr val="000066"/>
                </a:solidFill>
              </a:rPr>
              <a:t>                     Формирование функциональной грамотности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0" y="6424612"/>
            <a:ext cx="9144000" cy="428700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5"/>
          <p:cNvSpPr txBox="1"/>
          <p:nvPr/>
        </p:nvSpPr>
        <p:spPr>
          <a:xfrm>
            <a:off x="0" y="6424612"/>
            <a:ext cx="9144000" cy="42862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ru-RU" sz="2800" b="1" dirty="0" smtClean="0">
                <a:solidFill>
                  <a:srgbClr val="000066"/>
                </a:solidFill>
              </a:rPr>
              <a:t>Формирование функциональной грамотности</a:t>
            </a:r>
            <a:endParaRPr sz="2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71414"/>
            <a:ext cx="1566500" cy="680995"/>
          </a:xfrm>
          <a:prstGeom prst="rect">
            <a:avLst/>
          </a:prstGeom>
          <a:noFill/>
        </p:spPr>
      </p:pic>
      <p:sp>
        <p:nvSpPr>
          <p:cNvPr id="14" name="Shape 61"/>
          <p:cNvSpPr txBox="1"/>
          <p:nvPr/>
        </p:nvSpPr>
        <p:spPr>
          <a:xfrm>
            <a:off x="357158" y="785794"/>
            <a:ext cx="8643998" cy="12144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ru-RU" alt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Модульный подход</a:t>
            </a:r>
            <a:endParaRPr lang="ru-RU" altLang="ru-RU" sz="36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altLang="ru-RU" sz="28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dirty="0"/>
          </a:p>
        </p:txBody>
      </p:sp>
      <p:pic>
        <p:nvPicPr>
          <p:cNvPr id="17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6177005"/>
            <a:ext cx="1566500" cy="680995"/>
          </a:xfrm>
          <a:prstGeom prst="rect">
            <a:avLst/>
          </a:prstGeom>
          <a:noFill/>
        </p:spPr>
      </p:pic>
      <p:graphicFrame>
        <p:nvGraphicFramePr>
          <p:cNvPr id="20" name="Таблица 19">
            <a:extLst/>
          </p:cNvPr>
          <p:cNvGraphicFramePr>
            <a:graphicFrameLocks noGrp="1"/>
          </p:cNvGraphicFramePr>
          <p:nvPr/>
        </p:nvGraphicFramePr>
        <p:xfrm>
          <a:off x="142844" y="1571612"/>
          <a:ext cx="8858281" cy="4361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42873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418727">
                <a:tc>
                  <a:txBody>
                    <a:bodyPr/>
                    <a:lstStyle/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Модуль 1</a:t>
                      </a:r>
                      <a:b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математической грамотности</a:t>
                      </a: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Модуль 2</a:t>
                      </a:r>
                      <a:b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финансовой грамотности</a:t>
                      </a: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Модуль 3</a:t>
                      </a:r>
                      <a:b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читательской грамотности</a:t>
                      </a: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Модуль 4</a:t>
                      </a:r>
                      <a:b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естественно-научной грамотности</a:t>
                      </a: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часов для тарификации</a:t>
                      </a: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класс</a:t>
                      </a: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10/20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34/68ч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класс</a:t>
                      </a: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10/20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34/68ч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201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класс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10/20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34/68ч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395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класс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10/20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34/68ч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734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класс</a:t>
                      </a:r>
                    </a:p>
                    <a:p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8/16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10/20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34/68ч </a:t>
                      </a:r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 </a:t>
                      </a:r>
                      <a:r>
                        <a:rPr lang="en-US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679">
                <a:tc>
                  <a:txBody>
                    <a:bodyPr/>
                    <a:lstStyle/>
                    <a:p>
                      <a:r>
                        <a:rPr lang="ru-RU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40/80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40/80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40/80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50/100</a:t>
                      </a:r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4" marR="9143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gradFill>
            <a:gsLst>
              <a:gs pos="0">
                <a:srgbClr val="CCECFF"/>
              </a:gs>
              <a:gs pos="100000">
                <a:srgbClr val="FFFFCC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lang="ru-RU" sz="2800" b="1" dirty="0" smtClean="0">
                <a:solidFill>
                  <a:srgbClr val="000066"/>
                </a:solidFill>
              </a:rPr>
              <a:t>                     Формирование функциональной грамотности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0" y="6424612"/>
            <a:ext cx="9144000" cy="428700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5"/>
          <p:cNvSpPr txBox="1"/>
          <p:nvPr/>
        </p:nvSpPr>
        <p:spPr>
          <a:xfrm>
            <a:off x="0" y="6424612"/>
            <a:ext cx="9144000" cy="42862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ru-RU" sz="2800" b="1" dirty="0" smtClean="0">
                <a:solidFill>
                  <a:srgbClr val="000066"/>
                </a:solidFill>
              </a:rPr>
              <a:t>Формирование функциональной грамотности</a:t>
            </a:r>
            <a:endParaRPr sz="2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71414"/>
            <a:ext cx="1566500" cy="680995"/>
          </a:xfrm>
          <a:prstGeom prst="rect">
            <a:avLst/>
          </a:prstGeom>
          <a:noFill/>
        </p:spPr>
      </p:pic>
      <p:sp>
        <p:nvSpPr>
          <p:cNvPr id="14" name="Shape 61"/>
          <p:cNvSpPr txBox="1"/>
          <p:nvPr/>
        </p:nvSpPr>
        <p:spPr>
          <a:xfrm>
            <a:off x="357158" y="785794"/>
            <a:ext cx="8643998" cy="121444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ru-RU" alt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Уровневый подход</a:t>
            </a:r>
            <a:endParaRPr lang="ru-RU" altLang="ru-RU" sz="36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altLang="ru-RU" sz="28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2800" dirty="0"/>
          </a:p>
        </p:txBody>
      </p:sp>
      <p:pic>
        <p:nvPicPr>
          <p:cNvPr id="17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6177005"/>
            <a:ext cx="1566500" cy="680995"/>
          </a:xfrm>
          <a:prstGeom prst="rect">
            <a:avLst/>
          </a:prstGeom>
          <a:noFill/>
        </p:spPr>
      </p:pic>
      <p:sp>
        <p:nvSpPr>
          <p:cNvPr id="12" name="Объект 5"/>
          <p:cNvSpPr txBox="1">
            <a:spLocks noChangeArrowheads="1"/>
          </p:cNvSpPr>
          <p:nvPr/>
        </p:nvSpPr>
        <p:spPr bwMode="auto">
          <a:xfrm>
            <a:off x="214283" y="1785926"/>
            <a:ext cx="864399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1" hangingPunct="1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ru-RU" altLang="ru-RU" sz="2400" b="1" dirty="0">
                <a:latin typeface="Arial" charset="0"/>
                <a:cs typeface="Arial" charset="0"/>
              </a:rPr>
              <a:t>5 класс </a:t>
            </a:r>
            <a:r>
              <a:rPr lang="ru-RU" altLang="ru-RU" sz="2400" dirty="0">
                <a:latin typeface="Arial" charset="0"/>
                <a:cs typeface="Arial" charset="0"/>
              </a:rPr>
              <a:t>– узнавание,  воспроизводство и понимание</a:t>
            </a:r>
          </a:p>
          <a:p>
            <a:pPr marL="342900" indent="-342900" defTabSz="457200" eaLnBrk="1" hangingPunct="1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ru-RU" altLang="ru-RU" sz="2400" b="1" dirty="0">
                <a:latin typeface="Arial" charset="0"/>
                <a:cs typeface="Arial" charset="0"/>
              </a:rPr>
              <a:t>6 класс </a:t>
            </a:r>
            <a:r>
              <a:rPr lang="ru-RU" altLang="ru-RU" sz="2400" dirty="0">
                <a:latin typeface="Arial" charset="0"/>
                <a:cs typeface="Arial" charset="0"/>
              </a:rPr>
              <a:t>– понимание и применение</a:t>
            </a:r>
          </a:p>
          <a:p>
            <a:pPr marL="342900" indent="-342900" defTabSz="457200" eaLnBrk="1" hangingPunct="1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ru-RU" altLang="ru-RU" sz="2400" b="1" dirty="0">
                <a:latin typeface="Arial" charset="0"/>
                <a:cs typeface="Arial" charset="0"/>
              </a:rPr>
              <a:t>7 класс </a:t>
            </a:r>
            <a:r>
              <a:rPr lang="ru-RU" altLang="ru-RU" sz="2400" dirty="0">
                <a:latin typeface="Arial" charset="0"/>
                <a:cs typeface="Arial" charset="0"/>
              </a:rPr>
              <a:t>– решение проблем на основе анализа и синтеза информации в контексте предметного знания </a:t>
            </a:r>
          </a:p>
          <a:p>
            <a:pPr marL="342900" indent="-342900" defTabSz="457200" eaLnBrk="1" hangingPunct="1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ru-RU" altLang="ru-RU" sz="2400" b="1" dirty="0">
                <a:latin typeface="Arial" charset="0"/>
                <a:cs typeface="Arial" charset="0"/>
              </a:rPr>
              <a:t>8  класс </a:t>
            </a:r>
            <a:r>
              <a:rPr lang="ru-RU" altLang="ru-RU" sz="2400" dirty="0">
                <a:latin typeface="Arial" charset="0"/>
                <a:cs typeface="Arial" charset="0"/>
              </a:rPr>
              <a:t>– решение проблем в контексте окружающей действительности</a:t>
            </a:r>
          </a:p>
          <a:p>
            <a:pPr marL="342900" indent="-342900" defTabSz="457200" eaLnBrk="1" hangingPunct="1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ru-RU" altLang="ru-RU" sz="2400" b="1" dirty="0">
                <a:latin typeface="Arial" charset="0"/>
                <a:cs typeface="Arial" charset="0"/>
              </a:rPr>
              <a:t>9 класс </a:t>
            </a:r>
            <a:r>
              <a:rPr lang="ru-RU" altLang="ru-RU" sz="2400" dirty="0">
                <a:latin typeface="Arial" charset="0"/>
                <a:cs typeface="Arial" charset="0"/>
              </a:rPr>
              <a:t>– готовность действовать в условиях многозадачности, неопределенности в  контексте окружающей действительности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gradFill>
            <a:gsLst>
              <a:gs pos="0">
                <a:srgbClr val="CCECFF"/>
              </a:gs>
              <a:gs pos="100000">
                <a:srgbClr val="FFFFCC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lang="ru-RU" sz="2800" b="1" dirty="0" smtClean="0">
                <a:solidFill>
                  <a:srgbClr val="000066"/>
                </a:solidFill>
              </a:rPr>
              <a:t>                     Формирование функциональной грамотности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0" y="6424612"/>
            <a:ext cx="9144000" cy="428700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5"/>
          <p:cNvSpPr txBox="1"/>
          <p:nvPr/>
        </p:nvSpPr>
        <p:spPr>
          <a:xfrm>
            <a:off x="0" y="6424612"/>
            <a:ext cx="9144000" cy="42862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ru-RU" sz="2800" b="1" dirty="0" smtClean="0">
                <a:solidFill>
                  <a:srgbClr val="000066"/>
                </a:solidFill>
              </a:rPr>
              <a:t>Формирование функциональной грамотности</a:t>
            </a:r>
            <a:endParaRPr sz="2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71414"/>
            <a:ext cx="1566500" cy="680995"/>
          </a:xfrm>
          <a:prstGeom prst="rect">
            <a:avLst/>
          </a:prstGeom>
          <a:noFill/>
        </p:spPr>
      </p:pic>
      <p:sp>
        <p:nvSpPr>
          <p:cNvPr id="14" name="Shape 61"/>
          <p:cNvSpPr txBox="1"/>
          <p:nvPr/>
        </p:nvSpPr>
        <p:spPr>
          <a:xfrm>
            <a:off x="357158" y="785794"/>
            <a:ext cx="8643998" cy="5357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ru-RU" alt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определяет школа в реализации программы</a:t>
            </a:r>
          </a:p>
          <a:p>
            <a:pPr algn="ctr"/>
            <a:endParaRPr lang="ru-RU" altLang="ru-RU" sz="28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altLang="ru-RU" sz="3600" dirty="0" smtClean="0">
                <a:cs typeface="Arial" charset="0"/>
              </a:rPr>
              <a:t>Объёмы возможной реализации программы</a:t>
            </a:r>
          </a:p>
          <a:p>
            <a:pPr>
              <a:buFont typeface="Wingdings" pitchFamily="2" charset="2"/>
              <a:buChar char="§"/>
            </a:pPr>
            <a:r>
              <a:rPr lang="ru-RU" altLang="ru-RU" sz="3600" dirty="0" smtClean="0">
                <a:cs typeface="Arial" charset="0"/>
              </a:rPr>
              <a:t> Количество педагогов-преподавателей и их персональный состав</a:t>
            </a:r>
          </a:p>
          <a:p>
            <a:pPr algn="ctr"/>
            <a:endParaRPr lang="ru-RU" sz="2800" dirty="0"/>
          </a:p>
        </p:txBody>
      </p:sp>
      <p:pic>
        <p:nvPicPr>
          <p:cNvPr id="17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6177005"/>
            <a:ext cx="1566500" cy="6809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gradFill>
            <a:gsLst>
              <a:gs pos="0">
                <a:srgbClr val="CCECFF"/>
              </a:gs>
              <a:gs pos="100000">
                <a:srgbClr val="FFFFCC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lang="ru-RU" sz="2800" b="1" dirty="0" smtClean="0">
                <a:solidFill>
                  <a:srgbClr val="000066"/>
                </a:solidFill>
              </a:rPr>
              <a:t>                     Формирование функциональной грамотности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0" y="6424612"/>
            <a:ext cx="9144000" cy="428700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5"/>
          <p:cNvSpPr txBox="1"/>
          <p:nvPr/>
        </p:nvSpPr>
        <p:spPr>
          <a:xfrm>
            <a:off x="0" y="6424612"/>
            <a:ext cx="9144000" cy="42862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ru-RU" sz="2800" b="1" dirty="0" smtClean="0">
                <a:solidFill>
                  <a:srgbClr val="000066"/>
                </a:solidFill>
              </a:rPr>
              <a:t>Формирование функциональной грамотности</a:t>
            </a:r>
            <a:endParaRPr sz="2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71414"/>
            <a:ext cx="1566500" cy="680995"/>
          </a:xfrm>
          <a:prstGeom prst="rect">
            <a:avLst/>
          </a:prstGeom>
          <a:noFill/>
        </p:spPr>
      </p:pic>
      <p:sp>
        <p:nvSpPr>
          <p:cNvPr id="14" name="Shape 61"/>
          <p:cNvSpPr txBox="1"/>
          <p:nvPr/>
        </p:nvSpPr>
        <p:spPr>
          <a:xfrm>
            <a:off x="357158" y="785794"/>
            <a:ext cx="8643998" cy="5357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ru-RU" alt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педагогам-преподавателям</a:t>
            </a:r>
          </a:p>
          <a:p>
            <a:pPr algn="ctr"/>
            <a:endParaRPr lang="ru-RU" altLang="ru-RU" sz="28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altLang="ru-RU" sz="3600" dirty="0" smtClean="0">
                <a:cs typeface="Arial" charset="0"/>
              </a:rPr>
              <a:t>Желание и готовность работать в новом направлении</a:t>
            </a:r>
          </a:p>
          <a:p>
            <a:pPr>
              <a:buFont typeface="Wingdings" pitchFamily="2" charset="2"/>
              <a:buChar char="§"/>
            </a:pPr>
            <a:r>
              <a:rPr lang="ru-RU" altLang="ru-RU" sz="3600" dirty="0" smtClean="0">
                <a:cs typeface="Arial" charset="0"/>
              </a:rPr>
              <a:t> Повышение профессиональной квалификации</a:t>
            </a:r>
          </a:p>
          <a:p>
            <a:pPr>
              <a:buFont typeface="Wingdings" pitchFamily="2" charset="2"/>
              <a:buChar char="§"/>
            </a:pPr>
            <a:r>
              <a:rPr lang="ru-RU" altLang="ru-RU" sz="3600" dirty="0" smtClean="0">
                <a:cs typeface="Arial" charset="0"/>
              </a:rPr>
              <a:t>Готовность взаимодействовать с ШМО и другими учителями-предметниками</a:t>
            </a:r>
          </a:p>
          <a:p>
            <a:pPr algn="ctr"/>
            <a:endParaRPr lang="ru-RU" sz="2800" dirty="0"/>
          </a:p>
        </p:txBody>
      </p:sp>
      <p:pic>
        <p:nvPicPr>
          <p:cNvPr id="17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6177005"/>
            <a:ext cx="1566500" cy="6809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gradFill>
            <a:gsLst>
              <a:gs pos="0">
                <a:srgbClr val="CCECFF"/>
              </a:gs>
              <a:gs pos="100000">
                <a:srgbClr val="FFFFCC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Shape 169"/>
          <p:cNvSpPr txBox="1"/>
          <p:nvPr/>
        </p:nvSpPr>
        <p:spPr>
          <a:xfrm>
            <a:off x="0" y="0"/>
            <a:ext cx="9144000" cy="50004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66"/>
              </a:buClr>
              <a:buSzPct val="25000"/>
              <a:buFont typeface="Arial"/>
              <a:buNone/>
            </a:pPr>
            <a:r>
              <a:rPr lang="ru-RU" sz="2800" b="1" dirty="0" smtClean="0">
                <a:solidFill>
                  <a:srgbClr val="000066"/>
                </a:solidFill>
              </a:rPr>
              <a:t>                     Формирование функциональной грамотности</a:t>
            </a:r>
            <a:endParaRPr lang="en-US" sz="2800" b="1" dirty="0">
              <a:solidFill>
                <a:srgbClr val="000066"/>
              </a:solidFill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0" y="6424612"/>
            <a:ext cx="9144000" cy="428700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Shape 55"/>
          <p:cNvSpPr txBox="1"/>
          <p:nvPr/>
        </p:nvSpPr>
        <p:spPr>
          <a:xfrm>
            <a:off x="0" y="6424612"/>
            <a:ext cx="9144000" cy="428625"/>
          </a:xfrm>
          <a:prstGeom prst="rect">
            <a:avLst/>
          </a:prstGeom>
          <a:gradFill>
            <a:gsLst>
              <a:gs pos="0">
                <a:srgbClr val="FFFFCC"/>
              </a:gs>
              <a:gs pos="100000">
                <a:srgbClr val="CCECFF"/>
              </a:gs>
            </a:gsLst>
            <a:lin ang="0" scaled="0"/>
          </a:gra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rgbClr val="000000"/>
              </a:buClr>
            </a:pPr>
            <a:r>
              <a:rPr lang="ru-RU" sz="2800" b="1" dirty="0" smtClean="0">
                <a:solidFill>
                  <a:srgbClr val="000066"/>
                </a:solidFill>
              </a:rPr>
              <a:t>Формирование функциональной грамотности</a:t>
            </a:r>
            <a:endParaRPr sz="2800" b="0" i="0" u="none" strike="noStrike" cap="none" baseline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71414"/>
            <a:ext cx="1566500" cy="680995"/>
          </a:xfrm>
          <a:prstGeom prst="rect">
            <a:avLst/>
          </a:prstGeom>
          <a:noFill/>
        </p:spPr>
      </p:pic>
      <p:sp>
        <p:nvSpPr>
          <p:cNvPr id="14" name="Shape 61"/>
          <p:cNvSpPr txBox="1"/>
          <p:nvPr/>
        </p:nvSpPr>
        <p:spPr>
          <a:xfrm>
            <a:off x="357158" y="785794"/>
            <a:ext cx="8643998" cy="53578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algn="ctr"/>
            <a:r>
              <a:rPr lang="ru-RU" altLang="ru-RU" sz="3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ГЛАВНОЕ</a:t>
            </a:r>
          </a:p>
          <a:p>
            <a:pPr algn="ctr"/>
            <a:endParaRPr lang="ru-RU" altLang="ru-RU" sz="28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ru-RU" altLang="ru-RU" sz="3600" dirty="0" smtClean="0">
                <a:cs typeface="Arial" charset="0"/>
              </a:rPr>
              <a:t>Реализация данной программы – </a:t>
            </a:r>
            <a:r>
              <a:rPr lang="ru-RU" altLang="ru-RU" sz="3600" b="1" dirty="0" smtClean="0">
                <a:cs typeface="Arial" charset="0"/>
              </a:rPr>
              <a:t>органичная часть </a:t>
            </a:r>
            <a:r>
              <a:rPr lang="ru-RU" altLang="ru-RU" sz="3600" dirty="0" smtClean="0">
                <a:cs typeface="Arial" charset="0"/>
              </a:rPr>
              <a:t>общей работы школы по формированию функциональной грамотности обучающихся</a:t>
            </a:r>
          </a:p>
          <a:p>
            <a:pPr algn="ctr"/>
            <a:endParaRPr lang="ru-RU" sz="2800" dirty="0"/>
          </a:p>
        </p:txBody>
      </p:sp>
      <p:pic>
        <p:nvPicPr>
          <p:cNvPr id="17" name="Picture 2" descr="C:\Users\Podyapolskaya\Desktop\лого РЦ 2017-10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6177005"/>
            <a:ext cx="1566500" cy="68099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2985</TotalTime>
  <Words>323</Words>
  <Application>Microsoft Office PowerPoint</Application>
  <PresentationFormat>Экран (4:3)</PresentationFormat>
  <Paragraphs>113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Подъяпольская О.И.</dc:creator>
  <cp:lastModifiedBy>Воронков Д.А.</cp:lastModifiedBy>
  <cp:revision>718</cp:revision>
  <dcterms:created xsi:type="dcterms:W3CDTF">2017-03-20T04:53:53Z</dcterms:created>
  <dcterms:modified xsi:type="dcterms:W3CDTF">2019-04-03T13:05:28Z</dcterms:modified>
</cp:coreProperties>
</file>