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8" r:id="rId11"/>
    <p:sldId id="270" r:id="rId12"/>
    <p:sldId id="271" r:id="rId13"/>
    <p:sldId id="273" r:id="rId14"/>
    <p:sldId id="274" r:id="rId15"/>
    <p:sldId id="275" r:id="rId1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530" autoAdjust="0"/>
  </p:normalViewPr>
  <p:slideViewPr>
    <p:cSldViewPr>
      <p:cViewPr>
        <p:scale>
          <a:sx n="98" d="100"/>
          <a:sy n="98" d="100"/>
        </p:scale>
        <p:origin x="-330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39552" y="548680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0070C0"/>
                </a:solidFill>
                <a:latin typeface="Revue Cyrillic" panose="00000500000000000000" pitchFamily="2" charset="0"/>
                <a:ea typeface="Segoe UI Symbol" panose="020B0502040204020203" pitchFamily="34" charset="0"/>
                <a:cs typeface="Revue Cyrillic" panose="00000500000000000000" pitchFamily="2" charset="0"/>
              </a:rPr>
              <a:t/>
            </a:r>
            <a:br>
              <a:rPr lang="ru-RU" sz="3200" dirty="0" smtClean="0">
                <a:solidFill>
                  <a:srgbClr val="0070C0"/>
                </a:solidFill>
                <a:latin typeface="Revue Cyrillic" panose="00000500000000000000" pitchFamily="2" charset="0"/>
                <a:ea typeface="Segoe UI Symbol" panose="020B0502040204020203" pitchFamily="34" charset="0"/>
                <a:cs typeface="Revue Cyrillic" panose="00000500000000000000" pitchFamily="2" charset="0"/>
              </a:rPr>
            </a:br>
            <a:r>
              <a:rPr lang="ru-RU" dirty="0" smtClean="0">
                <a:solidFill>
                  <a:srgbClr val="002060"/>
                </a:solidFill>
                <a:latin typeface="Revue Cyrillic" panose="00000500000000000000" pitchFamily="2" charset="0"/>
                <a:ea typeface="Segoe UI Symbol" panose="020B0502040204020203" pitchFamily="34" charset="0"/>
                <a:cs typeface="Revue Cyrillic" panose="00000500000000000000" pitchFamily="2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Revue Cyrillic" panose="00000500000000000000" pitchFamily="2" charset="0"/>
                <a:ea typeface="Segoe UI Symbol" panose="020B0502040204020203" pitchFamily="34" charset="0"/>
                <a:cs typeface="Revue Cyrillic" panose="00000500000000000000" pitchFamily="2" charset="0"/>
              </a:rPr>
            </a:br>
            <a:endParaRPr lang="ru-RU" dirty="0">
              <a:solidFill>
                <a:srgbClr val="C00000"/>
              </a:solidFill>
              <a:latin typeface="Revue Cyrillic" panose="00000500000000000000" pitchFamily="2" charset="0"/>
              <a:ea typeface="Segoe UI Symbol" panose="020B0502040204020203" pitchFamily="34" charset="0"/>
              <a:cs typeface="Revue Cyrillic" panose="00000500000000000000" pitchFamily="2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179512" y="4725144"/>
            <a:ext cx="8568952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0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20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 algn="r">
              <a:buNone/>
            </a:pPr>
            <a:r>
              <a:rPr lang="ru-RU" sz="20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Московкина Ю.В.</a:t>
            </a:r>
            <a:endParaRPr lang="ru-RU" sz="2000" b="1" dirty="0" smtClean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5352" y="2852936"/>
            <a:ext cx="7200800" cy="1169551"/>
          </a:xfrm>
          <a:prstGeom prst="rect">
            <a:avLst/>
          </a:prstGeom>
          <a:noFill/>
          <a:effectLst>
            <a:glow rad="1384300">
              <a:schemeClr val="accent1">
                <a:alpha val="36000"/>
              </a:schemeClr>
            </a:glow>
            <a:softEdge rad="533400"/>
          </a:effectLst>
        </p:spPr>
        <p:txBody>
          <a:bodyPr vert="horz" wrap="square" lIns="91440" tIns="45720" rIns="91440" bIns="45720">
            <a:spAutoFit/>
            <a:scene3d>
              <a:camera prst="orthographicFront"/>
              <a:lightRig rig="chilly" dir="t"/>
            </a:scene3d>
            <a:sp3d extrusionH="165100" prstMaterial="dkEdge">
              <a:bevelT w="19050" h="63500"/>
              <a:bevelB w="6350"/>
            </a:sp3d>
          </a:bodyPr>
          <a:lstStyle/>
          <a:p>
            <a:pPr algn="ctr"/>
            <a:r>
              <a:rPr lang="ru-RU" sz="7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  <a:lumMod val="92000"/>
                        <a:lumOff val="8000"/>
                        <a:alpha val="49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Revue Cyrillic" panose="00000500000000000000" pitchFamily="2" charset="0"/>
                <a:ea typeface="Segoe UI Symbol" panose="020B0502040204020203" pitchFamily="34" charset="0"/>
                <a:cs typeface="Revue Cyrillic" panose="00000500000000000000" pitchFamily="2" charset="0"/>
              </a:rPr>
              <a:t>«</a:t>
            </a:r>
            <a:r>
              <a:rPr lang="ru-RU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  <a:lumMod val="92000"/>
                        <a:lumOff val="8000"/>
                        <a:alpha val="49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Segoe UI Symbol" panose="020B0502040204020203" pitchFamily="34" charset="0"/>
                <a:cs typeface="Times New Roman" pitchFamily="18" charset="0"/>
              </a:rPr>
              <a:t>По дороге 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  <a:lumMod val="92000"/>
                        <a:lumOff val="8000"/>
                        <a:alpha val="49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Segoe UI Symbol" panose="020B0502040204020203" pitchFamily="34" charset="0"/>
                <a:cs typeface="Times New Roman" pitchFamily="18" charset="0"/>
              </a:rPr>
              <a:t>сказок</a:t>
            </a:r>
            <a:r>
              <a:rPr lang="ru-RU" sz="7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  <a:lumMod val="92000"/>
                        <a:lumOff val="8000"/>
                        <a:alpha val="49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Revue Cyrillic" panose="00000500000000000000" pitchFamily="2" charset="0"/>
                <a:ea typeface="Segoe UI Symbol" panose="020B0502040204020203" pitchFamily="34" charset="0"/>
                <a:cs typeface="Revue Cyrillic" panose="00000500000000000000" pitchFamily="2" charset="0"/>
              </a:rPr>
              <a:t>»</a:t>
            </a:r>
            <a:endParaRPr lang="ru-RU" sz="7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  <a:lumMod val="92000"/>
                      <a:lumOff val="8000"/>
                      <a:alpha val="49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3500" dist="50800" dir="54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-257000" y="3356992"/>
            <a:ext cx="8568952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000" dirty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Проект </a:t>
            </a:r>
            <a:r>
              <a:rPr lang="ru-RU" sz="24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во второй младшей </a:t>
            </a:r>
            <a:r>
              <a:rPr lang="ru-RU" sz="24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группе</a:t>
            </a:r>
          </a:p>
          <a:p>
            <a:endParaRPr lang="ru-RU" sz="2000" dirty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427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424" y="3861048"/>
            <a:ext cx="6400800" cy="1752600"/>
          </a:xfrm>
        </p:spPr>
        <p:txBody>
          <a:bodyPr/>
          <a:lstStyle/>
          <a:p>
            <a:endParaRPr lang="ru-RU" dirty="0"/>
          </a:p>
          <a:p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861048"/>
            <a:ext cx="30681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Аппликация «Теремок »</a:t>
            </a:r>
            <a:endParaRPr lang="ru-RU" sz="2000" b="1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67" y="1268760"/>
            <a:ext cx="3328777" cy="24965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358" y="3645024"/>
            <a:ext cx="3594145" cy="269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1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196752"/>
            <a:ext cx="5456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Настольные игры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060849"/>
            <a:ext cx="2976330" cy="22322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924944"/>
            <a:ext cx="2724917" cy="204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57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207912" y="1270160"/>
            <a:ext cx="410410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Чтение сказок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ЮЛИЯ\Downloads\IMG_20210420_0936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237626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212976"/>
            <a:ext cx="3264362" cy="24482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107503"/>
            <a:ext cx="2429002" cy="323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8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188640" y="1243839"/>
            <a:ext cx="798194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Взаимодействие с родителями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1" y="2060848"/>
            <a:ext cx="3442903" cy="29249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227" y="2481368"/>
            <a:ext cx="253692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3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9917" y="1196752"/>
            <a:ext cx="50837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Взаимодействие с родителями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801416"/>
            <a:ext cx="2506588" cy="50131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01416"/>
            <a:ext cx="2899608" cy="375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85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5536" y="1679322"/>
            <a:ext cx="5000483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«Царевна </a:t>
            </a:r>
            <a:r>
              <a:rPr lang="ru-RU" sz="3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Несмеяна</a:t>
            </a:r>
            <a:r>
              <a:rPr lang="ru-RU" sz="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sz="3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92" y="2602652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59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1412776"/>
            <a:ext cx="4896544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информационно-творческий.                                                   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познавательно-игровой.  </a:t>
            </a:r>
            <a:b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дети 3-4 лет, родители воспитанников.</a:t>
            </a:r>
            <a:b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продолжительности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долгосрочный  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характеру контактов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осуществлялся внутри одной возрастной группы, в контакте с семьёй, внутри ДОУ.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80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1124744"/>
            <a:ext cx="4464496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anose="02020603050405020304" pitchFamily="18" charset="0"/>
              </a:rPr>
              <a:t>Проблема: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anose="02020603050405020304" pitchFamily="18" charset="0"/>
              </a:rPr>
              <a:t>К </a:t>
            </a: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anose="02020603050405020304" pitchFamily="18" charset="0"/>
              </a:rPr>
              <a:t>сожалению, в наше время сказки, как и многие художественные произведения, не в полной мере используются для развития детей, формирования их нравственных 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 . </a:t>
            </a: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телевидении засилье иностранных мультфильмов, язык которых далек от совершенства, а специфика западной жизни не всегда понятна нашим детям. Из бесед с родителями мы выяснили, что они понимают, что сказка занимает большое место в жизни ребенка, но временной дефицит и неумение работать над сказкой, не позволяет использовать ее в полной мере в семье</a:t>
            </a:r>
          </a:p>
        </p:txBody>
      </p:sp>
    </p:spTree>
    <p:extLst>
      <p:ext uri="{BB962C8B-B14F-4D97-AF65-F5344CB8AC3E}">
        <p14:creationId xmlns:p14="http://schemas.microsoft.com/office/powerpoint/2010/main" val="263082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504" y="1268760"/>
            <a:ext cx="54006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                          </a:t>
            </a:r>
            <a:r>
              <a:rPr lang="ru-RU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1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проекта: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1600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развитие интереса детей к устному народному творчеству (русским народным сказкам), создание условий для активного использования сказок в творческой деятельности детей.</a:t>
            </a:r>
          </a:p>
          <a:p>
            <a:pPr algn="just"/>
            <a:r>
              <a:rPr lang="ru-RU" sz="1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1600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Вызывать интерес к сказкам;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1600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Способствовать формированию у детей нравственные качества: доброта,   отзывчивость, взаимопомощь,  умению сопереживать героям сказки, разделять их чувства;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1600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Побуждать детей к совместной театрализованной деятельности;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1600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Содействовать, развитию речи, обогащению словаря, навыков связной речи;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1600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Повысить педагогическую компетентность родителей в воспитании детей младшего дошкольного возраста через устное народное творчество</a:t>
            </a:r>
            <a:r>
              <a:rPr lang="ru-RU" sz="1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390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1484784"/>
            <a:ext cx="554461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             Ожидаемые результаты: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4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дети познакомятся со сказками;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4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детей сформируются нравственные качества: доброта, отзывчивость, взаимопомощь,  умение сопереживать героям сказки, разделять их чувства;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400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разовьется интерес к совместной театрализованной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77308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764704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7490" y="2924944"/>
            <a:ext cx="784887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Формы  и методы </a:t>
            </a: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работы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 детьми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22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068535"/>
              </p:ext>
            </p:extLst>
          </p:nvPr>
        </p:nvGraphicFramePr>
        <p:xfrm>
          <a:off x="179512" y="1268760"/>
          <a:ext cx="4968552" cy="4248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5908"/>
                <a:gridCol w="3472644"/>
              </a:tblGrid>
              <a:tr h="480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Образовательные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области</a:t>
                      </a: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1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Формы и методы работы</a:t>
                      </a: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1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802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1.Социально – коммуникативное развитие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1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Дидактические игры: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v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«Расскажи сказку по серии картинок»;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v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«Узнай сказку по иллюстрации» (учить отгадывать сказку по иллюстрациям);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v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«Что сначала, что потом»;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v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«Сложи картинку и узнай сказку» (разрезные картинки, 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пазлы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).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v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Игра – драматизация по сказке 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Заюшкина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избушка»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1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965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2.Познавательное развитие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1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/>
                        <a:buChar char=""/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НОД по ФЭМП «Маша и Даша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»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15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527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389490"/>
              </p:ext>
            </p:extLst>
          </p:nvPr>
        </p:nvGraphicFramePr>
        <p:xfrm>
          <a:off x="179512" y="1268760"/>
          <a:ext cx="5256584" cy="475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2765"/>
                <a:gridCol w="3233819"/>
              </a:tblGrid>
              <a:tr h="31216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Речевое развитие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/>
                        <a:buChar char="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НОД «В гостях у сказки» 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/>
                        <a:buChar char=""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сказок с помощью пальчикового театра</a:t>
                      </a:r>
                    </a:p>
                    <a:p>
                      <a:pPr marL="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/>
                        <a:buChar char="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Беседы с детьми «Моя любимая сказка», «Правила обращения с книгой», «Кто пишет сказки»</a:t>
                      </a:r>
                    </a:p>
                    <a:p>
                      <a:pPr marL="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/>
                        <a:buChar char="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Литературная викторина «Сундучок со сказками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/>
                        <a:buChar char="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Чтение худ. литературы: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Колобок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»,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«Рукавичка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», «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 грибом»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«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Заюшкина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избушка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», «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Теремок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021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Художественно – эстетическое развитие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/>
                        <a:buChar char=""/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НОД по рисованию</a:t>
                      </a: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</a:t>
                      </a: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</a:t>
                      </a: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Рукавичка»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/>
                        <a:buChar char=""/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НОД </a:t>
                      </a:r>
                      <a:r>
                        <a:rPr lang="ru-RU" sz="1400" b="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 </a:t>
                      </a: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аппликации: </a:t>
                      </a: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«Теремок</a:t>
                      </a:r>
                      <a:r>
                        <a:rPr lang="ru-RU" sz="14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286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 Физическое развитие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/>
                        <a:buChar char=""/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Подвижные игры «Заинька, попляши», «Пузырь», «У медведя во бору» «Мышеловка»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425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2708920"/>
            <a:ext cx="3024336" cy="1224136"/>
          </a:xfrm>
        </p:spPr>
        <p:txBody>
          <a:bodyPr>
            <a:noAutofit/>
          </a:bodyPr>
          <a:lstStyle/>
          <a:p>
            <a:r>
              <a:rPr lang="ru-RU" sz="2000" b="1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Рисование</a:t>
            </a:r>
            <a:br>
              <a:rPr lang="ru-RU" sz="2000" b="1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«Рукавичка для зверей»</a:t>
            </a:r>
            <a:endParaRPr lang="ru-RU" sz="2000" b="1" i="1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268760"/>
            <a:ext cx="55383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Творчество детей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76872"/>
            <a:ext cx="25717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1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</TotalTime>
  <Words>365</Words>
  <Application>Microsoft Office PowerPoint</Application>
  <PresentationFormat>Экран (4:3)</PresentationFormat>
  <Paragraphs>61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Рисование  «Рукавичка для зверей»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ЮЛИЯ</cp:lastModifiedBy>
  <cp:revision>25</cp:revision>
  <cp:lastPrinted>2019-05-14T17:20:45Z</cp:lastPrinted>
  <dcterms:created xsi:type="dcterms:W3CDTF">2015-12-03T01:10:40Z</dcterms:created>
  <dcterms:modified xsi:type="dcterms:W3CDTF">2021-06-07T19:29:46Z</dcterms:modified>
</cp:coreProperties>
</file>