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A9369-2412-44B3-A00D-75AD86A6C6F6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24AFD-60FF-462A-BC24-6B0A6BE12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4AFD-60FF-462A-BC24-6B0A6BE12B9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lib5.podelise.ru/tw_files2/urls_473/7/d-6964/img2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http://hnu.docdat.com/pars_docs/refs/213/212184/img15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24f8a3-f5f1-4fe5-9e3e-81b228fe05a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http://lib5.podelise.ru/tw_files2/urls_473/7/d-6964/img2.jpg"/>
          <p:cNvPicPr/>
          <p:nvPr/>
        </p:nvPicPr>
        <p:blipFill>
          <a:blip r:embed="rId3" r:link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315200" cy="54102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24f8a3-f5f1-4fe5-9e3e-81b228fe05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81000" y="152400"/>
            <a:ext cx="6553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1.ФАКТЫ  ДЛЯ ОБСУЖДЕНИЯ.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спасаясь от жестокого обращения, ежегодно кончают жизнь самоубийством примерно 2 тыс. детей и подростков, 50 тыс. уходят из семьи, 6 тыс. — из детских домов и интернатов;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в общей сложности 25—26 тыс. несовершеннолетних ежегодно становятся жертвами преступных посягательств, из них около 2 тыс. погибают, 8-9 тыс. получают телесные повреждения;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в России регистрируется свыше 2,5 тыс. сексуальных преступлений, включающих развратные действия взрослых лиц в отношении малолетних детей; с каждым годом совершается все больше изнасилований несовершеннолетних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0_63de3_27dd4d5_XL"/>
          <p:cNvPicPr/>
          <p:nvPr/>
        </p:nvPicPr>
        <p:blipFill>
          <a:blip r:embed="rId3" cstate="print">
            <a:lum contrast="-20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3657600" cy="32004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" name="Picture 6" descr="F:\ОФОРМЛЕНИЕ\клипарты\0_3d4c2_a21efd44_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09600" y="-152400"/>
            <a:ext cx="1765300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3" descr="1b24f8a3-f5f1-4fe5-9e3e-81b228fe05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0"/>
            <a:ext cx="8717645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2. ОСНОВНЫЕ ПОНЯТИЯ.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Жестокое обращение с детьми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общий термин, относящийся к четырем основным видам воздействия: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физическому, сексуальному и эмоциональному насилию, а также к отсутствию родительской заботы.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Жестокое обращение с детьми может принимать разнообразные формы, в том числе включать действия, которые испытывают на себе большинство детей, н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апример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телесное наказание, агрессивное отношение со стороны братьев, сестер и сверстников и реже физическое насилие.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Жестокое обращение с детьми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не только побои, нанесение ран, сексуальные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Домогательства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другие способы, которыми взрослые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люди калечат ребёнка.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унижение, издевательства, различные формы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пренебрежения, которые ранят детскую душу.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Жестокое обращение с детьми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(несовершеннолетними гражданами,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рождения до 18 лет) включает в себя любую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 плохого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обращения,допускаемого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родителями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(другими членами семьи), опекунами, попечителями,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педагогами, воспитателями, представителями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органов правопорядка.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://www.vesti-stepnoe.ru/wp-content/uploads/2015/03/445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5105400" y="2362200"/>
            <a:ext cx="3769359" cy="27432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" name="Picture 6" descr="F:\ОФОРМЛЕНИЕ\клипарты\0_3d4c2_a21efd44_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33400" y="-152400"/>
            <a:ext cx="1765300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b24f8a3-f5f1-4fe5-9e3e-81b228fe05a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5" name="Прямоугольник 12"/>
          <p:cNvSpPr>
            <a:spLocks noChangeArrowheads="1"/>
          </p:cNvSpPr>
          <p:nvPr/>
        </p:nvSpPr>
        <p:spPr bwMode="auto">
          <a:xfrm>
            <a:off x="20048538" y="457200"/>
            <a:ext cx="10602912" cy="7377113"/>
          </a:xfrm>
          <a:prstGeom prst="rect">
            <a:avLst/>
          </a:prstGeom>
          <a:solidFill>
            <a:srgbClr val="FFFF7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371600" y="228600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ПРИЧИНЫ ЖЕСТОКОГО ОБРАЩЕНИЯ С ДЕТЬМИ.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0"/>
            <a:ext cx="7102525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Среди причин возникновения жестокого обращения с детьми можно выделить следующие: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безработица или низкая материальная обеспеченность;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алкоголизм одного или обоих родителей;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одиночество или распавшийся брак;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слишком маленькое жилье, усиливающее напряженность;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озлобленность родителей или разочарованность в жизни;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физическое или психическое переутомление;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незрелость родителей;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эгоизм родителей, их стремление к развлечениям;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отсутствие привязанности к ребенку;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чрезмерная требовательность;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рождение другого ребенка;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большое количество детей;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нежеланный ребенок (как повод и принуждение к заключению брака);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преждевременно родившийся в браке ребенок, дающий повод для размолвок и разрыва;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внебрачный ребенок как объект вымещения зла на его родителя;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ребенок с физическими и психическими недостатками, от которого хотят избавиться; 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своеобразие поведения ребенка, вызывающее чрезмерную реакцию взрослых.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Прямоугольник 14"/>
          <p:cNvSpPr>
            <a:spLocks noChangeArrowheads="1"/>
          </p:cNvSpPr>
          <p:nvPr/>
        </p:nvSpPr>
        <p:spPr bwMode="auto">
          <a:xfrm>
            <a:off x="20048538" y="457200"/>
            <a:ext cx="10602912" cy="7377113"/>
          </a:xfrm>
          <a:prstGeom prst="rect">
            <a:avLst/>
          </a:prstGeom>
          <a:solidFill>
            <a:srgbClr val="FFFF7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2" name="Picture 8" descr="http://zvez-dec.ru/wp-content/uploads/2017/08/pochemu-nelzya-bit-detej-posledstviya-udarov-po-golove.jpg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1752600" y="609600"/>
            <a:ext cx="5029200" cy="145717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2" name="Picture 6" descr="F:\ОФОРМЛЕНИЕ\клипарты\0_3d4c2_a21efd44_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33400" y="-152400"/>
            <a:ext cx="1765300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24f8a3-f5f1-4fe5-9e3e-81b228fe05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3400" y="152400"/>
            <a:ext cx="7722179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4. ЗАЩИТА ПРАВ И ДОСТОИНСТВ РЕБЕНКА В ЗАКОНОДАТЕЛЬНЫХ АКТАХ.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Конвенция ООН о правах ребёнка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даёт определение понятия «жестокое обращение»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определяет меры защиты (ст.19), а также устанавливает: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в максимально возможной степени здорового развития личности (ст.6)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защиту от произвольного или незаконного вмешательства в личную жизнь ребёнка,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посягательств на его честь и репутацию (ст.16)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мер по борьбе с болезнями и недоеданием (ст.24)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признание права каждого ребёнка на уровень жизни, необходимый для физического,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умственного, духовного, нравственного и социального развития (ст.27)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защиту ребёнка от сексуального посягательства (ст.34)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защиту ребёнка от других форм жестокого обращения (ст.37)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меры помощи ребёнку, явившемуся жертвой жестокого обращения (ст.39)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35052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u="sng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Уголовный кодекс РФ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предусматривает ответственность: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 совершение физического и сексуального насилия, в том числе и в отношении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несовершеннолетних (ст.106-136)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 преступления против семьи и несовершеннолетних (ст.150-157)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117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Причинение несовершеннолетнему физических страданий путем систематического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нанесения побоев влечет лишение свободы на срок от 3 до 7 лет.</a:t>
            </a: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156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За неисполнение обязанностей по воспитанию несовершеннолетнего, если это деяние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связано с жестоким обращением с  несовершеннолетним, родители могут быть лишены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родительских прав.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F:\ОФОРМЛЕНИЕ\клипарты\0_3d4c2_a21efd44_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-152400"/>
            <a:ext cx="1765300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24f8a3-f5f1-4fe5-9e3e-81b228fe05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0"/>
            <a:ext cx="820699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Семейный кодекс РФ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гарантирует: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 ребёнка на уважение его человеческого достоинства (ст.54)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 ребёнка на защиту и обязанности органа опеки и попечительства принять меры по защите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ребёнка (ст.56)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лишение родительских прав как меру защиты детей от жестокого обращения с ними в семье (ст.69)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немедленное отобрание ребёнка при непосредственной угрозе жизни и здоровью (ст.77)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56: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Несовершеннолетний  вправе самостоятельно обращаться за защитой своих прав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интересов в орган опеки и попечительства, а по достижении возраста 14 лет – в суд.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63: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Родители обязаны воспитывать своих детей. Способы воспитания должны исключать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пренебрежительное, жестокое, грубое, унижающее человеческое достоинство обращение,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оскорблению или эксплуатацию детей.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69: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случае жестокого обращения с детьми и злоупотребления своими родительскими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правами родители могут быть лишены родительских прав.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81000" y="-228600"/>
            <a:ext cx="833450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Закон РФ «Об образовании»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утверждает право детей, обучающихся во всех  образовательных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учреждениях, на уважение их человеческого достоинства (ст.5) и предусматривает административное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наказание педагогических работников за допущенное физическое или психическое насилие над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личностью ребёнка (ст.56)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hnu.docdat.com/pars_docs/refs/213/212184/img15.jpg"/>
          <p:cNvPicPr/>
          <p:nvPr/>
        </p:nvPicPr>
        <p:blipFill>
          <a:blip r:embed="rId3" r:link="rId4">
            <a:grayscl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8792" t="4158" r="5708" b="34505"/>
          <a:stretch>
            <a:fillRect/>
          </a:stretch>
        </p:blipFill>
        <p:spPr bwMode="auto">
          <a:xfrm>
            <a:off x="3124200" y="5105400"/>
            <a:ext cx="2743200" cy="16002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102" name="Picture 6" descr="F:\ОФОРМЛЕНИЕ\клипарты\0_3d4c2_a21efd44_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609600" y="-152400"/>
            <a:ext cx="1765300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24f8a3-f5f1-4fe5-9e3e-81b228fe05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" name="Прямоугольник 16"/>
          <p:cNvSpPr>
            <a:spLocks noChangeArrowheads="1"/>
          </p:cNvSpPr>
          <p:nvPr/>
        </p:nvSpPr>
        <p:spPr bwMode="auto">
          <a:xfrm>
            <a:off x="20048538" y="457200"/>
            <a:ext cx="10602912" cy="7377113"/>
          </a:xfrm>
          <a:prstGeom prst="rect">
            <a:avLst/>
          </a:prstGeom>
          <a:solidFill>
            <a:srgbClr val="FFFF7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https://myslide.ru/documents_3/d8d17528c94d229ba3f2153a7b47ce8a/img11.jpg"/>
          <p:cNvPicPr/>
          <p:nvPr/>
        </p:nvPicPr>
        <p:blipFill>
          <a:blip r:embed="rId3"/>
          <a:srcRect l="56354" t="36547" r="1617" b="17536"/>
          <a:stretch>
            <a:fillRect/>
          </a:stretch>
        </p:blipFill>
        <p:spPr bwMode="auto">
          <a:xfrm>
            <a:off x="3200400" y="2438400"/>
            <a:ext cx="495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3400" y="152400"/>
            <a:ext cx="7391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5. НЕКОТОРЫЕ ПРАВИЛА ВОСПИТАНИЯ РЕБЕНКА.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u="sng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Ребёнка нужно не просто любить, этого мало.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нужно уважать и видеть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нём личность.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забывайте также о том, что воспитание – процесс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«долгоиграющий», мгновенных результатов ждать не приходится.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малыш не оправдывает ваших ожиданий, не кипятитесь. Спокойно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подумайте, что вы можете сделать, чтобы ситуация со временем изменилась.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9" name="Picture 6" descr="F:\ОФОРМЛЕНИЕ\клипарты\0_3d4c2_a21efd44_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09600" y="-152400"/>
            <a:ext cx="1765300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24f8a3-f5f1-4fe5-9e3e-81b228fe05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0"/>
            <a:ext cx="83058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Четыре заповеди мудрого родителя: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пытайтесь сделать из - ребёнка самого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самого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не бывает, чтобы человек одинаково хорошо всё знал и умел. Даже самые взрослые и мудрые на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не способны. Никогда не говорите: «Вот Маша в 4 года уже читает, а ты?!» или «Я в твои годы на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турнике 20 раз отжимался, а ты – тюфяк тюфяком». Зато ваш Вася клеит бумажные кораблики,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«сечёт» в компьютере. Наверняка найдётся хоть одно дело, с которым он справляется лучше других.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похвалите его за то, что он знает и умеет, и </a:t>
            </a:r>
            <a:r>
              <a:rPr lang="ru-RU" sz="1400" u="sng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 ругайте за то, что умеют другие!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u="sng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сравнивайте вслух ребёнка с другими детьми.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Воспринимайте рассказ об успехах чужих детей просто как информацию.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Ведь вас самих сообщение о том, что президент Уганды (ваш ровесник, между прочим)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награждён очередным орденом, не переполняет стыдом и обидой? Если разговор о том,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«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Мишенька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2 подъезда непревзойдённо играет на скрипочке», происходит в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присутствии вашего ребёнка, а в ответ похвалиться нечем – лучше всё равно что-нибудь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скажите.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Перестаньте шантажировать.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Навсегда исключите из своего словаря такие фразы: «Вот я старалась, а ты…», «Я тебя растила,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ты…». Это, уважаемые родители, на языке Уголовного кодекса называется шантаж. Самая несчастная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всех попыток устыдить. И самая неэффективная. На подобные фразы 99% детей отвечают: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 я тебя рожать меня не просил!»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Избегайте свидетелей.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действительно возникает ситуация, ввергающая вас в краску (ребёнок нахамил старику,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устроил истерику в магазине), нужно твёрдо и решительно увести его с места происшествия.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Чувство собственного достоинства присуще не только взрослым, поэтому очень важно, чтобы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разговор состоялся без свидетелей. После этого спокойно объясните почему так делать нельзя.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Вот тут малыша призывать к стыду вполне уместно.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Главное – не забывать, что у всего должна быть мера.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 descr="F:\ОФОРМЛЕНИЕ\клипарты\0_3d4c2_a21efd44_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3400" y="-152400"/>
            <a:ext cx="1765300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24f8a3-f5f1-4fe5-9e3e-81b228fe05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530" name="Picture 2" descr="http://uatykt.ru/wp-content/uploads/2017/03/img0-1024x576.jpg"/>
          <p:cNvPicPr>
            <a:picLocks noChangeAspect="1" noChangeArrowheads="1"/>
          </p:cNvPicPr>
          <p:nvPr/>
        </p:nvPicPr>
        <p:blipFill>
          <a:blip r:embed="rId3">
            <a:grayscl/>
            <a:lum bright="20000"/>
          </a:blip>
          <a:srcRect l="47573"/>
          <a:stretch>
            <a:fillRect/>
          </a:stretch>
        </p:blipFill>
        <p:spPr bwMode="auto">
          <a:xfrm rot="20971043">
            <a:off x="630231" y="934061"/>
            <a:ext cx="3989501" cy="476207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6" name="Рисунок 5" descr="http://mchildren.ru/wp-content/uploads/2016/06/Malchik-plachet.jpg"/>
          <p:cNvPicPr/>
          <p:nvPr/>
        </p:nvPicPr>
        <p:blipFill>
          <a:blip r:embed="rId4" cstate="print">
            <a:grayscl/>
            <a:lum bright="20000"/>
          </a:blip>
          <a:srcRect/>
          <a:stretch>
            <a:fillRect/>
          </a:stretch>
        </p:blipFill>
        <p:spPr bwMode="auto">
          <a:xfrm rot="19870441">
            <a:off x="5403091" y="4033430"/>
            <a:ext cx="3280429" cy="207790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886200" y="2819400"/>
            <a:ext cx="3733800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</a:p>
          <a:p>
            <a:pPr algn="ctr"/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 насилия </a:t>
            </a:r>
          </a:p>
          <a:p>
            <a:pPr algn="ctr"/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семье!</a:t>
            </a:r>
            <a:endParaRPr lang="ru-RU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Локальный диск\всё для дет.сада\безнадзорность\post-35-142244049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685800"/>
            <a:ext cx="3065681" cy="204787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1191</Words>
  <PresentationFormat>Экран (4:3)</PresentationFormat>
  <Paragraphs>164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11</cp:revision>
  <dcterms:created xsi:type="dcterms:W3CDTF">2018-04-22T20:53:17Z</dcterms:created>
  <dcterms:modified xsi:type="dcterms:W3CDTF">2018-04-24T21:50:02Z</dcterms:modified>
</cp:coreProperties>
</file>