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5" autoAdjust="0"/>
    <p:restoredTop sz="94660"/>
  </p:normalViewPr>
  <p:slideViewPr>
    <p:cSldViewPr snapToGrid="0">
      <p:cViewPr varScale="1">
        <p:scale>
          <a:sx n="46" d="100"/>
          <a:sy n="46" d="100"/>
        </p:scale>
        <p:origin x="14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52E5-43D7-4F32-A594-D2F20A9CFEE5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BAD5-B0DE-4441-BA60-EF021E706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54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52E5-43D7-4F32-A594-D2F20A9CFEE5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BAD5-B0DE-4441-BA60-EF021E706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540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52E5-43D7-4F32-A594-D2F20A9CFEE5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BAD5-B0DE-4441-BA60-EF021E706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37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52E5-43D7-4F32-A594-D2F20A9CFEE5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BAD5-B0DE-4441-BA60-EF021E706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10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52E5-43D7-4F32-A594-D2F20A9CFEE5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BAD5-B0DE-4441-BA60-EF021E706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758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52E5-43D7-4F32-A594-D2F20A9CFEE5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BAD5-B0DE-4441-BA60-EF021E706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121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52E5-43D7-4F32-A594-D2F20A9CFEE5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BAD5-B0DE-4441-BA60-EF021E706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2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52E5-43D7-4F32-A594-D2F20A9CFEE5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BAD5-B0DE-4441-BA60-EF021E706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31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52E5-43D7-4F32-A594-D2F20A9CFEE5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BAD5-B0DE-4441-BA60-EF021E706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8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52E5-43D7-4F32-A594-D2F20A9CFEE5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BAD5-B0DE-4441-BA60-EF021E706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66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52E5-43D7-4F32-A594-D2F20A9CFEE5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BAD5-B0DE-4441-BA60-EF021E706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34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D52E5-43D7-4F32-A594-D2F20A9CFEE5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ABAD5-B0DE-4441-BA60-EF021E706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4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8"/>
            <a:ext cx="12193057" cy="68582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52578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Д  </a:t>
            </a:r>
            <a:r>
              <a:rPr lang="ru-RU" b="1" i="1" dirty="0" smtClean="0">
                <a:solidFill>
                  <a:srgbClr val="92D050"/>
                </a:solidFill>
              </a:rPr>
              <a:t>Е 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00B0F0"/>
                </a:solidFill>
              </a:rPr>
              <a:t>Т 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FF00"/>
                </a:solidFill>
              </a:rPr>
              <a:t>Я </a:t>
            </a:r>
            <a:r>
              <a:rPr lang="ru-RU" b="1" i="1" dirty="0" smtClean="0">
                <a:solidFill>
                  <a:srgbClr val="FF0000"/>
                </a:solidFill>
              </a:rPr>
              <a:t> М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О 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С </a:t>
            </a:r>
            <a:r>
              <a:rPr lang="ru-RU" b="1" i="1" dirty="0" smtClean="0">
                <a:solidFill>
                  <a:srgbClr val="92D050"/>
                </a:solidFill>
              </a:rPr>
              <a:t>В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00B0F0"/>
                </a:solidFill>
              </a:rPr>
              <a:t>О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FF00"/>
                </a:solidFill>
              </a:rPr>
              <a:t>И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Х </a:t>
            </a:r>
            <a:r>
              <a:rPr lang="ru-RU" b="1" i="1" dirty="0" smtClean="0">
                <a:solidFill>
                  <a:srgbClr val="FF0000"/>
                </a:solidFill>
              </a:rPr>
              <a:t>  П </a:t>
            </a:r>
            <a:r>
              <a:rPr lang="ru-RU" b="1" i="1" dirty="0" smtClean="0">
                <a:solidFill>
                  <a:srgbClr val="00B0F0"/>
                </a:solidFill>
              </a:rPr>
              <a:t>Р </a:t>
            </a:r>
            <a:r>
              <a:rPr lang="ru-RU" b="1" i="1" dirty="0" smtClean="0">
                <a:solidFill>
                  <a:srgbClr val="FFFF00"/>
                </a:solidFill>
              </a:rPr>
              <a:t>А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92D050"/>
                </a:solidFill>
              </a:rPr>
              <a:t>В </a:t>
            </a:r>
            <a:r>
              <a:rPr lang="ru-RU" b="1" i="1" dirty="0" smtClean="0">
                <a:solidFill>
                  <a:srgbClr val="7030A0"/>
                </a:solidFill>
              </a:rPr>
              <a:t>А </a:t>
            </a:r>
            <a:r>
              <a:rPr lang="ru-RU" b="1" i="1" dirty="0" smtClean="0">
                <a:solidFill>
                  <a:srgbClr val="FF0000"/>
                </a:solidFill>
              </a:rPr>
              <a:t>Х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524000" y="5257799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478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Ребёнок имеет право на отдых, </a:t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>досуг и культурную жизнь.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Я могу свой детский праздник,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	Как и взрослый отмечать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Если я проголодаюсь- </a:t>
            </a: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	Пищу вправе получать.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530" y="2050869"/>
            <a:ext cx="6348549" cy="466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91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26" y="0"/>
            <a:ext cx="1041327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Все дети имеют равные права, независимо от цвета кожи, пола, языка и религии</a:t>
            </a:r>
            <a:r>
              <a:rPr lang="ru-RU" b="1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Будь ты слабым или сильным белым, черным все равно. Ты родился быть счастливым – это право всем дано.  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980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20429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Международные документы </a:t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>о правах человека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09" r="22231"/>
          <a:stretch/>
        </p:blipFill>
        <p:spPr>
          <a:xfrm>
            <a:off x="6990805" y="1985554"/>
            <a:ext cx="3592287" cy="47972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731" y="2246811"/>
            <a:ext cx="3122023" cy="429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01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076993"/>
          </a:xfrm>
        </p:spPr>
        <p:txBody>
          <a:bodyPr>
            <a:noAutofit/>
          </a:bodyPr>
          <a:lstStyle/>
          <a:p>
            <a:pPr lvl="0" algn="ctr">
              <a:spcBef>
                <a:spcPts val="1000"/>
              </a:spcBef>
            </a:pPr>
            <a:r>
              <a:rPr lang="ru-RU" sz="4800" b="1" i="1" dirty="0">
                <a:solidFill>
                  <a:srgbClr val="FF0000"/>
                </a:solidFill>
                <a:ea typeface="+mn-ea"/>
                <a:cs typeface="+mn-cs"/>
              </a:rPr>
              <a:t>Конвенция о правах ребёнка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451" y="2182380"/>
            <a:ext cx="11210109" cy="409996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600" b="1" dirty="0" smtClean="0">
                <a:solidFill>
                  <a:srgbClr val="002060"/>
                </a:solidFill>
                <a:ea typeface="+mj-ea"/>
                <a:cs typeface="+mj-cs"/>
              </a:rPr>
              <a:t>является первым и </a:t>
            </a:r>
            <a:r>
              <a:rPr lang="ru-RU" sz="3600" b="1" dirty="0">
                <a:solidFill>
                  <a:srgbClr val="002060"/>
                </a:solidFill>
                <a:ea typeface="+mj-ea"/>
                <a:cs typeface="+mj-cs"/>
              </a:rPr>
              <a:t>основным </a:t>
            </a:r>
            <a:br>
              <a:rPr lang="ru-RU" sz="3600" b="1" dirty="0">
                <a:solidFill>
                  <a:srgbClr val="002060"/>
                </a:solidFill>
                <a:ea typeface="+mj-ea"/>
                <a:cs typeface="+mj-cs"/>
              </a:rPr>
            </a:br>
            <a:r>
              <a:rPr lang="ru-RU" sz="3600" b="1" dirty="0" smtClean="0">
                <a:solidFill>
                  <a:srgbClr val="002060"/>
                </a:solidFill>
                <a:ea typeface="+mj-ea"/>
                <a:cs typeface="+mj-cs"/>
              </a:rPr>
              <a:t>	международно-правовым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600" b="1" dirty="0" smtClean="0">
                <a:solidFill>
                  <a:srgbClr val="002060"/>
                </a:solidFill>
                <a:ea typeface="+mj-ea"/>
                <a:cs typeface="+mj-cs"/>
              </a:rPr>
              <a:t>документом</a:t>
            </a:r>
            <a:r>
              <a:rPr lang="ru-RU" sz="3600" b="1" dirty="0">
                <a:solidFill>
                  <a:srgbClr val="002060"/>
                </a:solidFill>
                <a:ea typeface="+mj-ea"/>
                <a:cs typeface="+mj-cs"/>
              </a:rPr>
              <a:t>, </a:t>
            </a:r>
            <a:r>
              <a:rPr lang="ru-RU" sz="3600" b="1" dirty="0" smtClean="0">
                <a:solidFill>
                  <a:srgbClr val="002060"/>
                </a:solidFill>
                <a:ea typeface="+mj-ea"/>
                <a:cs typeface="+mj-cs"/>
              </a:rPr>
              <a:t>посвящённым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600" b="1" dirty="0" smtClean="0">
                <a:solidFill>
                  <a:srgbClr val="002060"/>
                </a:solidFill>
                <a:ea typeface="+mj-ea"/>
                <a:cs typeface="+mj-cs"/>
              </a:rPr>
              <a:t> 		широкому </a:t>
            </a:r>
            <a:r>
              <a:rPr lang="ru-RU" sz="3600" b="1" dirty="0">
                <a:solidFill>
                  <a:srgbClr val="002060"/>
                </a:solidFill>
                <a:ea typeface="+mj-ea"/>
                <a:cs typeface="+mj-cs"/>
              </a:rPr>
              <a:t/>
            </a:r>
            <a:br>
              <a:rPr lang="ru-RU" sz="3600" b="1" dirty="0">
                <a:solidFill>
                  <a:srgbClr val="002060"/>
                </a:solidFill>
                <a:ea typeface="+mj-ea"/>
                <a:cs typeface="+mj-cs"/>
              </a:rPr>
            </a:br>
            <a:r>
              <a:rPr lang="ru-RU" sz="3600" b="1" dirty="0" smtClean="0">
                <a:solidFill>
                  <a:srgbClr val="002060"/>
                </a:solidFill>
                <a:ea typeface="+mj-ea"/>
                <a:cs typeface="+mj-cs"/>
              </a:rPr>
              <a:t>	спектру </a:t>
            </a:r>
            <a:r>
              <a:rPr lang="ru-RU" sz="3600" b="1" dirty="0">
                <a:solidFill>
                  <a:srgbClr val="002060"/>
                </a:solidFill>
                <a:ea typeface="+mj-ea"/>
                <a:cs typeface="+mj-cs"/>
              </a:rPr>
              <a:t>прав ребёнка.</a:t>
            </a:r>
            <a:br>
              <a:rPr lang="ru-RU" sz="3600" b="1" dirty="0">
                <a:solidFill>
                  <a:srgbClr val="002060"/>
                </a:solidFill>
                <a:ea typeface="+mj-ea"/>
                <a:cs typeface="+mj-cs"/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7619"/>
          <a:stretch/>
        </p:blipFill>
        <p:spPr>
          <a:xfrm>
            <a:off x="6461760" y="2339768"/>
            <a:ext cx="5486401" cy="43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53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5131"/>
            <a:ext cx="10515600" cy="1455557"/>
          </a:xfrm>
        </p:spPr>
        <p:txBody>
          <a:bodyPr>
            <a:noAutofit/>
          </a:bodyPr>
          <a:lstStyle/>
          <a:p>
            <a:pPr lvl="0" algn="ctr">
              <a:spcBef>
                <a:spcPts val="1000"/>
              </a:spcBef>
            </a:pP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i="1" dirty="0" smtClean="0">
                <a:solidFill>
                  <a:srgbClr val="FF0000"/>
                </a:solidFill>
              </a:rPr>
              <a:t>Ребёнок имеет право </a:t>
            </a:r>
            <a:r>
              <a:rPr lang="ru-RU" sz="4800" i="1" dirty="0" smtClean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на жизнь </a:t>
            </a:r>
            <a:br>
              <a:rPr lang="ru-RU" sz="4800" i="1" dirty="0" smtClean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4800" i="1" dirty="0" smtClean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и на имя</a:t>
            </a:r>
            <a:r>
              <a:rPr lang="ru-RU" sz="4800" i="1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4800" i="1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ru-RU" sz="4800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974" y="1825625"/>
            <a:ext cx="11728540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5900" b="1" dirty="0" smtClean="0">
                <a:solidFill>
                  <a:srgbClr val="002060"/>
                </a:solidFill>
              </a:rPr>
              <a:t>							</a:t>
            </a:r>
            <a:r>
              <a:rPr lang="ru-RU" sz="8600" b="1" dirty="0" smtClean="0">
                <a:solidFill>
                  <a:srgbClr val="002060"/>
                </a:solidFill>
              </a:rPr>
              <a:t>Только </a:t>
            </a:r>
            <a:r>
              <a:rPr lang="ru-RU" sz="8600" b="1" dirty="0">
                <a:solidFill>
                  <a:srgbClr val="002060"/>
                </a:solidFill>
              </a:rPr>
              <a:t>ты на свет </a:t>
            </a:r>
            <a:r>
              <a:rPr lang="ru-RU" sz="8600" b="1" dirty="0" smtClean="0">
                <a:solidFill>
                  <a:srgbClr val="002060"/>
                </a:solidFill>
              </a:rPr>
              <a:t>родился</a:t>
            </a:r>
          </a:p>
          <a:p>
            <a:pPr marL="0" indent="0" algn="ctr">
              <a:buNone/>
            </a:pPr>
            <a:endParaRPr lang="ru-RU" sz="86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8600" b="1" dirty="0" smtClean="0">
                <a:solidFill>
                  <a:srgbClr val="002060"/>
                </a:solidFill>
              </a:rPr>
              <a:t>								Право первое твое:</a:t>
            </a:r>
          </a:p>
          <a:p>
            <a:pPr marL="0" indent="0" algn="ctr">
              <a:buNone/>
            </a:pPr>
            <a:r>
              <a:rPr lang="ru-RU" sz="8600" b="1" dirty="0" smtClean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8600" b="1" dirty="0" smtClean="0">
                <a:solidFill>
                  <a:srgbClr val="002060"/>
                </a:solidFill>
              </a:rPr>
              <a:t>								Получи,</a:t>
            </a:r>
          </a:p>
          <a:p>
            <a:pPr marL="0" indent="0" algn="ctr">
              <a:buNone/>
            </a:pPr>
            <a:r>
              <a:rPr lang="ru-RU" sz="8600" b="1" dirty="0" smtClean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8600" b="1" dirty="0" smtClean="0">
                <a:solidFill>
                  <a:srgbClr val="002060"/>
                </a:solidFill>
              </a:rPr>
              <a:t>								чтоб </a:t>
            </a:r>
            <a:r>
              <a:rPr lang="ru-RU" sz="8600" b="1" dirty="0">
                <a:solidFill>
                  <a:srgbClr val="002060"/>
                </a:solidFill>
              </a:rPr>
              <a:t>им </a:t>
            </a:r>
            <a:r>
              <a:rPr lang="ru-RU" sz="8600" b="1" dirty="0" smtClean="0">
                <a:solidFill>
                  <a:srgbClr val="002060"/>
                </a:solidFill>
              </a:rPr>
              <a:t>гордиться</a:t>
            </a:r>
          </a:p>
          <a:p>
            <a:pPr marL="0" indent="0" algn="ctr">
              <a:buNone/>
            </a:pPr>
            <a:r>
              <a:rPr lang="ru-RU" sz="8600" b="1" dirty="0" smtClean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8600" b="1" dirty="0">
                <a:solidFill>
                  <a:srgbClr val="002060"/>
                </a:solidFill>
              </a:rPr>
              <a:t>	</a:t>
            </a:r>
            <a:r>
              <a:rPr lang="ru-RU" sz="8600" b="1" dirty="0" smtClean="0">
                <a:solidFill>
                  <a:srgbClr val="002060"/>
                </a:solidFill>
              </a:rPr>
              <a:t>							    Имя личное своё свое.</a:t>
            </a:r>
            <a:r>
              <a:rPr lang="ru-RU" sz="86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ru-RU" sz="8600" b="1" i="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личное КОНВЕНЦИЯ О ПРАВАХ РЕБЕНКА. Ч. 1. СТ. 7 Только ты на свет родился, Право </a:t>
            </a:r>
            <a:r>
              <a:rPr lang="ru-RU" sz="8600" b="0" i="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первое твое: Получи, чтоб им гордиться Имя личное </a:t>
            </a:r>
            <a:r>
              <a:rPr lang="ru-RU" sz="8600" b="0" i="0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свое.свое</a:t>
            </a:r>
            <a:r>
              <a:rPr lang="ru-RU" sz="8600" b="0" i="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8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31" y="2168434"/>
            <a:ext cx="5824129" cy="434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90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Autofit/>
          </a:bodyPr>
          <a:lstStyle/>
          <a:p>
            <a:pPr lvl="0" algn="ctr">
              <a:spcBef>
                <a:spcPts val="1000"/>
              </a:spcBef>
            </a:pPr>
            <a:r>
              <a:rPr lang="ru-RU" sz="4000" b="1" i="1" dirty="0" smtClean="0">
                <a:solidFill>
                  <a:srgbClr val="FF0000"/>
                </a:solidFill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Ребёнок имеет право 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i="1" dirty="0" smtClean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знать </a:t>
            </a:r>
            <a:r>
              <a:rPr lang="ru-RU" sz="4000" i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своих родителей и право на их </a:t>
            </a:r>
            <a:r>
              <a:rPr lang="ru-RU" sz="4000" i="1" dirty="0" smtClean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заботу</a:t>
            </a:r>
            <a:r>
              <a:rPr lang="ru-RU" sz="4800" i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4800" i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</a:br>
            <a:endParaRPr lang="ru-RU" sz="4800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90688"/>
            <a:ext cx="7620000" cy="47625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8537"/>
            <a:ext cx="10515600" cy="4818426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Очень </a:t>
            </a:r>
            <a:r>
              <a:rPr lang="ru-RU" b="1" dirty="0">
                <a:solidFill>
                  <a:srgbClr val="002060"/>
                </a:solidFill>
              </a:rPr>
              <a:t>трудно самому</a:t>
            </a:r>
            <a:r>
              <a:rPr lang="ru-RU" b="1" dirty="0" smtClean="0">
                <a:solidFill>
                  <a:srgbClr val="002060"/>
                </a:solidFill>
              </a:rPr>
              <a:t>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Жить </a:t>
            </a:r>
            <a:r>
              <a:rPr lang="ru-RU" b="1" dirty="0">
                <a:solidFill>
                  <a:srgbClr val="002060"/>
                </a:solidFill>
              </a:rPr>
              <a:t>на свете одному.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Правом </a:t>
            </a:r>
            <a:r>
              <a:rPr lang="ru-RU" b="1" dirty="0">
                <a:solidFill>
                  <a:srgbClr val="002060"/>
                </a:solidFill>
              </a:rPr>
              <a:t>с Мамой жить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 </a:t>
            </a:r>
            <a:r>
              <a:rPr lang="ru-RU" b="1" dirty="0">
                <a:solidFill>
                  <a:srgbClr val="002060"/>
                </a:solidFill>
              </a:rPr>
              <a:t>с Папой </a:t>
            </a:r>
            <a:r>
              <a:rPr lang="ru-RU" b="1" dirty="0" smtClean="0">
                <a:solidFill>
                  <a:srgbClr val="002060"/>
                </a:solidFill>
              </a:rPr>
              <a:t>пользуйтесь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везде </a:t>
            </a:r>
            <a:r>
              <a:rPr lang="ru-RU" b="1" dirty="0">
                <a:solidFill>
                  <a:srgbClr val="002060"/>
                </a:solidFill>
              </a:rPr>
              <a:t>ребята.</a:t>
            </a:r>
          </a:p>
        </p:txBody>
      </p:sp>
    </p:spTree>
    <p:extLst>
      <p:ext uri="{BB962C8B-B14F-4D97-AF65-F5344CB8AC3E}">
        <p14:creationId xmlns:p14="http://schemas.microsoft.com/office/powerpoint/2010/main" val="3752334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Ребёнок имеет право свободно выражать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свои взгляды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Есть еще такое право помнить думать и творить и другим свои раздумья, если хочешь подарить.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6057" t="30686" r="1258" b="27257"/>
          <a:stretch/>
        </p:blipFill>
        <p:spPr>
          <a:xfrm>
            <a:off x="431074" y="2991393"/>
            <a:ext cx="3435532" cy="3115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6429" t="29619" r="3643" b="3714"/>
          <a:stretch/>
        </p:blipFill>
        <p:spPr>
          <a:xfrm>
            <a:off x="4214948" y="3370216"/>
            <a:ext cx="3762103" cy="31612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4821" r="12321"/>
          <a:stretch/>
        </p:blipFill>
        <p:spPr>
          <a:xfrm>
            <a:off x="8390709" y="2991394"/>
            <a:ext cx="3370217" cy="311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2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Ребёнок имеет право </a:t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>на медицинскую помощь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Если жар, все тело ломит и совсем не до игры,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То позвать врача на помощь тоже право детворы.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562"/>
          <a:stretch/>
        </p:blipFill>
        <p:spPr>
          <a:xfrm>
            <a:off x="8830490" y="3278777"/>
            <a:ext cx="3135087" cy="35792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547" r="8564"/>
          <a:stretch/>
        </p:blipFill>
        <p:spPr>
          <a:xfrm>
            <a:off x="226423" y="3278777"/>
            <a:ext cx="3659775" cy="35792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1384"/>
          <a:stretch/>
        </p:blipFill>
        <p:spPr>
          <a:xfrm>
            <a:off x="4402184" y="3278777"/>
            <a:ext cx="3709852" cy="357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05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Ребёнок имеет право на защиту от всех форм физического и психического насилия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Я росточком не доволен и пока не так силен,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Но не смей мне делать больно есть у нас такой закон.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767"/>
          <a:stretch/>
        </p:blipFill>
        <p:spPr>
          <a:xfrm>
            <a:off x="274320" y="2795451"/>
            <a:ext cx="5146766" cy="4062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053" y="2795450"/>
            <a:ext cx="5126627" cy="406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478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71154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Ребёнок имеет право на образование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681" y="1789611"/>
            <a:ext cx="8712924" cy="506838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6023"/>
            <a:ext cx="10515600" cy="248194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Я подрос и взял я книжки и пошёл я в первый класс.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 школу ходят все детишки –  Это право есть у нас.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80114"/>
            <a:ext cx="3696789" cy="26778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6312"/>
          <a:stretch/>
        </p:blipFill>
        <p:spPr>
          <a:xfrm>
            <a:off x="8495211" y="4271554"/>
            <a:ext cx="3696789" cy="25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02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192</Words>
  <Application>Microsoft Office PowerPoint</Application>
  <PresentationFormat>Широкоэкранный</PresentationFormat>
  <Paragraphs>50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 Д  Е  Т  Я  М  О  С В О И Х   П Р А В А Х </vt:lpstr>
      <vt:lpstr>Международные документы  о правах человека</vt:lpstr>
      <vt:lpstr>Конвенция о правах ребёнка </vt:lpstr>
      <vt:lpstr> Ребёнок имеет право на жизнь  и на имя </vt:lpstr>
      <vt:lpstr> Ребёнок имеет право  знать своих родителей и право на их заботу </vt:lpstr>
      <vt:lpstr>Ребёнок имеет право свободно выражать  свои взгляды</vt:lpstr>
      <vt:lpstr>Ребёнок имеет право  на медицинскую помощь</vt:lpstr>
      <vt:lpstr>Ребёнок имеет право на защиту от всех форм физического и психического насилия</vt:lpstr>
      <vt:lpstr>Ребёнок имеет право на образование</vt:lpstr>
      <vt:lpstr>Ребёнок имеет право на отдых,  досуг и культурную жизнь.</vt:lpstr>
      <vt:lpstr>Все дети имеют равные права, независимо от цвета кожи, пола, языка и религии.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 детей</dc:title>
  <dc:creator>Home</dc:creator>
  <cp:lastModifiedBy>Home</cp:lastModifiedBy>
  <cp:revision>24</cp:revision>
  <dcterms:created xsi:type="dcterms:W3CDTF">2018-04-23T02:51:40Z</dcterms:created>
  <dcterms:modified xsi:type="dcterms:W3CDTF">2018-04-23T07:02:54Z</dcterms:modified>
</cp:coreProperties>
</file>