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93" r:id="rId3"/>
    <p:sldId id="295" r:id="rId4"/>
    <p:sldId id="287" r:id="rId5"/>
    <p:sldId id="283" r:id="rId6"/>
    <p:sldId id="294" r:id="rId7"/>
    <p:sldId id="276" r:id="rId8"/>
    <p:sldId id="284" r:id="rId9"/>
    <p:sldId id="285" r:id="rId10"/>
    <p:sldId id="277" r:id="rId11"/>
    <p:sldId id="260" r:id="rId12"/>
    <p:sldId id="280" r:id="rId13"/>
    <p:sldId id="279" r:id="rId14"/>
    <p:sldId id="281" r:id="rId15"/>
    <p:sldId id="257" r:id="rId16"/>
    <p:sldId id="259" r:id="rId17"/>
    <p:sldId id="258" r:id="rId18"/>
    <p:sldId id="261" r:id="rId19"/>
    <p:sldId id="262" r:id="rId20"/>
    <p:sldId id="263" r:id="rId21"/>
    <p:sldId id="264" r:id="rId22"/>
    <p:sldId id="286" r:id="rId23"/>
    <p:sldId id="289" r:id="rId24"/>
    <p:sldId id="290" r:id="rId25"/>
    <p:sldId id="291" r:id="rId26"/>
    <p:sldId id="292" r:id="rId27"/>
    <p:sldId id="282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3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B800E-3DDF-4ACC-AF6F-A7761E2C0B8B}" type="datetimeFigureOut">
              <a:rPr lang="en-US"/>
              <a:pPr>
                <a:defRPr/>
              </a:pPr>
              <a:t>1/22/2017</a:t>
            </a:fld>
            <a:endParaRPr lang="en-US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16F00-FAFA-4A99-BD58-3634957B7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101D6-A103-4195-A167-C574B9D580BA}" type="datetimeFigureOut">
              <a:rPr lang="en-US"/>
              <a:pPr>
                <a:defRPr/>
              </a:pPr>
              <a:t>1/22/2017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78514-9ED1-4DC2-A4DB-3D18E5689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E06F0-757E-4F1A-8597-DEB7C01A34EE}" type="datetimeFigureOut">
              <a:rPr lang="en-US"/>
              <a:pPr>
                <a:defRPr/>
              </a:pPr>
              <a:t>1/22/2017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4C357-FC9E-4058-93DA-FD80D9488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3E10329-122F-4187-92D0-26F3BEE57DB1}" type="datetimeFigureOut">
              <a:rPr lang="en-US"/>
              <a:pPr>
                <a:defRPr/>
              </a:pPr>
              <a:t>1/22/2017</a:t>
            </a:fld>
            <a:endParaRPr lang="en-US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055C1D3-4EB0-426A-B1ED-021588272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502D2-F2C7-46D8-B101-936B28EAB1B6}" type="datetimeFigureOut">
              <a:rPr lang="en-US"/>
              <a:pPr>
                <a:defRPr/>
              </a:pPr>
              <a:t>1/22/2017</a:t>
            </a:fld>
            <a:endParaRPr lang="en-US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675F2-1850-4C4F-A03C-6A920A17F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1A66B-D35B-41D3-A975-1C72F64622B4}" type="datetimeFigureOut">
              <a:rPr lang="en-US"/>
              <a:pPr>
                <a:defRPr/>
              </a:pPr>
              <a:t>1/22/2017</a:t>
            </a:fld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DF05B-4C83-4350-83DC-6F9C12FE2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E02A2-E08C-475D-BE6B-3828A093E49C}" type="datetimeFigureOut">
              <a:rPr lang="en-US"/>
              <a:pPr>
                <a:defRPr/>
              </a:pPr>
              <a:t>1/22/2017</a:t>
            </a:fld>
            <a:endParaRPr lang="en-US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00825-AC82-4A00-833B-D7AE07B70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B504695-B9AC-4EAE-9AF5-59E5CA1D5EC0}" type="datetimeFigureOut">
              <a:rPr lang="en-US"/>
              <a:pPr>
                <a:defRPr/>
              </a:pPr>
              <a:t>1/22/2017</a:t>
            </a:fld>
            <a:endParaRPr 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53D9613-D4F9-4F8C-B01B-98011E5BD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0EB47-7232-4E99-BAAB-F29B5BC621C5}" type="datetimeFigureOut">
              <a:rPr lang="en-US"/>
              <a:pPr>
                <a:defRPr/>
              </a:pPr>
              <a:t>1/22/2017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5CD64-9CFC-4AE1-9EA5-D842BFA98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C5DB79D-1458-42FE-82F3-7A78593433E4}" type="datetimeFigureOut">
              <a:rPr lang="en-US"/>
              <a:pPr>
                <a:defRPr/>
              </a:pPr>
              <a:t>1/22/2017</a:t>
            </a:fld>
            <a:endParaRPr lang="en-US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8E5FFB0-BE80-4FCC-B36C-EF155AB4A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09BF70A-8DDB-40DD-9213-C674F2A26B99}" type="datetimeFigureOut">
              <a:rPr lang="en-US"/>
              <a:pPr>
                <a:defRPr/>
              </a:pPr>
              <a:t>1/22/2017</a:t>
            </a:fld>
            <a:endParaRPr lang="en-US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CAFD6CF-DCA2-4BD6-9DC0-EB4156AB4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5BAD106-3881-49DF-9BCD-BD2A8A36CDAC}" type="datetimeFigureOut">
              <a:rPr lang="en-US"/>
              <a:pPr>
                <a:defRPr/>
              </a:pPr>
              <a:t>1/22/2017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EA1F16A0-58C9-4C6F-889D-DECFDC12E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1" r:id="rId4"/>
    <p:sldLayoutId id="2147483732" r:id="rId5"/>
    <p:sldLayoutId id="2147483739" r:id="rId6"/>
    <p:sldLayoutId id="2147483733" r:id="rId7"/>
    <p:sldLayoutId id="2147483740" r:id="rId8"/>
    <p:sldLayoutId id="2147483741" r:id="rId9"/>
    <p:sldLayoutId id="2147483734" r:id="rId10"/>
    <p:sldLayoutId id="21474837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763000" cy="762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600" cap="all" dirty="0" smtClean="0">
                <a:ln w="0"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1600" cap="all" dirty="0" smtClean="0">
                <a:ln w="0"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бюджетное ДОШКОЛЬНОЕ </a:t>
            </a:r>
            <a:r>
              <a:rPr lang="ru-RU" sz="1600" cap="all" dirty="0" smtClean="0">
                <a:ln w="0"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ОБРАЗОВАТЕЛЬНОЕ УЧРЕЖДЕНИЕ </a:t>
            </a:r>
            <a:r>
              <a:rPr lang="ru-RU" sz="1600" cap="all" dirty="0" smtClean="0">
                <a:ln w="0"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«ДЕТСКИЙ САД № 56 «Смородинка» </a:t>
            </a:r>
            <a:r>
              <a:rPr lang="ru-RU" sz="1600" cap="all" dirty="0" err="1" smtClean="0">
                <a:ln w="0"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г.Воркуты</a:t>
            </a:r>
            <a:endParaRPr lang="ru-RU" sz="1600" cap="all" dirty="0">
              <a:ln w="0"/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295400"/>
            <a:ext cx="7315200" cy="1676400"/>
          </a:xfrm>
        </p:spPr>
        <p:txBody>
          <a:bodyPr>
            <a:normAutofit fontScale="5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1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1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51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0000" spc="50" dirty="0" smtClean="0">
                <a:ln w="1143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 правах – играя»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81800" y="5486400"/>
            <a:ext cx="2209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Шевченко О.П.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Прокопенко Т.В.</a:t>
            </a:r>
            <a:endParaRPr lang="ru-RU" b="1" dirty="0">
              <a:ln>
                <a:solidFill>
                  <a:schemeClr val="tx1"/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bk-detstvo.narod.ru/images/pravo_konvenci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971800"/>
            <a:ext cx="4038600" cy="2590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762000"/>
            <a:ext cx="5715000" cy="4873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Какие права имеют герои</a:t>
            </a:r>
            <a:r>
              <a:rPr lang="ru-RU" b="1" dirty="0" smtClean="0"/>
              <a:t>?</a:t>
            </a:r>
            <a:endParaRPr lang="ru-RU" b="1" dirty="0"/>
          </a:p>
        </p:txBody>
      </p:sp>
      <p:pic>
        <p:nvPicPr>
          <p:cNvPr id="4" name="Picture 15" descr="C:\Documents and Settings\Admin\Рабочий стол\картинки презентиция о правах\images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876800" y="1371600"/>
            <a:ext cx="3124200" cy="24888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0" descr="C:\Documents and Settings\Admin\Рабочий стол\картинки презентиция о правах\ima87ge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4114800"/>
            <a:ext cx="3359582" cy="24306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18" descr="C:\Documents and Settings\Admin\Рабочий стол\картинки презентиция о правах\imagлоes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447800"/>
            <a:ext cx="3048000" cy="24259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838200"/>
            <a:ext cx="4038600" cy="8683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chemeClr val="tx1"/>
                </a:solidFill>
              </a:rPr>
              <a:t>А какие права имеют эти герои?</a:t>
            </a:r>
            <a:endParaRPr lang="ru-RU" sz="27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ЗОЛугка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05000"/>
            <a:ext cx="2644588" cy="4495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Documents and Settings\Admin\Рабочий стол\поросата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962400"/>
            <a:ext cx="3166563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Documents and Settings\Admin\Рабочий стол\лягушка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762000"/>
            <a:ext cx="2895600" cy="28352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7467600" cy="2362200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</a:rPr>
              <a:t>Молодцы!</a:t>
            </a:r>
            <a:endParaRPr lang="ru-RU" sz="6600" b="1" dirty="0">
              <a:solidFill>
                <a:schemeClr val="accent3">
                  <a:lumMod val="75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85800"/>
            <a:ext cx="8686800" cy="34290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lvl="0" algn="ctr" eaLnBrk="1" fontAlgn="auto" hangingPunct="1">
              <a:spcAft>
                <a:spcPts val="0"/>
              </a:spcAft>
              <a:defRPr/>
            </a:pPr>
            <a:r>
              <a:rPr lang="ru-RU" sz="7200" b="1" dirty="0" smtClean="0"/>
              <a:t/>
            </a:r>
            <a:br>
              <a:rPr lang="ru-RU" sz="7200" b="1" dirty="0" smtClean="0"/>
            </a:br>
            <a:r>
              <a:rPr lang="ru-RU" sz="31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Поговорим о правах и обязанностях. </a:t>
            </a:r>
            <a:r>
              <a:rPr lang="ru-RU" sz="31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72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СТРАНА БЕЗЗАКОНИЯ </a:t>
            </a:r>
            <a:endParaRPr lang="ru-RU" sz="7200" b="1" dirty="0">
              <a:solidFill>
                <a:schemeClr val="accent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Предварительная работа: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Чтение книги “Всеобщая Декларация прав человека для детей и взрослых”, автор А.Усачев, 1992.</a:t>
            </a:r>
          </a:p>
          <a:p>
            <a:r>
              <a:rPr lang="ru-RU" dirty="0" smtClean="0"/>
              <a:t>Рисование историй, происшедших с Маленьким человечком.</a:t>
            </a:r>
          </a:p>
          <a:p>
            <a:r>
              <a:rPr lang="ru-RU" dirty="0" err="1" smtClean="0"/>
              <a:t>Инсценирование</a:t>
            </a:r>
            <a:r>
              <a:rPr lang="ru-RU" dirty="0" smtClean="0"/>
              <a:t> отрывков из книги.</a:t>
            </a:r>
          </a:p>
          <a:p>
            <a:r>
              <a:rPr lang="ru-RU" dirty="0" smtClean="0"/>
              <a:t>Театрализованное представление</a:t>
            </a:r>
          </a:p>
          <a:p>
            <a:pPr>
              <a:buNone/>
            </a:pPr>
            <a:r>
              <a:rPr lang="ru-RU" dirty="0" smtClean="0"/>
              <a:t> “Приключение Маленького человечка”.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3314" name="Picture 2" descr="Андрей Усачев - Декларация Прав Человека обложка книг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15938">
            <a:off x="6245478" y="3318823"/>
            <a:ext cx="2211961" cy="3151297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533400" y="838200"/>
            <a:ext cx="7772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 dirty="0">
                <a:latin typeface="+mn-lt"/>
              </a:rPr>
              <a:t>1) </a:t>
            </a:r>
            <a:r>
              <a:rPr lang="ru-RU" sz="2200" b="1" dirty="0" smtClean="0">
                <a:latin typeface="+mn-lt"/>
              </a:rPr>
              <a:t>КАКИЕ ПРАВА ЧЕЛОВЕКА ЗДЕСЬ НАРУШЕНЫ?</a:t>
            </a:r>
            <a:endParaRPr lang="ru-RU" sz="2200" b="1" dirty="0">
              <a:latin typeface="+mn-lt"/>
            </a:endParaRPr>
          </a:p>
          <a:p>
            <a:r>
              <a:rPr lang="ru-RU" sz="2200" b="1" dirty="0">
                <a:latin typeface="+mn-lt"/>
              </a:rPr>
              <a:t>2) </a:t>
            </a:r>
            <a:r>
              <a:rPr lang="ru-RU" sz="2200" b="1" dirty="0" smtClean="0">
                <a:latin typeface="+mn-lt"/>
              </a:rPr>
              <a:t>КАКИЕ ОБЯЗАННОСТИ НЕОБХОДИМО СОБЛЮДАТЬ В ЭТОМ СЛУЧАЕ?</a:t>
            </a:r>
            <a:endParaRPr lang="ru-RU" sz="2200" b="1" dirty="0">
              <a:latin typeface="+mn-lt"/>
            </a:endParaRPr>
          </a:p>
        </p:txBody>
      </p:sp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438400"/>
            <a:ext cx="5276850" cy="374676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7467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1) О ЧЕМ РАССКАЗЫВАЕТ НАМ ЭТА ФОТОГРАФИЯ? </a:t>
            </a:r>
            <a:br>
              <a:rPr lang="ru-RU" sz="22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2) О ЧЕМ ЗАБЫЛ ПАПА МАЛЬЧИКА?</a:t>
            </a:r>
            <a:endParaRPr lang="ru-RU" sz="22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Содержимое 4" descr="img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71600" y="2209800"/>
            <a:ext cx="5743575" cy="3936608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8229600" cy="685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ПОСМОТРИТЕ, ГДЕ НАХОДИТСЯ ЭТОТ ЧЕЛОВЕК?</a:t>
            </a:r>
            <a:endParaRPr lang="ru-RU" sz="22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Содержимое 6" descr="img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47800" y="1981200"/>
            <a:ext cx="5715000" cy="4054988"/>
          </a:xfr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7467600" cy="1447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1) ПОСМОТРИТЕ, ЧТО ДЕЛАЕТСЯ В СУДЕ ЭТОЙ СТРАНЫ? </a:t>
            </a:r>
            <a:br>
              <a:rPr lang="ru-RU" sz="22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2) ДЛЯ ЧЕГО СУДЬЕ ПРЕДЛОГАЮТ ДЕНЬГИ? </a:t>
            </a:r>
            <a:br>
              <a:rPr lang="ru-RU" sz="22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3) КАКОЕ ПРАВО НАРУШЕНО?</a:t>
            </a:r>
            <a:endParaRPr lang="ru-RU" sz="22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Содержимое 4" descr="img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71600" y="2133600"/>
            <a:ext cx="5716567" cy="40259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7467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1) ЧТО ЖЕ ЗДЕСЬ СОБИРАЮТСЯ СДЕЛАТЬ? </a:t>
            </a:r>
            <a:br>
              <a:rPr lang="ru-RU" sz="22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2) КАКОЕ ПРАВО НАРУШАЕТСЯ? </a:t>
            </a:r>
            <a:r>
              <a:rPr lang="ru-RU" sz="1400" b="1" dirty="0" smtClean="0">
                <a:solidFill>
                  <a:schemeClr val="tx1"/>
                </a:solidFill>
              </a:rPr>
              <a:t/>
            </a:r>
            <a:br>
              <a:rPr lang="ru-RU" sz="1400" b="1" dirty="0" smtClean="0">
                <a:solidFill>
                  <a:schemeClr val="tx1"/>
                </a:solidFill>
              </a:rPr>
            </a:b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img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47800" y="2057400"/>
            <a:ext cx="5486400" cy="3940233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153400" cy="6016752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  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 данной темы.</a:t>
            </a:r>
            <a:endParaRPr lang="ru-RU" sz="36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дошкольном возрасте необходимо приучать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детей соблюдать правила, помогающие жить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дружно: не обижать друг друга, помогать друг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другу. Дети начинают осознавать права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сначала с подачи их воспитателем, а затем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сами постепенно начинают понимать их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значимость. 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Знание прав — щит, прикрывающий детей, их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достоинство от посягательств со стороны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взрослых.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7848600" cy="1295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1) </a:t>
            </a:r>
            <a:r>
              <a:rPr lang="ru-RU" sz="2200" b="1" dirty="0" smtClean="0">
                <a:solidFill>
                  <a:schemeClr val="tx1"/>
                </a:solidFill>
              </a:rPr>
              <a:t>КАКИЕ ПРАВА ЧЕЛОВЕКА ЗДЕСЬ НАРУШАЮТСЯ</a:t>
            </a: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?</a:t>
            </a:r>
            <a:br>
              <a:rPr lang="ru-RU" sz="22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2) КАКИЕ ОБЯЗАННОСТИ НЕ СОБЛЮДАЮТСЯ В ЭТОМ СЛУЧАЕ?</a:t>
            </a:r>
            <a:endParaRPr lang="ru-RU" sz="2400" b="1" dirty="0" smtClean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img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43000" y="2133600"/>
            <a:ext cx="6029325" cy="3806388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7467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1) КАКИЕ ПРАВА ЧЕЛОВЕКА ЗДЕСЬ НАРУШЕНЫ? </a:t>
            </a:r>
            <a:br>
              <a:rPr lang="ru-RU" sz="22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2) КАКИЕ ОБЯЗАННОСТИ НЕОБХОДИМО СОБЛЮДАТЬ В ЭТОМ СЛУЧАЕ?</a:t>
            </a:r>
            <a:endParaRPr lang="ru-RU" sz="22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Содержимое 4" descr="img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24000" y="2133600"/>
            <a:ext cx="5105400" cy="4178115"/>
          </a:xfr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Стихотворение «Права ребёнка»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Мамы, папы всей страны</a:t>
            </a:r>
          </a:p>
          <a:p>
            <a:pPr>
              <a:buNone/>
            </a:pPr>
            <a:r>
              <a:rPr lang="ru-RU" dirty="0" smtClean="0"/>
              <a:t>Это знать давно должны,</a:t>
            </a:r>
          </a:p>
          <a:p>
            <a:pPr>
              <a:buNone/>
            </a:pPr>
            <a:r>
              <a:rPr lang="ru-RU" dirty="0" smtClean="0"/>
              <a:t>Есть права и у детишек</a:t>
            </a:r>
          </a:p>
          <a:p>
            <a:pPr>
              <a:buNone/>
            </a:pPr>
            <a:r>
              <a:rPr lang="ru-RU" dirty="0" smtClean="0"/>
              <a:t>На пример на чтенье книжек.</a:t>
            </a:r>
          </a:p>
          <a:p>
            <a:pPr>
              <a:buNone/>
            </a:pPr>
            <a:r>
              <a:rPr lang="ru-RU" dirty="0" smtClean="0"/>
              <a:t>Право на заботу, ласку</a:t>
            </a:r>
          </a:p>
          <a:p>
            <a:pPr>
              <a:buNone/>
            </a:pPr>
            <a:r>
              <a:rPr lang="ru-RU" dirty="0" smtClean="0"/>
              <a:t>И на жизнь, как будто в сказке,</a:t>
            </a:r>
          </a:p>
          <a:p>
            <a:pPr>
              <a:buNone/>
            </a:pPr>
            <a:r>
              <a:rPr lang="ru-RU" dirty="0" smtClean="0"/>
              <a:t>Еще право быть счастливым</a:t>
            </a:r>
          </a:p>
          <a:p>
            <a:pPr>
              <a:buNone/>
            </a:pPr>
            <a:r>
              <a:rPr lang="ru-RU" dirty="0" smtClean="0"/>
              <a:t>В нашем самом лучшем мире!</a:t>
            </a:r>
            <a:endParaRPr lang="ru-RU" dirty="0"/>
          </a:p>
        </p:txBody>
      </p:sp>
      <p:pic>
        <p:nvPicPr>
          <p:cNvPr id="5" name="Picture 5" descr="C:\Documents and Settings\Admin\Рабочий стол\2012-10-16 13.24.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78061">
            <a:off x="5136358" y="2104821"/>
            <a:ext cx="3193794" cy="279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Диагностика по теме: “Права детей”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1000" cy="4873752"/>
          </a:xfrm>
        </p:spPr>
        <p:txBody>
          <a:bodyPr/>
          <a:lstStyle/>
          <a:p>
            <a:r>
              <a:rPr lang="ru-RU" u="sng" dirty="0" smtClean="0"/>
              <a:t>Все дети имеют одинаковые права независимо от:</a:t>
            </a: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национальности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языка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цвета кожи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социального происхождения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богатства / бедности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места жительства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пола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возраста</a:t>
            </a:r>
            <a:endParaRPr lang="ru-RU" dirty="0"/>
          </a:p>
        </p:txBody>
      </p:sp>
      <p:pic>
        <p:nvPicPr>
          <p:cNvPr id="1028" name="Picture 4" descr="C:\Documents and Settings\Admin\Рабочий стол\Фото19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34880">
            <a:off x="5595642" y="2325677"/>
            <a:ext cx="2455986" cy="1841990"/>
          </a:xfrm>
          <a:prstGeom prst="rect">
            <a:avLst/>
          </a:prstGeom>
          <a:noFill/>
        </p:spPr>
      </p:pic>
      <p:pic>
        <p:nvPicPr>
          <p:cNvPr id="5" name="Picture 4" descr="C:\Documents and Settings\Admin\Рабочий стол\DSC029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63103">
            <a:off x="4588509" y="4169918"/>
            <a:ext cx="2911200" cy="21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имеют право на: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467600" cy="555955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1400" dirty="0" smtClean="0"/>
              <a:t> жизнь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свободу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семью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жилище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питание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имущество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друзей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имя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собственное мнение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выбор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защиту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заботу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любовь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внимание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помощь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медицинское обслуживание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учение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развитие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отдых</a:t>
            </a:r>
            <a:endParaRPr lang="ru-RU" sz="1400" dirty="0"/>
          </a:p>
        </p:txBody>
      </p:sp>
      <p:pic>
        <p:nvPicPr>
          <p:cNvPr id="2050" name="Picture 2" descr="C:\Documents and Settings\Admin\Рабочий стол\Фото0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51723">
            <a:off x="6205675" y="608907"/>
            <a:ext cx="1905000" cy="2540000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Фото17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581400"/>
            <a:ext cx="3429000" cy="2571750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Фото20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990600"/>
            <a:ext cx="2819400" cy="211455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Защита ребенка от: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467600" cy="555955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разлуки с родителями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унижения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рабства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жестокости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непосильного труда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купли, продажи, замены</a:t>
            </a:r>
            <a:endParaRPr lang="ru-RU" dirty="0"/>
          </a:p>
        </p:txBody>
      </p:sp>
      <p:pic>
        <p:nvPicPr>
          <p:cNvPr id="3074" name="Picture 2" descr="C:\Documents and Settings\Admin\Рабочий стол\Фото18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19829">
            <a:off x="4697520" y="1391979"/>
            <a:ext cx="3733800" cy="2800350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2012-10-16 07.28.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79141">
            <a:off x="1681365" y="3942234"/>
            <a:ext cx="3361756" cy="24898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Обязанности ребенка: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забота о людях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посильная помощь взрослым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самообслуживание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помощь младшим и забота о них</a:t>
            </a:r>
            <a:r>
              <a:rPr lang="ru-RU" b="1" dirty="0" smtClean="0"/>
              <a:t> </a:t>
            </a:r>
            <a:endParaRPr lang="ru-RU" dirty="0"/>
          </a:p>
        </p:txBody>
      </p:sp>
      <p:pic>
        <p:nvPicPr>
          <p:cNvPr id="5" name="Picture 6" descr="C:\Documents and Settings\Admin\Рабочий стол\100_07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34289">
            <a:off x="4310971" y="3697412"/>
            <a:ext cx="3690136" cy="276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Documents and Settings\Admin\Рабочий стол\Фото27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222290" flipV="1">
            <a:off x="562920" y="3684984"/>
            <a:ext cx="3267310" cy="245048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7924800" cy="5711952"/>
          </a:xfrm>
        </p:spPr>
        <p:txBody>
          <a:bodyPr/>
          <a:lstStyle/>
          <a:p>
            <a:pPr algn="ctr">
              <a:buNone/>
            </a:pPr>
            <a:r>
              <a:rPr lang="ru-RU" sz="6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ctr">
              <a:buNone/>
            </a:pPr>
            <a:endParaRPr lang="ru-RU" sz="54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Творческих успехов!</a:t>
            </a:r>
            <a:endParaRPr lang="ru-RU" sz="54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153400" cy="6169152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Цели: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дать детям дошкольного возраста элементарные знания и представления о международном документе по защите прав ребенка;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формировать  элементарные знаний детей о своих правах и обязанностях;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воспитывать дружелюбных, миролюбивых, отзывчивых, тактичных детей.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создание условий для формирования у детей правовой компетентности;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ознакомление детей в соответствующей их возрасту форме с социально-правовыми нормами и правилами поведения;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познакомить детей с Конвенцией ООН о правах ребенка;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воспитание у детей уважительного и терпимого отношения к людям независимо от их происхождения, расовой и национальной принадлежности, языка, пола, возраста, личностного и поведенческого своеобразия, в том числе внешнего облика и физических недостатков;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создание условий для организации взаимодействия семьи и дошкольного образовательного учреждения по вопросам правового воспитания и вовлечения родителей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правовоспитательный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процесс.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467600" cy="1524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всех людей есть права.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них написано в этой книге, которую создала и приняла Организация Объединенных Наций (ООН)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1000" cy="4873752"/>
          </a:xfrm>
        </p:spPr>
        <p:txBody>
          <a:bodyPr/>
          <a:lstStyle/>
          <a:p>
            <a:pPr>
              <a:buNone/>
            </a:pPr>
            <a:endParaRPr lang="ru-RU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 на жизнь, имя, свободу, семью, жилище, питание, имущество, друзей, собственное мнение, выбор, защиту, заботу, любовь, внимание, помощь, медицинское обслуживание, учение, развитие, отдых.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8" name="Picture 6" descr="http://static.ozone.ru/multimedia/books_covers/c200/1005294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31636">
            <a:off x="3778271" y="4006871"/>
            <a:ext cx="2362200" cy="23622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ru-RU" sz="40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Дидактическая игра:</a:t>
            </a:r>
            <a:endParaRPr lang="ru-RU" sz="4000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458200" cy="4873752"/>
          </a:xfrm>
        </p:spPr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sz="4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«Какие права имеют герои»</a:t>
            </a:r>
            <a:endParaRPr lang="ru-RU" sz="48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bk-detstvo.narod.ru/images/pravo_konvenci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276599"/>
            <a:ext cx="4495800" cy="312420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1596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Изучаем права и обязанности.</a:t>
            </a:r>
            <a:endParaRPr lang="ru-RU" sz="3600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077200" cy="5178425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b="1" i="1" u="sng" dirty="0" smtClean="0"/>
              <a:t>Цель: </a:t>
            </a:r>
            <a:r>
              <a:rPr lang="ru-RU" b="1" dirty="0" smtClean="0"/>
              <a:t>знакомить детей правами человека, записанных в Декларации прав человека, в доступной для дошкольников форме.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b="1" i="1" u="sng" dirty="0" smtClean="0"/>
              <a:t>Задачи: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/>
              <a:t>учить детей анализировать поступки сказочных героев, уметь называть нарушенные в сказке права героев;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/>
              <a:t>развивать умение отстаивать свои права и уважать права других людей, понимать и соблюдать свои обязанности;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/>
              <a:t>воспитывать в детях чувство любви, ответственности за свои поступки, желание соблюдать права;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/>
              <a:t>активизировать познавательный процесс, пополнять словарный запас у детей.</a:t>
            </a:r>
            <a:endParaRPr lang="ru-RU" b="1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7772400" cy="381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Кто и какое право здесь нарушил?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244" name="Прямоугольник 17"/>
          <p:cNvSpPr>
            <a:spLocks noChangeArrowheads="1"/>
          </p:cNvSpPr>
          <p:nvPr/>
        </p:nvSpPr>
        <p:spPr bwMode="auto">
          <a:xfrm>
            <a:off x="2819400" y="762000"/>
            <a:ext cx="3200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Century Schoolbook" pitchFamily="18" charset="0"/>
            </a:endParaRPr>
          </a:p>
          <a:p>
            <a:endParaRPr lang="ru-RU" sz="1400">
              <a:latin typeface="Century Schoolbook" pitchFamily="18" charset="0"/>
            </a:endParaRPr>
          </a:p>
          <a:p>
            <a:endParaRPr lang="ru-RU" sz="1400">
              <a:latin typeface="Century Schoolbook" pitchFamily="18" charset="0"/>
            </a:endParaRPr>
          </a:p>
          <a:p>
            <a:endParaRPr lang="ru-RU">
              <a:latin typeface="Century Schoolbook" pitchFamily="18" charset="0"/>
            </a:endParaRPr>
          </a:p>
        </p:txBody>
      </p:sp>
      <p:pic>
        <p:nvPicPr>
          <p:cNvPr id="2067" name="Picture 19" descr="C:\Documents and Settings\Admin\Рабочий стол\картинки презентиция о правах\imaзо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447800"/>
            <a:ext cx="4590141" cy="4191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Кто и какое право здесь нарушил?</a:t>
            </a:r>
            <a:endParaRPr lang="ru-RU" dirty="0"/>
          </a:p>
        </p:txBody>
      </p:sp>
      <p:pic>
        <p:nvPicPr>
          <p:cNvPr id="4" name="Picture 10" descr="C:\Documents and Settings\Admin\Рабочий стол\картинки презентиция о правах\imagюлes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981200"/>
            <a:ext cx="4495800" cy="36002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Кто и какое право здесь нарушил?</a:t>
            </a:r>
            <a:endParaRPr lang="ru-RU" dirty="0"/>
          </a:p>
        </p:txBody>
      </p:sp>
      <p:pic>
        <p:nvPicPr>
          <p:cNvPr id="4" name="Picture 16" descr="C:\Documents and Settings\Admin\Рабочий стол\картинки презентиция о правах\шешг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286000"/>
            <a:ext cx="5036380" cy="3657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826</TotalTime>
  <Words>534</Words>
  <Application>Microsoft Office PowerPoint</Application>
  <PresentationFormat>Экран (4:3)</PresentationFormat>
  <Paragraphs>119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Эркер</vt:lpstr>
      <vt:lpstr>МУНИЦИПАЛЬНОЕ бюджетное ДОШКОЛЬНОЕ ОБРАЗОВАТЕЛЬНОЕ УЧРЕЖДЕНИЕ «ДЕТСКИЙ САД № 56 «Смородинка» г.Воркуты</vt:lpstr>
      <vt:lpstr>Презентация PowerPoint</vt:lpstr>
      <vt:lpstr>Презентация PowerPoint</vt:lpstr>
      <vt:lpstr>У всех людей есть права.  О них написано в этой книге, которую создала и приняла Организация Объединенных Наций (ООН)</vt:lpstr>
      <vt:lpstr>Дидактическая игра:</vt:lpstr>
      <vt:lpstr>Изучаем права и обязанности.</vt:lpstr>
      <vt:lpstr>Кто и какое право здесь нарушил?</vt:lpstr>
      <vt:lpstr>Кто и какое право здесь нарушил?</vt:lpstr>
      <vt:lpstr>Кто и какое право здесь нарушил?</vt:lpstr>
      <vt:lpstr>Какие права имеют герои?</vt:lpstr>
      <vt:lpstr>А какие права имеют эти герои?</vt:lpstr>
      <vt:lpstr>Молодцы!</vt:lpstr>
      <vt:lpstr> Поговорим о правах и обязанностях.   СТРАНА БЕЗЗАКОНИЯ </vt:lpstr>
      <vt:lpstr>Предварительная работа: </vt:lpstr>
      <vt:lpstr>Презентация PowerPoint</vt:lpstr>
      <vt:lpstr>1) О ЧЕМ РАССКАЗЫВАЕТ НАМ ЭТА ФОТОГРАФИЯ?  2) О ЧЕМ ЗАБЫЛ ПАПА МАЛЬЧИКА?</vt:lpstr>
      <vt:lpstr>ПОСМОТРИТЕ, ГДЕ НАХОДИТСЯ ЭТОТ ЧЕЛОВЕК?</vt:lpstr>
      <vt:lpstr>1) ПОСМОТРИТЕ, ЧТО ДЕЛАЕТСЯ В СУДЕ ЭТОЙ СТРАНЫ?  2) ДЛЯ ЧЕГО СУДЬЕ ПРЕДЛОГАЮТ ДЕНЬГИ?  3) КАКОЕ ПРАВО НАРУШЕНО?</vt:lpstr>
      <vt:lpstr>1) ЧТО ЖЕ ЗДЕСЬ СОБИРАЮТСЯ СДЕЛАТЬ?  2) КАКОЕ ПРАВО НАРУШАЕТСЯ?  </vt:lpstr>
      <vt:lpstr>1) КАКИЕ ПРАВА ЧЕЛОВЕКА ЗДЕСЬ НАРУШАЮТСЯ? 2) КАКИЕ ОБЯЗАННОСТИ НЕ СОБЛЮДАЮТСЯ В ЭТОМ СЛУЧАЕ?</vt:lpstr>
      <vt:lpstr>1) КАКИЕ ПРАВА ЧЕЛОВЕКА ЗДЕСЬ НАРУШЕНЫ?  2) КАКИЕ ОБЯЗАННОСТИ НЕОБХОДИМО СОБЛЮДАТЬ В ЭТОМ СЛУЧАЕ?</vt:lpstr>
      <vt:lpstr>Стихотворение «Права ребёнка»</vt:lpstr>
      <vt:lpstr>Диагностика по теме: “Права детей”</vt:lpstr>
      <vt:lpstr>Дети имеют право на:</vt:lpstr>
      <vt:lpstr>Защита ребенка от:</vt:lpstr>
      <vt:lpstr>Обязанности ребенка: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giseo</dc:creator>
  <cp:lastModifiedBy>Your User Name</cp:lastModifiedBy>
  <cp:revision>85</cp:revision>
  <dcterms:modified xsi:type="dcterms:W3CDTF">2017-01-22T12:31:24Z</dcterms:modified>
</cp:coreProperties>
</file>