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0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6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5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3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3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3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2806-92A3-4543-8D7D-1A077575F1F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2A2B-1880-40E9-B348-5BA8DCD2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35" b="571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13954"/>
            <a:ext cx="9144000" cy="4506685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«Жестокое </a:t>
            </a:r>
            <a:br>
              <a:rPr lang="ru-RU" sz="6600" i="1" dirty="0" smtClean="0">
                <a:solidFill>
                  <a:srgbClr val="7030A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6600" i="1" dirty="0" smtClean="0">
                <a:solidFill>
                  <a:srgbClr val="7030A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 б р а щ е н и е </a:t>
            </a:r>
            <a:br>
              <a:rPr lang="ru-RU" sz="6600" i="1" dirty="0" smtClean="0">
                <a:solidFill>
                  <a:srgbClr val="7030A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6600" i="1" dirty="0" smtClean="0">
                <a:solidFill>
                  <a:srgbClr val="7030A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 ребенком </a:t>
            </a:r>
            <a:br>
              <a:rPr lang="ru-RU" sz="6600" i="1" dirty="0" smtClean="0">
                <a:solidFill>
                  <a:srgbClr val="7030A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6600" i="1" dirty="0" smtClean="0">
                <a:solidFill>
                  <a:srgbClr val="7030A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 семье»</a:t>
            </a:r>
            <a:endParaRPr lang="ru-RU" sz="6600" i="1" dirty="0">
              <a:solidFill>
                <a:srgbClr val="7030A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24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/>
              </a:rPr>
            </a:br>
            <a:r>
              <a:rPr lang="ru-RU" sz="5300" b="1" i="1" dirty="0" smtClean="0">
                <a:solidFill>
                  <a:srgbClr val="7030A0"/>
                </a:solidFill>
                <a:effectLst/>
              </a:rPr>
              <a:t>Последствия жестокого</a:t>
            </a:r>
            <a:br>
              <a:rPr lang="ru-RU" sz="5300" b="1" i="1" dirty="0" smtClean="0">
                <a:solidFill>
                  <a:srgbClr val="7030A0"/>
                </a:solidFill>
                <a:effectLst/>
              </a:rPr>
            </a:br>
            <a:r>
              <a:rPr lang="ru-RU" sz="5300" b="1" i="1" dirty="0" smtClean="0">
                <a:solidFill>
                  <a:srgbClr val="7030A0"/>
                </a:solidFill>
                <a:effectLst/>
              </a:rPr>
              <a:t>обращения с детьми в семье</a:t>
            </a:r>
            <a:r>
              <a:rPr lang="ru-RU" sz="5300" b="1" i="1" dirty="0" smtClean="0">
                <a:solidFill>
                  <a:srgbClr val="000000"/>
                </a:solidFill>
                <a:effectLst/>
                <a:latin typeface="yandex-sans"/>
              </a:rPr>
              <a:t/>
            </a:r>
            <a:br>
              <a:rPr lang="ru-RU" sz="5300" b="1" i="1" dirty="0" smtClean="0">
                <a:solidFill>
                  <a:srgbClr val="000000"/>
                </a:solidFill>
                <a:effectLst/>
                <a:latin typeface="yandex-sans"/>
              </a:rPr>
            </a:br>
            <a:endParaRPr lang="ru-RU" sz="53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72" t="24990" r="4444" b="8065"/>
          <a:stretch/>
        </p:blipFill>
        <p:spPr>
          <a:xfrm>
            <a:off x="953589" y="1690688"/>
            <a:ext cx="10293531" cy="48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5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/>
              </a:rPr>
              <a:t>Защита детей государством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Конвенция о правах ребенка;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Закон "Об основах системы профилактики</a:t>
            </a:r>
          </a:p>
          <a:p>
            <a:pPr marL="0" indent="0" algn="ctr">
              <a:buNone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безнадзорности и правонарушений несовершеннолетних;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Закон "Об основных гарантиях прав ребенка в</a:t>
            </a:r>
          </a:p>
          <a:p>
            <a:pPr marL="0" indent="0" algn="ctr">
              <a:buNone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Российской Федерации;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yandex-sans"/>
              </a:rPr>
              <a:t>З</a:t>
            </a: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аконопроект, предусматривающий</a:t>
            </a:r>
          </a:p>
          <a:p>
            <a:pPr marL="0" indent="0" algn="ctr">
              <a:buNone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усиление гарантий прав детей на надлежащее духовно-</a:t>
            </a:r>
          </a:p>
          <a:p>
            <a:pPr marL="0" indent="0" algn="ctr">
              <a:buNone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нравственное воспитание, а также</a:t>
            </a:r>
          </a:p>
          <a:p>
            <a:pPr marL="0" indent="0" algn="ctr">
              <a:buNone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ответственности за жестокое обращение с</a:t>
            </a:r>
          </a:p>
          <a:p>
            <a:pPr marL="0" indent="0" algn="ctr">
              <a:buNone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несовершеннолетними.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7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2648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0"/>
            <a:ext cx="60655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65" b="5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5771"/>
            <a:ext cx="9144000" cy="2162629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7030A0"/>
                </a:solidFill>
              </a:rPr>
              <a:t>По данным официальной </a:t>
            </a:r>
            <a:r>
              <a:rPr lang="ru-RU" sz="4800" b="1" i="1" dirty="0" smtClean="0">
                <a:solidFill>
                  <a:srgbClr val="7030A0"/>
                </a:solidFill>
              </a:rPr>
              <a:t>статистики</a:t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800" y="2336800"/>
            <a:ext cx="10580914" cy="412205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жегодно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около 2 млн.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детей ежегодно подвергается жестокому обращению;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Каждый десятый ребенок гибнет, 2 тысячи кончают жизнь самоубийством;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олее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тыс. детей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течение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 уходят из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дома, спасаясь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собственных родителей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 25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несовершеннолетних находятся в розыске;</a:t>
            </a:r>
          </a:p>
          <a:p>
            <a:pPr lvl="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Насилие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той или иной форме совершается в каждой четвертой российской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семье.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954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77" b="600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4800" b="1" i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4800" b="1" i="1" dirty="0" smtClean="0">
                <a:solidFill>
                  <a:srgbClr val="7030A0"/>
                </a:solidFill>
                <a:ea typeface="+mn-ea"/>
                <a:cs typeface="+mn-cs"/>
              </a:rPr>
              <a:t>Основная </a:t>
            </a:r>
            <a:r>
              <a:rPr lang="ru-RU" sz="4800" b="1" i="1" dirty="0">
                <a:solidFill>
                  <a:srgbClr val="7030A0"/>
                </a:solidFill>
                <a:ea typeface="+mn-ea"/>
                <a:cs typeface="+mn-cs"/>
              </a:rPr>
              <a:t>причина жестокого обращения </a:t>
            </a:r>
            <a:r>
              <a:rPr lang="ru-RU" sz="4800" b="1" i="1" dirty="0" smtClean="0">
                <a:solidFill>
                  <a:srgbClr val="7030A0"/>
                </a:solidFill>
                <a:ea typeface="+mn-ea"/>
                <a:cs typeface="+mn-cs"/>
              </a:rPr>
              <a:t>с детьми</a:t>
            </a:r>
            <a:r>
              <a:rPr lang="ru-RU" sz="4800" b="1" i="1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4800" b="1" i="1" dirty="0">
                <a:solidFill>
                  <a:srgbClr val="7030A0"/>
                </a:solidFill>
                <a:ea typeface="+mn-ea"/>
                <a:cs typeface="+mn-cs"/>
              </a:rPr>
            </a:b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1760"/>
            <a:ext cx="10515600" cy="3525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yandex-sans"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внутренняя агрессивность –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эмоциональное состояние, возникающее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как реакция на переживание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непреодолимости каких-то барьеров или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недоступность чего-то желанного.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4714"/>
          <a:stretch/>
        </p:blipFill>
        <p:spPr>
          <a:xfrm>
            <a:off x="8064545" y="3278778"/>
            <a:ext cx="3952875" cy="34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35" b="60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7184"/>
          </a:xfrm>
        </p:spPr>
        <p:txBody>
          <a:bodyPr>
            <a:no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600" b="1" i="1" dirty="0" smtClean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7030A0"/>
                </a:solidFill>
                <a:ea typeface="+mn-ea"/>
                <a:cs typeface="+mn-cs"/>
              </a:rPr>
              <a:t>Ученый-психолог </a:t>
            </a:r>
            <a:r>
              <a:rPr lang="ru-RU" sz="3600" b="1" i="1" dirty="0">
                <a:solidFill>
                  <a:srgbClr val="7030A0"/>
                </a:solidFill>
                <a:ea typeface="+mn-ea"/>
                <a:cs typeface="+mn-cs"/>
              </a:rPr>
              <a:t>Д. </a:t>
            </a:r>
            <a:r>
              <a:rPr lang="ru-RU" sz="3600" b="1" i="1" dirty="0" err="1" smtClean="0">
                <a:solidFill>
                  <a:srgbClr val="7030A0"/>
                </a:solidFill>
                <a:ea typeface="+mn-ea"/>
                <a:cs typeface="+mn-cs"/>
              </a:rPr>
              <a:t>Гилл</a:t>
            </a:r>
            <a:r>
              <a:rPr lang="ru-RU" sz="3600" b="1" i="1" dirty="0" smtClean="0">
                <a:solidFill>
                  <a:srgbClr val="7030A0"/>
                </a:solidFill>
                <a:ea typeface="+mn-ea"/>
                <a:cs typeface="+mn-cs"/>
              </a:rPr>
              <a:t> </a:t>
            </a:r>
            <a:br>
              <a:rPr lang="ru-RU" sz="3600" b="1" i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7030A0"/>
                </a:solidFill>
                <a:ea typeface="+mn-ea"/>
                <a:cs typeface="+mn-cs"/>
              </a:rPr>
              <a:t>разделил </a:t>
            </a:r>
            <a:r>
              <a:rPr lang="ru-RU" sz="3600" b="1" i="1" dirty="0">
                <a:solidFill>
                  <a:srgbClr val="7030A0"/>
                </a:solidFill>
                <a:ea typeface="+mn-ea"/>
                <a:cs typeface="+mn-cs"/>
              </a:rPr>
              <a:t>детей </a:t>
            </a:r>
            <a:r>
              <a:rPr lang="ru-RU" sz="3600" b="1" i="1" dirty="0" smtClean="0">
                <a:solidFill>
                  <a:srgbClr val="7030A0"/>
                </a:solidFill>
                <a:ea typeface="+mn-ea"/>
                <a:cs typeface="+mn-cs"/>
              </a:rPr>
              <a:t>– жертв жестокого </a:t>
            </a:r>
            <a:r>
              <a:rPr lang="ru-RU" sz="3600" b="1" i="1" dirty="0">
                <a:solidFill>
                  <a:srgbClr val="7030A0"/>
                </a:solidFill>
                <a:ea typeface="+mn-ea"/>
                <a:cs typeface="+mn-cs"/>
              </a:rPr>
              <a:t>обращения </a:t>
            </a:r>
            <a:r>
              <a:rPr lang="ru-RU" sz="3600" b="1" i="1" dirty="0" smtClean="0">
                <a:solidFill>
                  <a:srgbClr val="7030A0"/>
                </a:solidFill>
                <a:ea typeface="+mn-ea"/>
                <a:cs typeface="+mn-cs"/>
              </a:rPr>
              <a:t>на несколько возрастных групп</a:t>
            </a:r>
            <a:r>
              <a:rPr lang="ru-RU" sz="3600" b="1" i="1" dirty="0">
                <a:solidFill>
                  <a:srgbClr val="7030A0"/>
                </a:solidFill>
                <a:ea typeface="+mn-ea"/>
                <a:cs typeface="+mn-cs"/>
              </a:rPr>
              <a:t>:</a:t>
            </a:r>
            <a:r>
              <a:rPr lang="ru-RU" sz="3600" b="1" i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i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86660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первая - от 1 года до 2 лет;</a:t>
            </a:r>
          </a:p>
          <a:p>
            <a:pPr algn="ctr"/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вторая - от 3 до 9 лет;</a:t>
            </a:r>
          </a:p>
          <a:p>
            <a:pPr algn="r"/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третья - с 9 до 15 лет.</a:t>
            </a:r>
          </a:p>
        </p:txBody>
      </p:sp>
    </p:spTree>
    <p:extLst>
      <p:ext uri="{BB962C8B-B14F-4D97-AF65-F5344CB8AC3E}">
        <p14:creationId xmlns:p14="http://schemas.microsoft.com/office/powerpoint/2010/main" val="61579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35" b="5714"/>
          <a:stretch/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r>
              <a:rPr lang="ru-RU" sz="4800" b="1" i="1" dirty="0" smtClean="0">
                <a:solidFill>
                  <a:srgbClr val="7030A0"/>
                </a:solidFill>
              </a:rPr>
              <a:t>Разновидности </a:t>
            </a:r>
            <a:r>
              <a:rPr lang="ru-RU" sz="4800" b="1" i="1" dirty="0" smtClean="0">
                <a:solidFill>
                  <a:srgbClr val="7030A0"/>
                </a:solidFill>
                <a:effectLst/>
              </a:rPr>
              <a:t>насилия </a:t>
            </a:r>
            <a:br>
              <a:rPr lang="ru-RU" sz="4800" b="1" i="1" dirty="0" smtClean="0">
                <a:solidFill>
                  <a:srgbClr val="7030A0"/>
                </a:solidFill>
                <a:effectLst/>
              </a:rPr>
            </a:br>
            <a:r>
              <a:rPr lang="ru-RU" sz="4800" b="1" i="1" dirty="0" smtClean="0">
                <a:solidFill>
                  <a:srgbClr val="7030A0"/>
                </a:solidFill>
                <a:effectLst/>
              </a:rPr>
              <a:t>над детьми в</a:t>
            </a:r>
            <a:br>
              <a:rPr lang="ru-RU" sz="4800" b="1" i="1" dirty="0" smtClean="0">
                <a:solidFill>
                  <a:srgbClr val="7030A0"/>
                </a:solidFill>
                <a:effectLst/>
              </a:rPr>
            </a:br>
            <a:r>
              <a:rPr lang="ru-RU" sz="4800" b="1" i="1" dirty="0" smtClean="0">
                <a:solidFill>
                  <a:srgbClr val="7030A0"/>
                </a:solidFill>
                <a:effectLst/>
              </a:rPr>
              <a:t>семье</a:t>
            </a:r>
            <a:br>
              <a:rPr lang="ru-RU" sz="4800" b="1" i="1" dirty="0" smtClean="0">
                <a:solidFill>
                  <a:srgbClr val="7030A0"/>
                </a:solidFill>
                <a:effectLst/>
              </a:rPr>
            </a:b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 lnSpcReduction="10000"/>
          </a:bodyPr>
          <a:lstStyle/>
          <a:p>
            <a:pPr algn="r"/>
            <a:endParaRPr lang="ru-RU" sz="36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lvl="1" algn="ctr"/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Физическое насилие;</a:t>
            </a:r>
          </a:p>
          <a:p>
            <a:pPr lvl="1" algn="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ренебрежение;</a:t>
            </a:r>
          </a:p>
          <a:p>
            <a:pPr lvl="1" algn="ctr"/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Сексуальное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насилие;</a:t>
            </a:r>
          </a:p>
          <a:p>
            <a:pPr lvl="1" algn="r"/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Психологическое </a:t>
            </a:r>
          </a:p>
          <a:p>
            <a:pPr marL="457200" lvl="1" indent="0" algn="ctr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</a:t>
            </a: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естокое обращение.</a:t>
            </a:r>
          </a:p>
          <a:p>
            <a:pPr marL="0" indent="0" algn="r">
              <a:buNone/>
            </a:pPr>
            <a:r>
              <a:rPr lang="ru-RU" sz="36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		</a:t>
            </a:r>
          </a:p>
          <a:p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191" t="2286" r="26381" b="31429"/>
          <a:stretch/>
        </p:blipFill>
        <p:spPr>
          <a:xfrm>
            <a:off x="0" y="2743200"/>
            <a:ext cx="41539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34" b="62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/>
              </a:rPr>
              <a:t>Физическое насилие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5738"/>
            <a:ext cx="10515600" cy="4361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Ф</a:t>
            </a: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изическое насилие - это преднамеренное нанесение травм</a:t>
            </a:r>
          </a:p>
          <a:p>
            <a:pPr marL="0" indent="0" algn="ctr">
              <a:buNone/>
            </a:pP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 или повреждений</a:t>
            </a:r>
            <a:r>
              <a:rPr lang="ru-RU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yandex-sans"/>
              </a:rPr>
              <a:t> </a:t>
            </a: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ребенку, которые вызывают серьезные </a:t>
            </a:r>
          </a:p>
          <a:p>
            <a:pPr marL="0" indent="0" algn="ctr">
              <a:buNone/>
            </a:pP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(требующие</a:t>
            </a:r>
            <a:r>
              <a:rPr lang="ru-RU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yandex-sans"/>
              </a:rPr>
              <a:t> </a:t>
            </a: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медицинской</a:t>
            </a:r>
            <a:r>
              <a:rPr lang="ru-RU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yandex-sans"/>
              </a:rPr>
              <a:t> </a:t>
            </a: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помощи) нарушения физического,</a:t>
            </a:r>
          </a:p>
          <a:p>
            <a:pPr marL="0" indent="0" algn="ctr">
              <a:buNone/>
            </a:pP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 психического</a:t>
            </a:r>
            <a:r>
              <a:rPr lang="ru-RU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yandex-sans"/>
              </a:rPr>
              <a:t> </a:t>
            </a:r>
            <a:r>
              <a:rPr lang="ru-RU" sz="35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здоровья, отставание в развитии.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7767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49" b="6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/>
              </a:rPr>
              <a:t>Пренебрежение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9877"/>
            <a:ext cx="10515600" cy="47421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Пренебрежение основными </a:t>
            </a:r>
          </a:p>
          <a:p>
            <a:pPr marL="0" indent="0" algn="ctr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нуждами ребенка (моральная жестокость)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-это отсутствие со стороны 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родителей или лиц, 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их заменяющих, 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элементарной заботы о нем, 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 также недобросовестное</a:t>
            </a:r>
            <a:r>
              <a:rPr lang="ru-RU" sz="5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5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выполнение обязанностей 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 воспитанию ребенка, 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 результате чего его здоровье </a:t>
            </a:r>
          </a:p>
          <a:p>
            <a:pPr marL="0" indent="0">
              <a:buNone/>
            </a:pPr>
            <a:r>
              <a:rPr lang="ru-RU" sz="5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 развитие нарушаются.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477" t="34476" r="37238" b="4191"/>
          <a:stretch/>
        </p:blipFill>
        <p:spPr>
          <a:xfrm>
            <a:off x="7294517" y="2821577"/>
            <a:ext cx="395804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2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/>
              </a:rPr>
              <a:t>Сексуальное насилие над детьми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yandex-sans"/>
              </a:rPr>
              <a:t>Сексуальное насилие над детьми американские исследователи определяют как любой сексуальный опыт между ребенком до 16 лет и человеком, который старше его по крайней мере на 5 лет. Данный вид насилия характеризуется или как вовлечение зависимых, психически и физиологически незрелых детей и подростков в сексуальные действия, нарушающие общественные табу семейных ролей, которые они еще не могут полностью понять и на которые не в состоянии дать осмысленного согласия. Сексуальное насилие рассматривается как вариант особо жестокого обращения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30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 smtClean="0">
                <a:solidFill>
                  <a:srgbClr val="7030A0"/>
                </a:solidFill>
                <a:effectLst/>
                <a:latin typeface="yandex-sans"/>
              </a:rPr>
              <a:t>Психологическое насилие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Эмоциональным (психологическим) насилием является</a:t>
            </a:r>
          </a:p>
          <a:p>
            <a:pPr marL="0" indent="0" algn="ctr">
              <a:buNone/>
            </a:pP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однократное или хроническое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психическое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воздействие</a:t>
            </a:r>
          </a:p>
          <a:p>
            <a:pPr marL="0" indent="0" algn="ctr">
              <a:buNone/>
            </a:pP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на ребенка или его отвержение со стороны родителей и </a:t>
            </a:r>
          </a:p>
          <a:p>
            <a:pPr marL="0" indent="0" algn="ctr">
              <a:buNone/>
            </a:pP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других взрослых, вследствие чего у ребенка нарушаются </a:t>
            </a:r>
          </a:p>
          <a:p>
            <a:pPr marL="0" indent="0" algn="ctr">
              <a:buNone/>
            </a:pP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эмоциональное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развитие, поведение и способность к </a:t>
            </a:r>
          </a:p>
          <a:p>
            <a:pPr marL="0" indent="0" algn="ctr">
              <a:buNone/>
            </a:pPr>
            <a:r>
              <a:rPr lang="ru-RU" sz="3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социализации.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3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381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Yu Gothic UI Semibold</vt:lpstr>
      <vt:lpstr>Arial</vt:lpstr>
      <vt:lpstr>Calibri</vt:lpstr>
      <vt:lpstr>Calibri Light</vt:lpstr>
      <vt:lpstr>Wingdings</vt:lpstr>
      <vt:lpstr>yandex-sans</vt:lpstr>
      <vt:lpstr>Тема Office</vt:lpstr>
      <vt:lpstr>«Жестокое  о б р а щ е н и е  с ребенком  в семье»</vt:lpstr>
      <vt:lpstr>По данным официальной статистики </vt:lpstr>
      <vt:lpstr> Основная причина жестокого обращения с детьми </vt:lpstr>
      <vt:lpstr> Ученый-психолог Д. Гилл  разделил детей – жертв жестокого обращения на несколько возрастных групп: </vt:lpstr>
      <vt:lpstr> Разновидности насилия  над детьми в семье </vt:lpstr>
      <vt:lpstr>Физическое насилие</vt:lpstr>
      <vt:lpstr>Пренебрежение</vt:lpstr>
      <vt:lpstr>Сексуальное насилие над детьми</vt:lpstr>
      <vt:lpstr>Психологическое насилие</vt:lpstr>
      <vt:lpstr> Последствия жестокого обращения с детьми в семье </vt:lpstr>
      <vt:lpstr>Защита детей государством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 о б р а щ е н и е  с ребенком  в семье</dc:title>
  <dc:creator>Home</dc:creator>
  <cp:lastModifiedBy>Home</cp:lastModifiedBy>
  <cp:revision>22</cp:revision>
  <dcterms:created xsi:type="dcterms:W3CDTF">2018-04-22T16:20:28Z</dcterms:created>
  <dcterms:modified xsi:type="dcterms:W3CDTF">2018-04-22T19:36:37Z</dcterms:modified>
</cp:coreProperties>
</file>