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4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9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83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4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9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7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39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0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0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6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3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5B79-E932-407C-B3F8-F899A5277455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87B2A-DC9F-426C-9702-A9A5BEBB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0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787235"/>
          </a:xfrm>
        </p:spPr>
        <p:txBody>
          <a:bodyPr>
            <a:normAutofit/>
          </a:bodyPr>
          <a:lstStyle/>
          <a:p>
            <a:r>
              <a:rPr lang="ru-RU" sz="5400" b="1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Безнадзорные </a:t>
            </a:r>
            <a:br>
              <a:rPr lang="ru-RU" sz="5400" b="1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 е т и </a:t>
            </a:r>
            <a:endParaRPr lang="ru-RU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40" y="2493818"/>
            <a:ext cx="6446520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Законом Республики Коми от 23.12.2008 № 148-РЗ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26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«О некоторых мерах по профилактике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безнадзорности и правонарушений несовершеннолетних в Республике Коми»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установлены ограничения по пребыванию подростков в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общественных местах в ночное время. 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При этом следует учитывать, что под ночным временем 	на территории нашего региона в соответствии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со ст. 1 указанного Закона Республики Коми 				подразумевается период с 22 до 6 часов. 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pPr algn="ctr"/>
            <a:r>
              <a:rPr lang="ru-RU" sz="6000" b="1" spc="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6000" b="1" spc="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5400" spc="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Запрещено</a:t>
            </a:r>
            <a:br>
              <a:rPr lang="ru-RU" sz="5400" spc="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5400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8582"/>
            <a:ext cx="10515600" cy="5195454"/>
          </a:xfrm>
        </p:spPr>
        <p:txBody>
          <a:bodyPr/>
          <a:lstStyle/>
          <a:p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 16 лет запрещено находиться  после 22 часов (летом после 23 часов) в следующих общественных местах;</a:t>
            </a:r>
          </a:p>
          <a:p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Места массового пребывания и отдыха граждан (улицы, парки, скверы, площади, стадионы, дворы, детские площадки, пляжи);</a:t>
            </a:r>
          </a:p>
          <a:p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Места общего пользования многоквартирных домов (лифты, подъезды, лестничные площадки и др. придомовые территории).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7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spc="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Запрещено</a:t>
            </a:r>
            <a:endParaRPr lang="ru-RU" sz="54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55713"/>
          </a:xfrm>
        </p:spPr>
        <p:txBody>
          <a:bodyPr/>
          <a:lstStyle/>
          <a:p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Городской и пригородный транспорт общего пользования;</a:t>
            </a: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Территории и помещения вокзалов, железнодорожных и автобусных станций, речных портов, аэропортов, лесопарковые зоны;</a:t>
            </a: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Кладбища;</a:t>
            </a:r>
          </a:p>
          <a:p>
            <a:pPr algn="ctr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ерритории и помещения аптек, коммерческих объектов, предназначенных для реализации услуг в сфере  торговли и общественного питания, развлечений, досуга, обеспечение доступа к сети «Интернет».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7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85" b="3846"/>
          <a:stretch/>
        </p:blipFill>
        <p:spPr>
          <a:xfrm>
            <a:off x="609600" y="0"/>
            <a:ext cx="10875818" cy="3809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20776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гарантии прав и законных интересов ребенка в целях создания правовых, социально-экономических условий для реализации прав и законных интересов ребенка регулируются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Конституцией Российской Федерации, семейным кодексом Российской Федерации, Федеральным законом от 24.07.1998 № 124-ФЗ «Об основных гарантиях прав ребенка в Российской Федерации» и рядом других нормативных актов.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91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4123"/>
          <a:stretch/>
        </p:blipFill>
        <p:spPr>
          <a:xfrm>
            <a:off x="0" y="0"/>
            <a:ext cx="12191999" cy="68412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Безнадзорность - </a:t>
            </a:r>
            <a:endParaRPr lang="ru-RU" sz="5400" spc="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</a:t>
            </a: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 несовершеннолетний, контроль за поведением которого отсутствует вследствие неисполнения </a:t>
            </a:r>
          </a:p>
          <a:p>
            <a:pPr marL="0" indent="0" algn="ctr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или ненадлежащего исполнения </a:t>
            </a:r>
          </a:p>
          <a:p>
            <a:pPr marL="0" indent="0" algn="ctr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обязанностей по его воспитанию,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	обучению или содержанию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	со стороны родителей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	или законных представителей.</a:t>
            </a:r>
            <a:endParaRPr lang="ru-RU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50"/>
            <a:ext cx="12193057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550"/>
            <a:ext cx="10515600" cy="1312342"/>
          </a:xfrm>
        </p:spPr>
        <p:txBody>
          <a:bodyPr>
            <a:normAutofit/>
          </a:bodyPr>
          <a:lstStyle/>
          <a:p>
            <a:pPr algn="ctr"/>
            <a:r>
              <a:rPr lang="ru-RU" sz="4800" spc="3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Проявления безнадзорности</a:t>
            </a:r>
            <a:endParaRPr lang="ru-RU" sz="4800" spc="3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6" y="1530711"/>
            <a:ext cx="5749636" cy="50469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0873"/>
            <a:ext cx="10515600" cy="473609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Безнадзорность выражается</a:t>
            </a:r>
          </a:p>
          <a:p>
            <a:r>
              <a:rPr lang="ru-RU" sz="2400" i="1" dirty="0" smtClean="0"/>
              <a:t> в отчуждении детей от семьи, </a:t>
            </a:r>
          </a:p>
          <a:p>
            <a:r>
              <a:rPr lang="ru-RU" sz="2400" i="1" dirty="0" smtClean="0"/>
              <a:t>детского коллектива,</a:t>
            </a:r>
          </a:p>
          <a:p>
            <a:r>
              <a:rPr lang="ru-RU" sz="2400" i="1" dirty="0" smtClean="0"/>
              <a:t> в безразличии родителей.</a:t>
            </a:r>
          </a:p>
          <a:p>
            <a:r>
              <a:rPr lang="ru-RU" sz="2400" i="1" dirty="0" smtClean="0"/>
              <a:t>Безнадзорный ребёнок живёт </a:t>
            </a:r>
          </a:p>
          <a:p>
            <a:r>
              <a:rPr lang="ru-RU" sz="2400" i="1" dirty="0" smtClean="0"/>
              <a:t>с родителями под одной крышей, </a:t>
            </a:r>
          </a:p>
          <a:p>
            <a:r>
              <a:rPr lang="ru-RU" sz="2400" i="1" dirty="0" smtClean="0"/>
              <a:t>сохраняет связи с семьёй;</a:t>
            </a:r>
          </a:p>
          <a:p>
            <a:r>
              <a:rPr lang="ru-RU" sz="2400" i="1" dirty="0" smtClean="0"/>
              <a:t>имеет привязанность к кому –либо </a:t>
            </a:r>
          </a:p>
          <a:p>
            <a:r>
              <a:rPr lang="ru-RU" sz="2400" i="1" dirty="0" smtClean="0"/>
              <a:t>из членов семьи, но большую часть</a:t>
            </a:r>
          </a:p>
          <a:p>
            <a:r>
              <a:rPr lang="ru-RU" sz="2400" i="1" dirty="0" smtClean="0"/>
              <a:t> времени предоставлен сам себе.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67285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spc="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Признаки безнадзорности</a:t>
            </a:r>
            <a:endParaRPr lang="ru-RU" sz="4800" spc="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52885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заботы о ребёнке со стороны семьи;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Непослушание, нарушение установленных правил жизни в семье;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Грубость, сквернословие;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позитивных увлечений у детей;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Насилие в семье;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Повышенный уровень тревожности и агрессивности;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Смена ценностных приоритетов, принятых в обществе;</a:t>
            </a:r>
          </a:p>
          <a:p>
            <a:pPr algn="ct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Убеждённость детей в своей ненужности.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86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847"/>
            <a:ext cx="12193057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Причины безнадзорности</a:t>
            </a:r>
            <a:endParaRPr lang="ru-RU" sz="4800" spc="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Рост числа асоциальных семей;</a:t>
            </a:r>
          </a:p>
          <a:p>
            <a:pPr algn="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Безработные родители;</a:t>
            </a:r>
          </a:p>
          <a:p>
            <a:pPr algn="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Нестабильные браки (разводы);</a:t>
            </a:r>
          </a:p>
          <a:p>
            <a:pPr algn="r"/>
            <a:r>
              <a:rPr lang="ru-RU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Малообеспеченность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семьи;</a:t>
            </a:r>
          </a:p>
          <a:p>
            <a:pPr algn="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Конфликты в семье;</a:t>
            </a:r>
          </a:p>
          <a:p>
            <a:pPr algn="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Отчуждение.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2" y="1825624"/>
            <a:ext cx="5597237" cy="48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3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847"/>
            <a:ext cx="12193057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spc="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Семьи с категорией риска</a:t>
            </a:r>
            <a:endParaRPr lang="ru-RU" sz="4800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23527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ru-RU" sz="3500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Благополучные семьи,</a:t>
            </a:r>
          </a:p>
          <a:p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где ребёнку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предоставлены все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материальные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блага, но мало внимания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уделяется воспитанию.</a:t>
            </a:r>
          </a:p>
          <a:p>
            <a:pPr marL="3657600" lvl="8" indent="0" algn="r">
              <a:buNone/>
            </a:pPr>
            <a:r>
              <a:rPr lang="ru-RU" sz="3500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Неблагополучные семьи,</a:t>
            </a:r>
            <a:r>
              <a:rPr lang="ru-RU" sz="3200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8" algn="r"/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где неблагополучными </a:t>
            </a:r>
          </a:p>
          <a:p>
            <a:pPr marL="3657600" lvl="8" indent="0" algn="r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являются родители.</a:t>
            </a:r>
            <a:endParaRPr lang="ru-RU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1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599"/>
            <a:ext cx="12193057" cy="6846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59" y="11599"/>
            <a:ext cx="6087341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40074"/>
          </a:xfrm>
        </p:spPr>
        <p:txBody>
          <a:bodyPr>
            <a:normAutofit/>
          </a:bodyPr>
          <a:lstStyle/>
          <a:p>
            <a:r>
              <a:rPr lang="ru-RU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	</a:t>
            </a:r>
            <a:r>
              <a:rPr lang="ru-RU" sz="48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Ребёнок </a:t>
            </a:r>
            <a:br>
              <a:rPr lang="ru-RU" sz="48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8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не станет </a:t>
            </a:r>
            <a:br>
              <a:rPr lang="ru-RU" sz="48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8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безнадзорным </a:t>
            </a:r>
            <a:r>
              <a:rPr lang="ru-RU" sz="54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5400" spc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5400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64873"/>
            <a:ext cx="10515600" cy="3893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тогда, когда родители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рядом со своими  детьми,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понимают и любят их,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совместно ищут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выход из сложных 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жизненных ситуаций .</a:t>
            </a:r>
            <a:endParaRPr lang="ru-RU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6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spc="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Обязанности родителей</a:t>
            </a:r>
            <a:endParaRPr lang="ru-RU" sz="4800" spc="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2657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Родители несут ответственность за развитие и воспитание, обязаны заботятся о здоровье физическом и психическом, духовном и нравственном своих детей.</a:t>
            </a:r>
          </a:p>
          <a:p>
            <a:pPr algn="ctr"/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Обязательное обеспечение получения детьми основного общего образования;</a:t>
            </a:r>
          </a:p>
          <a:p>
            <a:pPr algn="ctr"/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Родители не вправе причинять вред физическому и психическому здоровью своих детей  и их нравственному развитию.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76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7744"/>
          </a:xfrm>
        </p:spPr>
        <p:txBody>
          <a:bodyPr>
            <a:normAutofit/>
          </a:bodyPr>
          <a:lstStyle/>
          <a:p>
            <a:r>
              <a:rPr lang="ru-RU" sz="4800" spc="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Ответственность родителей</a:t>
            </a:r>
            <a:endParaRPr lang="ru-RU" sz="4800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10" t="10798" r="2873" b="11896"/>
          <a:stretch/>
        </p:blipFill>
        <p:spPr>
          <a:xfrm>
            <a:off x="6289964" y="1260763"/>
            <a:ext cx="5749636" cy="54886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68261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неисполнение или ненадлежащее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исполнение обязанностей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воспитанию, обучению,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защите прав и интересов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несовершеннолетних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устанавливается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административная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ответственность в виде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предупреждения или штрафа;</a:t>
            </a:r>
          </a:p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жестокое обращение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ребёнком установлена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уголовная ответственность.</a:t>
            </a:r>
            <a:endParaRPr lang="ru-RU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024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490</Words>
  <Application>Microsoft Office PowerPoint</Application>
  <PresentationFormat>Произвольный</PresentationFormat>
  <Paragraphs>99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Безнадзорные  д е т и </vt:lpstr>
      <vt:lpstr>Безнадзорность - </vt:lpstr>
      <vt:lpstr>Проявления безнадзорности</vt:lpstr>
      <vt:lpstr>Признаки безнадзорности</vt:lpstr>
      <vt:lpstr>Причины безнадзорности</vt:lpstr>
      <vt:lpstr>Семьи с категорией риска</vt:lpstr>
      <vt:lpstr>  Ребёнок   не станет  безнадзорным  </vt:lpstr>
      <vt:lpstr>Обязанности родителей</vt:lpstr>
      <vt:lpstr>Ответственность родителей</vt:lpstr>
      <vt:lpstr>Законом Республики Коми от 23.12.2008 № 148-РЗ</vt:lpstr>
      <vt:lpstr> Запрещено </vt:lpstr>
      <vt:lpstr>Запрещено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Безнадзорные дети</dc:title>
  <dc:creator>Home</dc:creator>
  <cp:lastModifiedBy>Елена</cp:lastModifiedBy>
  <cp:revision>25</cp:revision>
  <dcterms:created xsi:type="dcterms:W3CDTF">2018-04-24T15:07:27Z</dcterms:created>
  <dcterms:modified xsi:type="dcterms:W3CDTF">2022-05-06T06:26:40Z</dcterms:modified>
</cp:coreProperties>
</file>