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3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49710-FF0C-4A7A-A1F6-24A20259F6FA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1DD43-C612-4D62-BF6C-1173E2D88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1DD43-C612-4D62-BF6C-1173E2D88E6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5.jpeg"/><Relationship Id="rId9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5.jpe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10" Type="http://schemas.openxmlformats.org/officeDocument/2006/relationships/image" Target="../media/image30.jpeg"/><Relationship Id="rId4" Type="http://schemas.openxmlformats.org/officeDocument/2006/relationships/image" Target="../media/image26.jpeg"/><Relationship Id="rId9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КАРТИНКИ\ОФОРМЛЕНИЕ\украшения\53f755b856e2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ьга\AppData\Local\Microsoft\Windows\Temporary Internet Files\Content.Word\1208462915_imag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Лена Маренич\serega_pomozhet_besprizornikam-007495900120877140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0"/>
            <a:ext cx="807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КАРТИНКИ\ОФОРМЛЕНИЕ\украшения\0_6d3da_13867153_L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4852824">
            <a:off x="798974" y="3414489"/>
            <a:ext cx="2560170" cy="376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full_Podari.jpg"/>
          <p:cNvPicPr/>
          <p:nvPr/>
        </p:nvPicPr>
        <p:blipFill>
          <a:blip r:embed="rId6" cstate="print"/>
          <a:stretch>
            <a:fillRect/>
          </a:stretch>
        </p:blipFill>
        <p:spPr>
          <a:xfrm rot="21039808">
            <a:off x="602499" y="4274766"/>
            <a:ext cx="3078241" cy="2042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D:\КАРТИНКИ\ОФОРМЛЕНИЕ\украшения\0_6d5b6_99523ac5_L.pn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rot="20815069">
            <a:off x="5978314" y="4184291"/>
            <a:ext cx="3153069" cy="234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 rot="20799419">
            <a:off x="5836614" y="4327194"/>
            <a:ext cx="3009501" cy="12343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10398"/>
              </a:avLst>
            </a:prstTxWarp>
          </a:bodyPr>
          <a:lstStyle/>
          <a:p>
            <a:pPr algn="ctr" rtl="0"/>
            <a:r>
              <a:rPr lang="ru-RU" sz="2000" i="1" kern="10" spc="0" dirty="0" smtClean="0">
                <a:ln w="9525">
                  <a:solidFill>
                    <a:srgbClr val="484329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Малыш, смотрю в твои глазёнки</a:t>
            </a:r>
          </a:p>
          <a:p>
            <a:pPr algn="ctr" rtl="0"/>
            <a:r>
              <a:rPr lang="ru-RU" sz="2000" i="1" kern="10" spc="0" dirty="0" smtClean="0">
                <a:ln w="9525">
                  <a:solidFill>
                    <a:srgbClr val="484329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И сердце плачет глубже и больней,</a:t>
            </a:r>
          </a:p>
          <a:p>
            <a:pPr algn="ctr" rtl="0"/>
            <a:r>
              <a:rPr lang="ru-RU" sz="2000" i="1" kern="10" spc="0" dirty="0" smtClean="0">
                <a:ln w="9525">
                  <a:solidFill>
                    <a:srgbClr val="484329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Не отнимайте детство </a:t>
            </a:r>
          </a:p>
          <a:p>
            <a:pPr algn="ctr" rtl="0"/>
            <a:r>
              <a:rPr lang="ru-RU" sz="2000" i="1" kern="10" spc="0" dirty="0" smtClean="0">
                <a:ln w="9525">
                  <a:solidFill>
                    <a:srgbClr val="484329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у ребёнка!</a:t>
            </a:r>
          </a:p>
          <a:p>
            <a:pPr algn="ctr" rtl="0"/>
            <a:r>
              <a:rPr lang="ru-RU" sz="2000" i="1" kern="10" spc="0" dirty="0" smtClean="0">
                <a:ln w="9525">
                  <a:solidFill>
                    <a:srgbClr val="484329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И не бросайте, </a:t>
            </a:r>
          </a:p>
          <a:p>
            <a:pPr algn="ctr" rtl="0"/>
            <a:r>
              <a:rPr lang="ru-RU" sz="2000" i="1" kern="10" spc="0" dirty="0" smtClean="0">
                <a:ln w="9525">
                  <a:solidFill>
                    <a:srgbClr val="484329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матери детей!</a:t>
            </a:r>
            <a:endParaRPr lang="ru-RU" sz="2000" i="1" kern="10" spc="0" dirty="0">
              <a:ln w="9525">
                <a:solidFill>
                  <a:srgbClr val="484329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pic>
        <p:nvPicPr>
          <p:cNvPr id="15" name="Рисунок 14" descr="D:\КАРТИНКИ\ОФОРМЛЕНИЕ\украшения\0_6d084_9c8a47b9_L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811966">
            <a:off x="8165686" y="3422293"/>
            <a:ext cx="686404" cy="6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:\КАРТИНКИ\ОФОРМЛЕНИЕ\украшения\53f755b856e2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ьга\AppData\Local\Microsoft\Windows\Temporary Internet Files\Content.Word\1208462915_imag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КАРТИНКИ\ОФОРМЛЕНИЕ\украшения\0_6d5a1_f16857a4_L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-228600"/>
            <a:ext cx="304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Ольга\AppData\Local\Microsoft\Windows\Temporary Internet Files\Content.Word\1208462915_image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762000"/>
            <a:ext cx="205739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0_22cfb_1787079c_L.jpe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43000" y="609600"/>
            <a:ext cx="2209800" cy="2057400"/>
          </a:xfrm>
          <a:prstGeom prst="rect">
            <a:avLst/>
          </a:prstGeom>
        </p:spPr>
      </p:pic>
      <p:pic>
        <p:nvPicPr>
          <p:cNvPr id="14" name="Рисунок 13" descr="170936.jpg"/>
          <p:cNvPicPr/>
          <p:nvPr/>
        </p:nvPicPr>
        <p:blipFill>
          <a:blip r:embed="rId7" cstate="print"/>
          <a:stretch>
            <a:fillRect/>
          </a:stretch>
        </p:blipFill>
        <p:spPr>
          <a:xfrm flipH="1">
            <a:off x="1066800" y="4038600"/>
            <a:ext cx="2209800" cy="1752600"/>
          </a:xfrm>
          <a:prstGeom prst="rect">
            <a:avLst/>
          </a:prstGeom>
        </p:spPr>
      </p:pic>
      <p:pic>
        <p:nvPicPr>
          <p:cNvPr id="15" name="Рисунок 14" descr="D:\КАРТИНКИ\ОФОРМЛЕНИЕ\украшения\0_6d54c_36625e39_L - копия.pn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3657599" y="2895600"/>
            <a:ext cx="304800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4038600" y="4114800"/>
            <a:ext cx="2209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000" i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Безумный мир, обиженные дети,</a:t>
            </a:r>
          </a:p>
          <a:p>
            <a:pPr algn="ctr" rtl="0"/>
            <a:r>
              <a:rPr lang="ru-RU" sz="2000" i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Куда летишь, куда несешься ты?</a:t>
            </a:r>
          </a:p>
          <a:p>
            <a:pPr algn="ctr" rtl="0"/>
            <a:r>
              <a:rPr lang="ru-RU" sz="2000" i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Вся красота, всё золото на свете</a:t>
            </a:r>
          </a:p>
          <a:p>
            <a:pPr algn="ctr" rtl="0"/>
            <a:r>
              <a:rPr lang="ru-RU" sz="2000" i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Не стоят и слезинки ДЕТВОРЫ!</a:t>
            </a:r>
            <a:endParaRPr lang="ru-RU" sz="2000" i="1" kern="10" spc="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pic>
        <p:nvPicPr>
          <p:cNvPr id="2052" name="Picture 4" descr="http://stebok.net/uploads/posts/2014-05/1401470414_24.jpg"/>
          <p:cNvPicPr>
            <a:picLocks noChangeAspect="1" noChangeArrowheads="1"/>
          </p:cNvPicPr>
          <p:nvPr/>
        </p:nvPicPr>
        <p:blipFill>
          <a:blip r:embed="rId9">
            <a:lum bright="10000"/>
          </a:blip>
          <a:srcRect/>
          <a:stretch>
            <a:fillRect/>
          </a:stretch>
        </p:blipFill>
        <p:spPr bwMode="auto">
          <a:xfrm>
            <a:off x="6858000" y="3581400"/>
            <a:ext cx="2078334" cy="2781300"/>
          </a:xfrm>
          <a:prstGeom prst="rect">
            <a:avLst/>
          </a:prstGeom>
          <a:noFill/>
        </p:spPr>
      </p:pic>
      <p:pic>
        <p:nvPicPr>
          <p:cNvPr id="18" name="Рисунок 17" descr="D:\КАРТИНКИ\ОФОРМЛЕНИЕ\украшения\0_6d5a1_f16857a4_L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2667000"/>
            <a:ext cx="2743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https://faktom.ru/data/photo/041017_033604787579.jpg"/>
          <p:cNvPicPr>
            <a:picLocks noChangeAspect="1" noChangeArrowheads="1"/>
          </p:cNvPicPr>
          <p:nvPr/>
        </p:nvPicPr>
        <p:blipFill>
          <a:blip r:embed="rId10"/>
          <a:srcRect l="9143" r="14286"/>
          <a:stretch>
            <a:fillRect/>
          </a:stretch>
        </p:blipFill>
        <p:spPr bwMode="auto">
          <a:xfrm>
            <a:off x="3886201" y="571902"/>
            <a:ext cx="2590800" cy="2171298"/>
          </a:xfrm>
          <a:prstGeom prst="rect">
            <a:avLst/>
          </a:prstGeom>
          <a:noFill/>
        </p:spPr>
      </p:pic>
      <p:pic>
        <p:nvPicPr>
          <p:cNvPr id="20" name="Рисунок 19" descr="D:\КАРТИНКИ\ОФОРМЛЕНИЕ\украшения\0_6d5a1_f16857a4_L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-304800"/>
            <a:ext cx="32766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D:\КАРТИНКИ\ОФОРМЛЕНИЕ\украшения\0_6d5a1_f16857a4_L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429000"/>
            <a:ext cx="2895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:\КАРТИНКИ\ОФОРМЛЕНИЕ\украшения\53f755b856e2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ьга\AppData\Local\Microsoft\Windows\Temporary Internet Files\Content.Word\1208462915_imag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04800"/>
            <a:ext cx="2438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КАРТИНКИ\ОФОРМЛЕНИЕ\украшения\0_65cea_e0749e2_XL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485900" y="-114300"/>
            <a:ext cx="4114801" cy="49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Лена Маренич\1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762000"/>
            <a:ext cx="388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 descr="D:\КАРТИНКИ\ОФОРМЛЕНИЕ\украшения\0_6d54c_36625e39_L - копия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2286000"/>
            <a:ext cx="449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800601" y="3581400"/>
            <a:ext cx="3505199" cy="3276600"/>
          </a:xfrm>
          <a:prstGeom prst="rect">
            <a:avLst/>
          </a:prstGeom>
          <a:solidFill>
            <a:srgbClr val="D8D8D8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Arial Black" pitchFamily="34" charset="0"/>
                <a:cs typeface="Arial" pitchFamily="34" charset="0"/>
              </a:rPr>
              <a:t>Всегда считалось, что самое безопасное место для детей — это собственный дом и семья. Однако, факты ставят это утверждение под сомнение. По данным статистики, около двух с половиной миллионов несовершеннолетних в возрасте до 14 лет избивают родители, более 50 тыс. ежегодно убегают из дома, спасаясь от жестокого обращения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C:\Users\Ольга\AppData\Local\Microsoft\Windows\Temporary Internet Files\Content.Word\1208462915_image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D:\КАРТИНКИ\ОФОРМЛЕНИЕ\украшения\53f755b856e2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ьга\AppData\Local\Microsoft\Windows\Temporary Internet Files\Content.Word\1208462915_imag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381000"/>
            <a:ext cx="160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КАРТИНКИ\ОФОРМЛЕНИЕ\украшения\0_65cea_e0749e2_XL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364933" y="-69534"/>
            <a:ext cx="2832735" cy="373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Лена Маренич\child-abuse-stories-and-pictures-815.jpe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762000"/>
            <a:ext cx="31242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 descr="D:\КАРТИНКИ\ОФОРМЛЕНИЕ\украшения\0_6d080_11b5b9f0_L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0"/>
            <a:ext cx="10668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КАРТИНКИ\ОФОРМЛЕНИЕ\украшения\0_6d54c_36625e39_L - копия.pn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4876800" y="914400"/>
            <a:ext cx="25146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КАРТИНКИ\ОФОРМЛЕНИЕ\украшения\0_6d54c_36625e39_L - копия.pn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2971800"/>
            <a:ext cx="4343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КАРТИНКИ\ОФОРМЛЕНИЕ\украшения\0_65cea_e0749e2_XL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5784532" y="3664268"/>
            <a:ext cx="268033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63754648_2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19800" y="4191000"/>
            <a:ext cx="2209800" cy="1981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121" name="WordArt 1"/>
          <p:cNvSpPr>
            <a:spLocks noChangeArrowheads="1" noChangeShapeType="1" noTextEdit="1"/>
          </p:cNvSpPr>
          <p:nvPr/>
        </p:nvSpPr>
        <p:spPr bwMode="auto">
          <a:xfrm>
            <a:off x="5029200" y="1752601"/>
            <a:ext cx="2057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85 % беспризорных детей -</a:t>
            </a:r>
          </a:p>
          <a:p>
            <a:pPr algn="ctr" rtl="0"/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 "социальные сироты", то есть те</a:t>
            </a:r>
          </a:p>
          <a:p>
            <a:pPr algn="ctr" rtl="0"/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 дети, у которых родители все же</a:t>
            </a:r>
          </a:p>
          <a:p>
            <a:pPr algn="ctr" rtl="0"/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 есть, но по разным причинам они</a:t>
            </a:r>
          </a:p>
          <a:p>
            <a:pPr algn="ctr" rtl="0"/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 абсолютно не </a:t>
            </a:r>
            <a:r>
              <a:rPr lang="ru-RU" sz="1800" kern="10" spc="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учавствуют</a:t>
            </a:r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 в</a:t>
            </a:r>
          </a:p>
          <a:p>
            <a:pPr algn="ctr" rtl="0"/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 воспитании своих детей</a:t>
            </a:r>
            <a:endParaRPr lang="ru-RU" sz="1800" kern="10" spc="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1066800" y="3810000"/>
            <a:ext cx="2895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/>
                <a:latin typeface="Arial Black"/>
              </a:rPr>
              <a:t>Большинство дел о насилии над детьми </a:t>
            </a:r>
          </a:p>
          <a:p>
            <a:pPr algn="ctr" rtl="0"/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/>
                <a:latin typeface="Arial Black"/>
              </a:rPr>
              <a:t>в семье не доходят  до полиции по разным причинам.</a:t>
            </a:r>
          </a:p>
          <a:p>
            <a:pPr algn="ctr" rtl="0"/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/>
                <a:latin typeface="Arial Black"/>
              </a:rPr>
              <a:t>Родители отказываются от показаний, </a:t>
            </a:r>
          </a:p>
          <a:p>
            <a:pPr algn="ctr" rtl="0"/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/>
                <a:latin typeface="Arial Black"/>
              </a:rPr>
              <a:t>кроме того очень низкая социальная </a:t>
            </a:r>
          </a:p>
          <a:p>
            <a:pPr algn="ctr" rtl="0"/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/>
                <a:latin typeface="Arial Black"/>
              </a:rPr>
              <a:t>ответственность соседей,</a:t>
            </a:r>
            <a:endParaRPr lang="ru-RU" sz="1800" kern="10" spc="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/>
              <a:latin typeface="Arial Black"/>
            </a:endParaRPr>
          </a:p>
        </p:txBody>
      </p:sp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1447800" y="5562600"/>
            <a:ext cx="2286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/>
                <a:latin typeface="Arial Black"/>
              </a:rPr>
              <a:t>родственников - всех тех кто</a:t>
            </a:r>
          </a:p>
          <a:p>
            <a:pPr algn="ctr" rtl="0"/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/>
                <a:latin typeface="Arial Black"/>
              </a:rPr>
              <a:t>может увидеть или услышать как </a:t>
            </a:r>
          </a:p>
          <a:p>
            <a:pPr algn="ctr" rtl="0"/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/>
                <a:latin typeface="Arial Black"/>
              </a:rPr>
              <a:t>избивают ребенка</a:t>
            </a:r>
            <a:endParaRPr lang="ru-RU" sz="1800" kern="10" spc="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/>
              <a:latin typeface="Arial Black"/>
            </a:endParaRPr>
          </a:p>
        </p:txBody>
      </p:sp>
      <p:pic>
        <p:nvPicPr>
          <p:cNvPr id="18" name="Рисунок 17" descr="C:\Users\Ольга\AppData\Local\Microsoft\Windows\Temporary Internet Files\Content.Word\1208462915_image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D:\КАРТИНКИ\ОФОРМЛЕНИЕ\украшения\53f755b856e2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ьга\AppData\Local\Microsoft\Windows\Temporary Internet Files\Content.Word\1208462915_imag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04800"/>
            <a:ext cx="1981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КАРТИНКИ\ОФОРМЛЕНИЕ\украшения\0_65cea_e0749e2_XL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81000"/>
            <a:ext cx="36576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x_f49e4a81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00200" y="914400"/>
            <a:ext cx="2743200" cy="3657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Рисунок 8" descr="D:\КАРТИНКИ\ОФОРМЛЕНИЕ\украшения\0_6d084_9c8a47b9_L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4181">
            <a:off x="2005346" y="-656125"/>
            <a:ext cx="10763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КАРТИНКИ\ОФОРМЛЕНИЕ\украшения\0_6d54c_36625e39_L - копия.pn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1295400"/>
            <a:ext cx="3657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WordArt 1"/>
          <p:cNvSpPr>
            <a:spLocks noChangeArrowheads="1" noChangeShapeType="1" noTextEdit="1"/>
          </p:cNvSpPr>
          <p:nvPr/>
        </p:nvSpPr>
        <p:spPr bwMode="auto">
          <a:xfrm>
            <a:off x="5562600" y="2743200"/>
            <a:ext cx="2590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1C1A10"/>
                </a:solidFill>
                <a:effectLst/>
                <a:latin typeface="Arial Black"/>
              </a:rPr>
              <a:t>Сами дети считают что,</a:t>
            </a:r>
          </a:p>
          <a:p>
            <a:pPr algn="ctr" rtl="0"/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1C1A10"/>
                </a:solidFill>
                <a:effectLst/>
                <a:latin typeface="Arial Black"/>
              </a:rPr>
              <a:t>любая семья лучше приюта,</a:t>
            </a:r>
          </a:p>
          <a:p>
            <a:pPr algn="ctr" rtl="0"/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1C1A10"/>
                </a:solidFill>
                <a:effectLst/>
                <a:latin typeface="Arial Black"/>
              </a:rPr>
              <a:t>а также боятся потерять любовь </a:t>
            </a:r>
          </a:p>
          <a:p>
            <a:pPr algn="ctr" rtl="0"/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1C1A10"/>
                </a:solidFill>
                <a:effectLst/>
                <a:latin typeface="Arial Black"/>
              </a:rPr>
              <a:t>немилосердных родителей</a:t>
            </a:r>
            <a:endParaRPr lang="ru-RU" sz="1800" kern="10" spc="0" dirty="0">
              <a:ln w="9525">
                <a:noFill/>
                <a:round/>
                <a:headEnd/>
                <a:tailEnd/>
              </a:ln>
              <a:solidFill>
                <a:srgbClr val="1C1A10"/>
              </a:solidFill>
              <a:effectLst/>
              <a:latin typeface="Arial Black"/>
            </a:endParaRPr>
          </a:p>
        </p:txBody>
      </p:sp>
      <p:pic>
        <p:nvPicPr>
          <p:cNvPr id="13" name="Рисунок 12" descr="C:\Users\Ольга\AppData\Local\Microsoft\Windows\Temporary Internet Files\Content.Word\1208462915_image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D:\КАРТИНКИ\ОФОРМЛЕНИЕ\украшения\53f755b856e2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КАРТИНКИ\ОФОРМЛЕНИЕ\украшения\0_65cea_e0749e2_X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838200"/>
            <a:ext cx="3581400" cy="525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ryingChild-465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2600" y="1371600"/>
            <a:ext cx="2895600" cy="4114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 descr="C:\Users\Ольга\AppData\Local\Microsoft\Windows\Temporary Internet Files\Content.Word\1208462915_image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228600"/>
            <a:ext cx="236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КАРТИНКИ\ОФОРМЛЕНИЕ\украшения\0_6d54c_36625e39_L - копия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1600200"/>
            <a:ext cx="3886200" cy="46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WordArt 1"/>
          <p:cNvSpPr>
            <a:spLocks noChangeArrowheads="1" noChangeShapeType="1" noTextEdit="1"/>
          </p:cNvSpPr>
          <p:nvPr/>
        </p:nvSpPr>
        <p:spPr bwMode="auto">
          <a:xfrm>
            <a:off x="1295400" y="3048000"/>
            <a:ext cx="3200400" cy="1617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1C1A10"/>
                </a:solidFill>
                <a:effectLst/>
                <a:latin typeface="Arial Black"/>
              </a:rPr>
              <a:t>Обычно дети уходят из неблагополучного</a:t>
            </a:r>
          </a:p>
          <a:p>
            <a:pPr algn="ctr" rtl="0"/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1C1A10"/>
                </a:solidFill>
                <a:effectLst/>
                <a:latin typeface="Arial Black"/>
              </a:rPr>
              <a:t>дома и становятся "социальными сиротами" </a:t>
            </a:r>
          </a:p>
          <a:p>
            <a:pPr algn="ctr" rtl="0"/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1C1A10"/>
                </a:solidFill>
                <a:effectLst/>
                <a:latin typeface="Arial Black"/>
              </a:rPr>
              <a:t>из-за жестокого, бесцеремонного</a:t>
            </a:r>
          </a:p>
          <a:p>
            <a:pPr algn="ctr" rtl="0"/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1C1A10"/>
                </a:solidFill>
                <a:effectLst/>
                <a:latin typeface="Arial Black"/>
              </a:rPr>
              <a:t>обращения своих родителей </a:t>
            </a:r>
          </a:p>
          <a:p>
            <a:pPr algn="ctr" rtl="0"/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1C1A10"/>
                </a:solidFill>
                <a:effectLst/>
                <a:latin typeface="Arial Black"/>
              </a:rPr>
              <a:t>(алкоголизм, наркомания и </a:t>
            </a:r>
          </a:p>
          <a:p>
            <a:pPr algn="ctr" rtl="0"/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1C1A10"/>
                </a:solidFill>
                <a:effectLst/>
                <a:latin typeface="Arial Black"/>
              </a:rPr>
              <a:t>другие социальные проблемы </a:t>
            </a:r>
            <a:endParaRPr lang="ru-RU" sz="1800" kern="10" spc="0" dirty="0">
              <a:ln w="9525">
                <a:noFill/>
                <a:round/>
                <a:headEnd/>
                <a:tailEnd/>
              </a:ln>
              <a:solidFill>
                <a:srgbClr val="1C1A10"/>
              </a:solidFill>
              <a:effectLst/>
              <a:latin typeface="Arial Black"/>
            </a:endParaRPr>
          </a:p>
        </p:txBody>
      </p:sp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676400" y="4724400"/>
            <a:ext cx="2557463" cy="688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уже богатой современной </a:t>
            </a:r>
          </a:p>
          <a:p>
            <a:pPr algn="ctr" rtl="0"/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России являются катализаторами</a:t>
            </a:r>
          </a:p>
          <a:p>
            <a:pPr algn="ctr" rtl="0"/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 этого процесса)</a:t>
            </a:r>
            <a:endParaRPr lang="ru-RU" sz="1800" kern="10" spc="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pic>
        <p:nvPicPr>
          <p:cNvPr id="13" name="Рисунок 12" descr="D:\КАРТИНКИ\ОФОРМЛЕНИЕ\украшения\0_6d084_9c8a47b9_L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1983" y="258639"/>
            <a:ext cx="1089212" cy="88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КАРТИНКИ\ОФОРМЛЕНИЕ\украшения\0_6d084_9c8a47b9_L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67983" y="258638"/>
            <a:ext cx="1089212" cy="88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Ольга\AppData\Local\Microsoft\Windows\Temporary Internet Files\Content.Word\1208462915_image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D:\КАРТИНКИ\ОФОРМЛЕНИЕ\украшения\53f755b856e2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ьга\AppData\Local\Microsoft\Windows\Temporary Internet Files\Content.Word\1208462915_imag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3048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КАРТИНКИ\ОФОРМЛЕНИЕ\украшения\0_65cea_e0749e2_XL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1409703" y="114298"/>
            <a:ext cx="2743201" cy="312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КАРТИНКИ\ОФОРМЛЕНИЕ\украшения\0_65cea_e0749e2_XL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5410200" y="2971800"/>
            <a:ext cx="2819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КАРТИНКИ\ОФОРМЛЕНИЕ\украшения\0_6d54c_36625e39_L - копия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4495800" y="228600"/>
            <a:ext cx="2979645" cy="318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КАРТИНКИ\ОФОРМЛЕНИЕ\украшения\0_6d54c_36625e39_L - копия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2667001"/>
            <a:ext cx="396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990600" y="3886200"/>
            <a:ext cx="32766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404040"/>
                </a:solidFill>
                <a:effectLst/>
                <a:latin typeface="Arial Black"/>
              </a:rPr>
              <a:t>Но бывает, что ребенок живет в </a:t>
            </a:r>
          </a:p>
          <a:p>
            <a:pPr algn="ctr" rtl="0"/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404040"/>
                </a:solidFill>
                <a:effectLst/>
                <a:latin typeface="Arial Black"/>
              </a:rPr>
              <a:t>относительно благополучной, </a:t>
            </a:r>
          </a:p>
          <a:p>
            <a:pPr algn="ctr" rtl="0"/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404040"/>
                </a:solidFill>
                <a:effectLst/>
                <a:latin typeface="Arial Black"/>
              </a:rPr>
              <a:t>даже обеспеченной семье, а из </a:t>
            </a:r>
          </a:p>
          <a:p>
            <a:pPr algn="ctr" rtl="0"/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404040"/>
                </a:solidFill>
                <a:effectLst/>
                <a:latin typeface="Arial Black"/>
              </a:rPr>
              <a:t>дома он уходит из-за </a:t>
            </a:r>
          </a:p>
          <a:p>
            <a:pPr algn="ctr" rtl="0"/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404040"/>
                </a:solidFill>
                <a:effectLst/>
                <a:latin typeface="Arial Black"/>
              </a:rPr>
              <a:t>издевательств, которым подвергается </a:t>
            </a:r>
          </a:p>
          <a:p>
            <a:pPr algn="ctr" rtl="0"/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404040"/>
                </a:solidFill>
                <a:effectLst/>
                <a:latin typeface="Arial Black"/>
              </a:rPr>
              <a:t>в школе со стороны </a:t>
            </a:r>
          </a:p>
          <a:p>
            <a:pPr algn="ctr" rtl="0"/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404040"/>
                </a:solidFill>
                <a:effectLst/>
                <a:latin typeface="Arial Black"/>
              </a:rPr>
              <a:t>старших товарищей и </a:t>
            </a:r>
            <a:endParaRPr lang="ru-RU" sz="1800" kern="10" spc="0" dirty="0">
              <a:ln w="9525">
                <a:noFill/>
                <a:round/>
                <a:headEnd/>
                <a:tailEnd/>
              </a:ln>
              <a:solidFill>
                <a:srgbClr val="404040"/>
              </a:solidFill>
              <a:effectLst/>
              <a:latin typeface="Arial Black"/>
            </a:endParaRPr>
          </a:p>
        </p:txBody>
      </p:sp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1600200" y="5562600"/>
            <a:ext cx="2057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2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404040"/>
                </a:solidFill>
                <a:effectLst/>
                <a:latin typeface="Arial Black"/>
              </a:rPr>
              <a:t>абсолютном попустительстве</a:t>
            </a:r>
          </a:p>
          <a:p>
            <a:pPr algn="ctr" rtl="0"/>
            <a:r>
              <a:rPr lang="ru-RU" sz="12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404040"/>
                </a:solidFill>
                <a:effectLst/>
                <a:latin typeface="Arial Black"/>
              </a:rPr>
              <a:t>взрослых</a:t>
            </a:r>
            <a:endParaRPr lang="ru-RU" sz="1200" kern="10" spc="0" dirty="0">
              <a:ln w="9525">
                <a:noFill/>
                <a:round/>
                <a:headEnd/>
                <a:tailEnd/>
              </a:ln>
              <a:solidFill>
                <a:srgbClr val="404040"/>
              </a:solidFill>
              <a:effectLst/>
              <a:latin typeface="Arial Black"/>
            </a:endParaRPr>
          </a:p>
        </p:txBody>
      </p:sp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4800600" y="1524000"/>
            <a:ext cx="2325687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По данным МВД России, </a:t>
            </a:r>
          </a:p>
          <a:p>
            <a:pPr algn="ctr" rtl="0"/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ежегодно из дома уходит </a:t>
            </a:r>
          </a:p>
          <a:p>
            <a:pPr algn="ctr" rtl="0"/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около девяноста тысяч детей.</a:t>
            </a:r>
          </a:p>
          <a:p>
            <a:pPr algn="ctr" rtl="0"/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Каждый месяц погибает и</a:t>
            </a:r>
          </a:p>
          <a:p>
            <a:pPr algn="ctr" rtl="0"/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исчезает около тысячи детей</a:t>
            </a:r>
            <a:endParaRPr lang="ru-RU" sz="1800" kern="10" spc="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pic>
        <p:nvPicPr>
          <p:cNvPr id="14" name="Рисунок 13" descr="article_image-image-article.jpg"/>
          <p:cNvPicPr/>
          <p:nvPr/>
        </p:nvPicPr>
        <p:blipFill>
          <a:blip r:embed="rId7" cstate="print">
            <a:lum bright="10000"/>
          </a:blip>
          <a:stretch>
            <a:fillRect/>
          </a:stretch>
        </p:blipFill>
        <p:spPr>
          <a:xfrm>
            <a:off x="1600200" y="609600"/>
            <a:ext cx="2362200" cy="2057400"/>
          </a:xfrm>
          <a:prstGeom prst="rect">
            <a:avLst/>
          </a:prstGeom>
        </p:spPr>
      </p:pic>
      <p:pic>
        <p:nvPicPr>
          <p:cNvPr id="15" name="Рисунок 14" descr="neglect2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34000" y="3886200"/>
            <a:ext cx="2895600" cy="2133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Рисунок 16" descr="C:\Users\Ольга\AppData\Local\Microsoft\Windows\Temporary Internet Files\Content.Word\1208462915_image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D:\КАРТИНКИ\ОФОРМЛЕНИЕ\украшения\53f755b856e2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Лена Маренич\1208462915_image - копия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0"/>
            <a:ext cx="2438400" cy="681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Лена Маренич\ne_brosat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0894188">
            <a:off x="531676" y="2522734"/>
            <a:ext cx="4923495" cy="348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Рисунок 7" descr="D:\Лена Маренич\rn_iTMtM5ck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1072557">
            <a:off x="5954291" y="584813"/>
            <a:ext cx="2264618" cy="2411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:\КАРТИНКИ\ОФОРМЛЕНИЕ\украшения\stikery-post-scriptum-1_360x410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969276">
            <a:off x="5856586" y="3267261"/>
            <a:ext cx="2841027" cy="361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 rot="951193">
            <a:off x="6175446" y="4517974"/>
            <a:ext cx="2176451" cy="11502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200" i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Подари заботу</a:t>
            </a:r>
          </a:p>
          <a:p>
            <a:pPr algn="ctr" rtl="0"/>
            <a:r>
              <a:rPr lang="ru-RU" sz="1200" i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и </a:t>
            </a:r>
          </a:p>
          <a:p>
            <a:pPr algn="ctr" rtl="0"/>
            <a:r>
              <a:rPr lang="ru-RU" sz="1200" i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любовь ребенку!!!</a:t>
            </a:r>
            <a:endParaRPr lang="ru-RU" sz="1200" i="1" kern="10" spc="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pic>
        <p:nvPicPr>
          <p:cNvPr id="11" name="Рисунок 10" descr="D:\КАРТИНКИ\ОФОРМЛЕНИЕ\украшения\0_6d080_11b5b9f0_L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503922" flipH="1">
            <a:off x="6171885" y="128641"/>
            <a:ext cx="806761" cy="89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КАРТИНКИ\ОФОРМЛЕНИЕ\украшения\0_6d084_9c8a47b9_L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146842">
            <a:off x="7939506" y="3278067"/>
            <a:ext cx="1089212" cy="88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Ольга\AppData\Local\Microsoft\Windows\Temporary Internet Files\Content.Word\1208462915_image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апап.jpg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1175" t="7537" r="12576"/>
          <a:stretch>
            <a:fillRect/>
          </a:stretch>
        </p:blipFill>
        <p:spPr>
          <a:xfrm rot="1085781">
            <a:off x="6085828" y="1032690"/>
            <a:ext cx="1011260" cy="1567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257</Words>
  <PresentationFormat>Экран (4:3)</PresentationFormat>
  <Paragraphs>56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Лена</cp:lastModifiedBy>
  <cp:revision>10</cp:revision>
  <dcterms:created xsi:type="dcterms:W3CDTF">2018-04-22T19:08:56Z</dcterms:created>
  <dcterms:modified xsi:type="dcterms:W3CDTF">2018-04-24T21:01:29Z</dcterms:modified>
</cp:coreProperties>
</file>