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5"/>
  </p:notesMasterIdLst>
  <p:sldIdLst>
    <p:sldId id="284" r:id="rId2"/>
    <p:sldId id="330" r:id="rId3"/>
    <p:sldId id="331" r:id="rId4"/>
    <p:sldId id="319" r:id="rId5"/>
    <p:sldId id="318" r:id="rId6"/>
    <p:sldId id="321" r:id="rId7"/>
    <p:sldId id="320" r:id="rId8"/>
    <p:sldId id="323" r:id="rId9"/>
    <p:sldId id="322" r:id="rId10"/>
    <p:sldId id="325" r:id="rId11"/>
    <p:sldId id="324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862C8-6F01-4B9C-8EC2-076D0E06A961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FE059-5794-44B4-8ECA-BCD9F304B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20A061-357E-4DA0-84F3-5F79745EC53D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6F8F0F-D595-4F5B-A549-B0B9B5264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nauka.club/biografii/balmont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04448" cy="1228725"/>
          </a:xfrm>
        </p:spPr>
        <p:txBody>
          <a:bodyPr>
            <a:normAutofit/>
          </a:bodyPr>
          <a:lstStyle/>
          <a:p>
            <a:r>
              <a:rPr lang="ru-RU" dirty="0" smtClean="0"/>
              <a:t>     Виртуальная выставка </a:t>
            </a:r>
            <a:br>
              <a:rPr lang="ru-RU" dirty="0" smtClean="0"/>
            </a:br>
            <a:r>
              <a:rPr lang="ru-RU" dirty="0" smtClean="0"/>
              <a:t>«От искусства к познанию мира»</a:t>
            </a:r>
            <a:endParaRPr lang="ru-RU" dirty="0"/>
          </a:p>
        </p:txBody>
      </p:sp>
      <p:pic>
        <p:nvPicPr>
          <p:cNvPr id="1026" name="Picture 2" descr="C:\Documents and Settings\User\Рабочий стол\иск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05000"/>
            <a:ext cx="5328592" cy="3828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сосудов с секретами – долгая и интересная история.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</a:t>
            </a:r>
            <a:r>
              <a:rPr lang="ru-RU" sz="1800" dirty="0" smtClean="0"/>
              <a:t>Повествование о  сосудах с секретами ведется в естественном, хронологическом порядке: от появления в далеком прошлом – к жизни в настоящем и будущем. От времен Древней Руси – к </a:t>
            </a:r>
            <a:r>
              <a:rPr lang="en-US" sz="1800" dirty="0" smtClean="0"/>
              <a:t>XXI </a:t>
            </a:r>
            <a:r>
              <a:rPr lang="ru-RU" sz="1800" dirty="0" smtClean="0"/>
              <a:t>веку.</a:t>
            </a:r>
          </a:p>
          <a:p>
            <a:pPr>
              <a:buNone/>
            </a:pPr>
            <a:r>
              <a:rPr lang="ru-RU" sz="1800" dirty="0" smtClean="0"/>
              <a:t>        Среди найденных русских сосудов с секретами к самым ранним относятся стеклянные кубки для вина.</a:t>
            </a:r>
            <a:endParaRPr lang="ru-RU" sz="1800" dirty="0"/>
          </a:p>
        </p:txBody>
      </p:sp>
      <p:pic>
        <p:nvPicPr>
          <p:cNvPr id="2050" name="Picture 2" descr="C:\Documents and Settings\User\Рабочий стол\Сканы\2022-01-14-000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3803650" cy="468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и зарубежные сосуды с секретами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Калинин А. Русские и зарубежные сосуды с секретами. – М. : Граница, 2004. – 288 с. : ил.</a:t>
            </a:r>
          </a:p>
          <a:p>
            <a:endParaRPr lang="ru-RU" sz="1600" dirty="0" smtClean="0"/>
          </a:p>
          <a:p>
            <a:r>
              <a:rPr lang="ru-RU" sz="1600" dirty="0" smtClean="0"/>
              <a:t>На страницах этой книги рассказывается о древних и современных сосудах устроенных весьма необычно. Чтобы из них напиться, нужно разгадать секрет, решить головоломку. На фотографиях и рисунках, которых более пятисот, показаны русские «шутихи» и кружки </a:t>
            </a:r>
            <a:r>
              <a:rPr lang="ru-RU" sz="1600" dirty="0" smtClean="0"/>
              <a:t>«Напейся </a:t>
            </a:r>
            <a:r>
              <a:rPr lang="ru-RU" sz="1600" dirty="0" smtClean="0"/>
              <a:t>– не облейся», «бездонные» кувшины и «поющие» сосуды, графины с фигурками внутри и чайники, заполняемые в перевернутом виде. Книга представляет собой научно-популярное издание, интересное самому широкому кругу читателей.</a:t>
            </a:r>
            <a:endParaRPr lang="ru-RU" sz="1600" dirty="0"/>
          </a:p>
        </p:txBody>
      </p:sp>
      <p:pic>
        <p:nvPicPr>
          <p:cNvPr id="1026" name="Picture 2" descr="C:\Documents and Settings\User\Рабочий стол\Сканы\2022-01-14-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74" y="1371600"/>
            <a:ext cx="3826702" cy="468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1112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думаю, что репродукции величайших произведений искусства говорят сами за себя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356225" y="1371600"/>
            <a:ext cx="3787775" cy="468153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Учись, художник</a:t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sz="1900" dirty="0" smtClean="0"/>
              <a:t>Бог создал мир из ничего.</a:t>
            </a:r>
            <a:br>
              <a:rPr lang="ru-RU" sz="1900" dirty="0" smtClean="0"/>
            </a:br>
            <a:r>
              <a:rPr lang="ru-RU" sz="1900" dirty="0" smtClean="0"/>
              <a:t>Учись, художник, у него, —</a:t>
            </a:r>
            <a:br>
              <a:rPr lang="ru-RU" sz="1900" dirty="0" smtClean="0"/>
            </a:br>
            <a:r>
              <a:rPr lang="ru-RU" sz="1900" dirty="0" smtClean="0"/>
              <a:t>И если твой талант крупица,</a:t>
            </a:r>
            <a:br>
              <a:rPr lang="ru-RU" sz="1900" dirty="0" smtClean="0"/>
            </a:br>
            <a:r>
              <a:rPr lang="ru-RU" sz="1900" dirty="0" err="1" smtClean="0"/>
              <a:t>Соделай</a:t>
            </a:r>
            <a:r>
              <a:rPr lang="ru-RU" sz="1900" dirty="0" smtClean="0"/>
              <a:t> с нею чудеса,</a:t>
            </a:r>
            <a:br>
              <a:rPr lang="ru-RU" sz="1900" dirty="0" smtClean="0"/>
            </a:br>
            <a:r>
              <a:rPr lang="ru-RU" sz="1900" dirty="0" smtClean="0"/>
              <a:t>Взрасти безмерные леса</a:t>
            </a:r>
            <a:br>
              <a:rPr lang="ru-RU" sz="1900" dirty="0" smtClean="0"/>
            </a:br>
            <a:r>
              <a:rPr lang="ru-RU" sz="1900" dirty="0" smtClean="0"/>
              <a:t>И сам, как сказочная птица,</a:t>
            </a:r>
            <a:br>
              <a:rPr lang="ru-RU" sz="1900" dirty="0" smtClean="0"/>
            </a:br>
            <a:r>
              <a:rPr lang="ru-RU" sz="1900" dirty="0" smtClean="0"/>
              <a:t>Умчись высоко в небеса,</a:t>
            </a:r>
            <a:br>
              <a:rPr lang="ru-RU" sz="1900" dirty="0" smtClean="0"/>
            </a:br>
            <a:r>
              <a:rPr lang="ru-RU" sz="1900" dirty="0" smtClean="0"/>
              <a:t>Где светит вольная зарница,</a:t>
            </a:r>
            <a:br>
              <a:rPr lang="ru-RU" sz="1900" dirty="0" smtClean="0"/>
            </a:br>
            <a:r>
              <a:rPr lang="ru-RU" sz="1900" dirty="0" smtClean="0"/>
              <a:t>Где вечный облачный прибой</a:t>
            </a:r>
            <a:br>
              <a:rPr lang="ru-RU" sz="1900" dirty="0" smtClean="0"/>
            </a:br>
            <a:r>
              <a:rPr lang="ru-RU" sz="1900" dirty="0" smtClean="0"/>
              <a:t>Бежит по бездне голубой.    </a:t>
            </a:r>
          </a:p>
          <a:p>
            <a:endParaRPr lang="ru-RU" sz="1900" dirty="0" smtClean="0">
              <a:hlinkClick r:id="rId2"/>
            </a:endParaRPr>
          </a:p>
          <a:p>
            <a:endParaRPr lang="ru-RU" sz="1900" dirty="0" smtClean="0">
              <a:hlinkClick r:id="rId2"/>
            </a:endParaRPr>
          </a:p>
          <a:p>
            <a:r>
              <a:rPr lang="ru-RU" sz="1900" dirty="0" smtClean="0"/>
              <a:t>          Константин Бальмонт</a:t>
            </a: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эхэ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09118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1184275"/>
          </a:xfrm>
        </p:spPr>
        <p:txBody>
          <a:bodyPr>
            <a:normAutofit/>
          </a:bodyPr>
          <a:lstStyle/>
          <a:p>
            <a:r>
              <a:rPr lang="ru-RU" dirty="0" smtClean="0"/>
              <a:t>Живопись: от первобытного искусства до </a:t>
            </a:r>
            <a:r>
              <a:rPr lang="en-US" dirty="0" smtClean="0"/>
              <a:t>XXI </a:t>
            </a: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4008" y="1371600"/>
            <a:ext cx="4248472" cy="4681538"/>
          </a:xfrm>
        </p:spPr>
        <p:txBody>
          <a:bodyPr>
            <a:normAutofit lnSpcReduction="10000"/>
          </a:bodyPr>
          <a:lstStyle/>
          <a:p>
            <a:r>
              <a:rPr lang="ru-RU" sz="1600" dirty="0" err="1" smtClean="0"/>
              <a:t>Болтон</a:t>
            </a:r>
            <a:r>
              <a:rPr lang="ru-RU" sz="1600" dirty="0" smtClean="0"/>
              <a:t> Р.Живопись: от первобытного искусства до </a:t>
            </a:r>
            <a:r>
              <a:rPr lang="en-US" sz="1600" dirty="0" smtClean="0"/>
              <a:t>XXI</a:t>
            </a:r>
            <a:r>
              <a:rPr lang="ru-RU" sz="1600" dirty="0" smtClean="0"/>
              <a:t>века. / Р. </a:t>
            </a:r>
            <a:r>
              <a:rPr lang="ru-RU" sz="1600" dirty="0" err="1" smtClean="0"/>
              <a:t>Болтон</a:t>
            </a:r>
            <a:r>
              <a:rPr lang="ru-RU" sz="1600" dirty="0" smtClean="0"/>
              <a:t>; </a:t>
            </a:r>
            <a:r>
              <a:rPr lang="en-US" sz="1600" dirty="0" smtClean="0"/>
              <a:t>[</a:t>
            </a:r>
            <a:r>
              <a:rPr lang="ru-RU" sz="1600" dirty="0" smtClean="0"/>
              <a:t>пер. Н. Мироновой</a:t>
            </a:r>
            <a:r>
              <a:rPr lang="en-US" sz="1600" dirty="0" smtClean="0"/>
              <a:t>]</a:t>
            </a:r>
            <a:r>
              <a:rPr lang="ru-RU" sz="1600" dirty="0" smtClean="0"/>
              <a:t>. – М. – </a:t>
            </a:r>
            <a:r>
              <a:rPr lang="ru-RU" sz="1600" dirty="0" err="1" smtClean="0"/>
              <a:t>Эксмо</a:t>
            </a:r>
            <a:r>
              <a:rPr lang="ru-RU" sz="1600" dirty="0" smtClean="0"/>
              <a:t>, 2007. – 320 с.: ил. </a:t>
            </a:r>
          </a:p>
          <a:p>
            <a:endParaRPr lang="ru-RU" sz="1600" dirty="0" smtClean="0"/>
          </a:p>
          <a:p>
            <a:r>
              <a:rPr lang="ru-RU" sz="1600" dirty="0" smtClean="0"/>
              <a:t>Книгу можно читать от первой до последней страницы, как введение в историю искусства или использовать для наведения справок об отдельных художниках и произведениях. Эта книга является введением в историю искусства. Она предназначена, для тех кто приступает к изучению живописи, и для тех кто хочет расширить уже имеющиеся знания.  Каждая глава содержит краткий обзор творчества крупнейших художников и важнейших исторических событий соответствующего периода.</a:t>
            </a:r>
            <a:endParaRPr lang="ru-RU" sz="1600" dirty="0"/>
          </a:p>
        </p:txBody>
      </p:sp>
      <p:pic>
        <p:nvPicPr>
          <p:cNvPr id="2050" name="Picture 2" descr="C:\Documents and Settings\User\Рабочий стол\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2739405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1471613"/>
          </a:xfrm>
        </p:spPr>
        <p:txBody>
          <a:bodyPr>
            <a:noAutofit/>
          </a:bodyPr>
          <a:lstStyle/>
          <a:p>
            <a:r>
              <a:rPr lang="ru-RU" sz="2400" dirty="0" smtClean="0"/>
              <a:t>Живопись — это искусство, при помощи которого художник изображает страсть через черты лица и положение тела и волнует зрителя своим отношением к сюжету, сочувственным и ироническим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916832"/>
            <a:ext cx="4038600" cy="41363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Словари – это скромные венки всем тем художникам, которые стали совместными творцами великого русского искусства.</a:t>
            </a:r>
          </a:p>
        </p:txBody>
      </p:sp>
      <p:pic>
        <p:nvPicPr>
          <p:cNvPr id="1026" name="Picture 2" descr="C:\Documents and Settings\User\Рабочий стол\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330824" cy="3518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Словарь русских художников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Коновалов Э. Новый полный биографический словарь русских художников / Э. Коновалов. – М.: </a:t>
            </a:r>
            <a:r>
              <a:rPr lang="ru-RU" sz="1600" dirty="0" err="1" smtClean="0"/>
              <a:t>Эксмо</a:t>
            </a:r>
            <a:r>
              <a:rPr lang="ru-RU" sz="1600" dirty="0" smtClean="0"/>
              <a:t>, 2008. – 576 с. – (Шедевры мирового искусства).</a:t>
            </a:r>
          </a:p>
          <a:p>
            <a:endParaRPr lang="ru-RU" sz="1600" dirty="0" smtClean="0"/>
          </a:p>
          <a:p>
            <a:r>
              <a:rPr lang="ru-RU" sz="1600" dirty="0" smtClean="0"/>
              <a:t>Предлагаемый читателю словарь содержит краткие биографические справки о русских живописцах, графиках, иконописцах, граверах, скульптурах, модельерах с древнейших времен и кончая художниками </a:t>
            </a:r>
            <a:r>
              <a:rPr lang="en-US" sz="1600" dirty="0" smtClean="0"/>
              <a:t>XX</a:t>
            </a:r>
            <a:r>
              <a:rPr lang="ru-RU" sz="1600" dirty="0" smtClean="0"/>
              <a:t> века, творческая деятельность которых началась до 1917 года. В приложении к словарю даются сведения о художественных школах в России начиная с </a:t>
            </a:r>
            <a:r>
              <a:rPr lang="en-US" sz="1600" dirty="0" smtClean="0"/>
              <a:t>XVII</a:t>
            </a:r>
            <a:r>
              <a:rPr lang="ru-RU" sz="1600" dirty="0" smtClean="0"/>
              <a:t> века.</a:t>
            </a:r>
            <a:endParaRPr lang="ru-RU" sz="1600" dirty="0"/>
          </a:p>
        </p:txBody>
      </p:sp>
      <p:pic>
        <p:nvPicPr>
          <p:cNvPr id="2050" name="Picture 2" descr="C:\Documents and Settings\User\Рабочий стол\эжх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2540000" cy="401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2420888"/>
            <a:ext cx="3643064" cy="36322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Я старался не обойти молчанием ни один из тех памятников русского зодчества, которые являются типичными представителями того или иного его направления.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                Михаил Красовский</a:t>
            </a:r>
            <a:endParaRPr lang="ru-RU" sz="1800" dirty="0"/>
          </a:p>
        </p:txBody>
      </p:sp>
      <p:pic>
        <p:nvPicPr>
          <p:cNvPr id="3074" name="Picture 2" descr="C:\Documents and Settings\User\Рабочий стол\лоло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25082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Энциклопедия Русской архитектуры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32040" y="1371600"/>
            <a:ext cx="4211960" cy="4681538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Красовский М. Энциклопедия архитектуры. Деревянное зодчество. – САТИС. Санкт-Петербург, 2002. – С. 383.</a:t>
            </a:r>
          </a:p>
          <a:p>
            <a:endParaRPr lang="ru-RU" sz="1600" dirty="0" smtClean="0"/>
          </a:p>
          <a:p>
            <a:r>
              <a:rPr lang="ru-RU" sz="1600" dirty="0" smtClean="0"/>
              <a:t>Эта книга своеобразный памятник культуры двадцатого столетия. Это фундаментальный научный труд выдающегося историка архитектуры. Книга давно стала большой библиографической ценностью. В ней автор смог проникнуть в глубь веков, показать дальнейшее развитие древнейших традиций в строительстве жилых зданий и общественных сооружений. Таким образом автор показал непрерывность тысячелетних традиций в области деревянного зодчества.</a:t>
            </a:r>
            <a:endParaRPr lang="ru-RU" sz="1600" dirty="0"/>
          </a:p>
        </p:txBody>
      </p:sp>
      <p:pic>
        <p:nvPicPr>
          <p:cNvPr id="4098" name="Picture 2" descr="C:\Documents and Settings\User\Рабочий стол\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10445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60032" y="1371600"/>
            <a:ext cx="4283968" cy="468153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Музыка… Что может быть лучше. Каждая нота, каждый аккорд неповторимы. Нашу жизнь без нее не представить. Бытие, открываемое музыкой, лишено логических определений. Это тончайшая материя, говорящая напрямую с душой человека, чувство в чистом, почти материальном виде.  Музыка – это когда слова больше не нужны, потому что язык её универсален, музыка – это когда слова не так уж и важны, потому что они появятся после. Появятся сами собой, сложатся в рифмованные строки, заживут своей собственной жизнью, вдохновят кого-то</a:t>
            </a:r>
            <a:endParaRPr lang="ru-RU" dirty="0"/>
          </a:p>
        </p:txBody>
      </p:sp>
      <p:pic>
        <p:nvPicPr>
          <p:cNvPr id="1026" name="Picture 2" descr="C:\Documents and Settings\User\Рабочий стол\эээ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06717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Все о музыке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1371600"/>
            <a:ext cx="4104456" cy="4681538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Спенс</a:t>
            </a:r>
            <a:r>
              <a:rPr lang="ru-RU" sz="1600" dirty="0" smtClean="0"/>
              <a:t> К. Все о музыке. Популярная энциклопедия. – </a:t>
            </a:r>
            <a:r>
              <a:rPr lang="ru-RU" sz="1600" dirty="0" err="1" smtClean="0"/>
              <a:t>Из-во</a:t>
            </a:r>
            <a:r>
              <a:rPr lang="ru-RU" sz="1600" dirty="0" smtClean="0"/>
              <a:t> </a:t>
            </a:r>
            <a:r>
              <a:rPr lang="ru-RU" sz="1600" dirty="0" err="1" smtClean="0"/>
              <a:t>Белфакс</a:t>
            </a:r>
            <a:r>
              <a:rPr lang="ru-RU" sz="1600" dirty="0" smtClean="0"/>
              <a:t>, 1999. – с.143. </a:t>
            </a:r>
          </a:p>
          <a:p>
            <a:endParaRPr lang="ru-RU" sz="1600" dirty="0" smtClean="0"/>
          </a:p>
          <a:p>
            <a:r>
              <a:rPr lang="ru-RU" sz="1600" dirty="0" smtClean="0"/>
              <a:t>Чудесная книга для любителей музыки. В ней дается полный и всесторонний обзор искусства музыки начиная с древних времен до наших дней.  Здесь вы прочтете об истории музыкальных инструментов, о природе и формах музыки, о различных музыкальных направлениях – классицизме, романтизме, о церковной и национальной музыки. Этот словарь музыкальных терминов позволит вам глубже проникнуть в мир музыки.</a:t>
            </a:r>
            <a:endParaRPr lang="ru-RU" sz="1600" dirty="0"/>
          </a:p>
        </p:txBody>
      </p:sp>
      <p:pic>
        <p:nvPicPr>
          <p:cNvPr id="1026" name="Picture 2" descr="C:\Documents and Settings\User\Рабочий стол\э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280831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968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искусства принято делить на временные и пространственные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Искусство никогда не оставляло человека, всегда отвечало его потребностям и его идеалу, всегда помогало ему в отыскании этого идеала, — рождалось с человеком, развивалось рядом с его исторической жизнью.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600" dirty="0" smtClean="0"/>
              <a:t>       Достоевский Фёдор  Михайлович</a:t>
            </a:r>
          </a:p>
          <a:p>
            <a:pPr>
              <a:buNone/>
            </a:pPr>
            <a:r>
              <a:rPr lang="ru-RU" sz="2000" dirty="0" smtClean="0"/>
              <a:t>               </a:t>
            </a:r>
            <a:endParaRPr lang="ru-RU" sz="2000" dirty="0"/>
          </a:p>
        </p:txBody>
      </p:sp>
      <p:pic>
        <p:nvPicPr>
          <p:cNvPr id="1027" name="Picture 3" descr="C:\Documents and Settings\User\Рабочий стол\длд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4176464" cy="3401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1688232"/>
          </a:xfrm>
        </p:spPr>
        <p:txBody>
          <a:bodyPr>
            <a:normAutofit/>
          </a:bodyPr>
          <a:lstStyle/>
          <a:p>
            <a:r>
              <a:rPr lang="ru-RU" dirty="0" smtClean="0"/>
              <a:t>Кино - синтетическое по своей природе, оно объединяет элементы литературы, живописи,  театра, музыки, хореографии.</a:t>
            </a:r>
            <a:endParaRPr lang="ru-RU" dirty="0"/>
          </a:p>
        </p:txBody>
      </p:sp>
      <p:pic>
        <p:nvPicPr>
          <p:cNvPr id="1026" name="Picture 2" descr="C:\Documents and Settings\User\Рабочий стол\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44824"/>
            <a:ext cx="439248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Кино. Энциклопедический словарь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4008" y="1371600"/>
            <a:ext cx="3960440" cy="4681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Кино: Энциклопедический словарь. : гл. ред. С. Юткевич. – М.: Советская энциклопедия, 1987. – 640 с. : ил.</a:t>
            </a:r>
          </a:p>
          <a:p>
            <a:endParaRPr lang="ru-RU" sz="1600" dirty="0" smtClean="0"/>
          </a:p>
          <a:p>
            <a:r>
              <a:rPr lang="ru-RU" sz="1600" dirty="0" smtClean="0"/>
              <a:t>В словаре помещены очерки о кинематографиях СССР и зарубежных стран, статьи об основных проблемах, видах и жанрах кино.  Словарь содержит свыше 900 иллюстраций, расположенных по странам и темам. Книга  рассчитана на широкую аудиторию, а также для специалистов в области кино.</a:t>
            </a:r>
            <a:endParaRPr lang="ru-RU" sz="1600" dirty="0"/>
          </a:p>
        </p:txBody>
      </p:sp>
      <p:pic>
        <p:nvPicPr>
          <p:cNvPr id="2051" name="Picture 3" descr="C:\Documents and Settings\User\Рабочий стол\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3524250" cy="4426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Жизнь на подмостках и за кулисами</a:t>
            </a:r>
            <a:endParaRPr lang="ru-RU" dirty="0"/>
          </a:p>
        </p:txBody>
      </p:sp>
      <p:pic>
        <p:nvPicPr>
          <p:cNvPr id="3074" name="Picture 2" descr="C:\Documents and Settings\User\Рабочий стол\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895477" cy="2846933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332506"/>
            <a:ext cx="4753868" cy="3161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Боги сцены Российской империи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Ширинский</a:t>
            </a:r>
            <a:r>
              <a:rPr lang="ru-RU" sz="1600" dirty="0" smtClean="0"/>
              <a:t> Н. Боги сцены Российской империи (Жизнь на подмостках и за кулисами). – М.: ГУП «Редакция журнала «Московский журнал» История Государства Российского», 2002. – 544 с.; ил.</a:t>
            </a:r>
          </a:p>
          <a:p>
            <a:r>
              <a:rPr lang="ru-RU" sz="1600" dirty="0" smtClean="0"/>
              <a:t>В этой книге рассказывается об интереснейшем периоде развития русской музыкальной культуры – «Серебряном веке», времени романтическом, богатом на события, времена, традиции. В основе издания подлинные документы, воспоминания современников, страницы мемуаров и периодической печати рубежа </a:t>
            </a:r>
            <a:r>
              <a:rPr lang="en-US" sz="1600" dirty="0" smtClean="0"/>
              <a:t>XIX</a:t>
            </a:r>
            <a:r>
              <a:rPr lang="ru-RU" sz="1600" dirty="0" smtClean="0"/>
              <a:t>-</a:t>
            </a:r>
            <a:r>
              <a:rPr lang="en-US" sz="1600" dirty="0" smtClean="0"/>
              <a:t>XX</a:t>
            </a:r>
            <a:r>
              <a:rPr lang="ru-RU" sz="1600" dirty="0" smtClean="0"/>
              <a:t> веков.</a:t>
            </a:r>
            <a:endParaRPr lang="ru-RU" sz="1600" dirty="0"/>
          </a:p>
        </p:txBody>
      </p:sp>
      <p:pic>
        <p:nvPicPr>
          <p:cNvPr id="4098" name="Picture 2" descr="C:\Documents and Settings\User\Рабочий стол\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37185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Искусство. Энциклопедия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60032" y="1371600"/>
            <a:ext cx="4032448" cy="4681538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err="1" smtClean="0"/>
              <a:t>Абеляшева</a:t>
            </a:r>
            <a:r>
              <a:rPr lang="ru-RU" sz="1600" dirty="0" smtClean="0"/>
              <a:t> Г., Аристова В. Искусство. Энциклопедия \ </a:t>
            </a:r>
            <a:r>
              <a:rPr lang="ru-RU" sz="1600" dirty="0" err="1" smtClean="0"/>
              <a:t>научно-поп</a:t>
            </a:r>
            <a:r>
              <a:rPr lang="ru-RU" sz="1600" dirty="0" smtClean="0"/>
              <a:t>. изд. для детей. – М. : ЗАО «РОСМЭН-ПРЕСС», 2006. – 304 с.</a:t>
            </a:r>
          </a:p>
          <a:p>
            <a:r>
              <a:rPr lang="ru-RU" sz="1600" dirty="0" smtClean="0"/>
              <a:t>Это увлекательный путеводитель в мир изобразительного искусства и архитектуры. Книга представляет многогранную картину истории мирового изобразительного искусства. Читатель на страницах этого издания откроет для себя мир искусства – от глубокой древности до современности. Он узнает о неповторимых особенностях художественного языка, характерных для архитектуры, живописи, скульптуры, графики, о материалах, которые используют художники и скульпторы. Книга повествует и о жанрах живописи – историческом, бытовом, портретном, пейзажном, о натюрморте и интерьере.</a:t>
            </a:r>
            <a:endParaRPr lang="ru-RU" sz="1600" dirty="0"/>
          </a:p>
        </p:txBody>
      </p:sp>
      <p:pic>
        <p:nvPicPr>
          <p:cNvPr id="2050" name="Picture 2" descr="C:\Documents and Settings\User\Рабочий стол\жж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3457575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Полюбите камеру, и она полюбит вас!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1371600"/>
            <a:ext cx="4104456" cy="468153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Теперь совсем не обязательно быть известным человеком, политиком или актером, чтобы попасть под «прицел камер». Мы записываем видео, если нужно созвониться с коллегами по работе. Если мы хотим сделать презентацию или лекцию как эксперты. Или у нас есть свой </a:t>
            </a:r>
            <a:r>
              <a:rPr lang="ru-RU" sz="1800" dirty="0" err="1" smtClean="0"/>
              <a:t>блог</a:t>
            </a:r>
            <a:r>
              <a:rPr lang="ru-RU" sz="1800" dirty="0" smtClean="0"/>
              <a:t>, в котором мы делимся историями из жизни с друзьями. </a:t>
            </a:r>
            <a:r>
              <a:rPr lang="ru-RU" sz="1800" dirty="0" err="1" smtClean="0"/>
              <a:t>Видеоконтент</a:t>
            </a:r>
            <a:r>
              <a:rPr lang="ru-RU" sz="1800" dirty="0" smtClean="0"/>
              <a:t> уже стал частью нашей повседневной жизни, но обращаться с камерой все еще умеет не каждый.</a:t>
            </a:r>
            <a:endParaRPr lang="ru-RU" sz="1800" dirty="0"/>
          </a:p>
        </p:txBody>
      </p:sp>
      <p:pic>
        <p:nvPicPr>
          <p:cNvPr id="3074" name="Picture 2" descr="C:\Documents and Settings\User\Рабочий стол\Сканы\2022-01-13-0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3136900" cy="468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 smtClean="0"/>
              <a:t>Снимай, вдохновляй!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>
            <a:normAutofit lnSpcReduction="10000"/>
          </a:bodyPr>
          <a:lstStyle/>
          <a:p>
            <a:r>
              <a:rPr lang="ru-RU" sz="1400" dirty="0" err="1" smtClean="0"/>
              <a:t>Грицук</a:t>
            </a:r>
            <a:r>
              <a:rPr lang="ru-RU" sz="1400" dirty="0" smtClean="0"/>
              <a:t> Ю. Снимай, вдохновляй! Как развить личный бренд с помощью видео-инструментов / Ю. </a:t>
            </a:r>
            <a:r>
              <a:rPr lang="ru-RU" sz="1400" dirty="0" err="1" smtClean="0"/>
              <a:t>Грицук</a:t>
            </a:r>
            <a:r>
              <a:rPr lang="ru-RU" sz="1400" dirty="0" smtClean="0"/>
              <a:t>. – Москва: </a:t>
            </a:r>
            <a:r>
              <a:rPr lang="ru-RU" sz="1400" dirty="0" err="1" smtClean="0"/>
              <a:t>Эксмо</a:t>
            </a:r>
            <a:r>
              <a:rPr lang="ru-RU" sz="1400" dirty="0" smtClean="0"/>
              <a:t>, 2021. – 160 с. – (Социальные сети: от первого поста до первого миллиона).</a:t>
            </a:r>
          </a:p>
          <a:p>
            <a:endParaRPr lang="ru-RU" sz="1400" dirty="0" smtClean="0"/>
          </a:p>
          <a:p>
            <a:r>
              <a:rPr lang="ru-RU" sz="1400" dirty="0" smtClean="0"/>
              <a:t>Автор прошла путь от известной телеведущей на МУЗ-ТВ до организации собственной школы телевидения «Не</a:t>
            </a:r>
            <a:r>
              <a:rPr lang="en-US" sz="1400" dirty="0" err="1" smtClean="0"/>
              <a:t>llo</a:t>
            </a:r>
            <a:r>
              <a:rPr lang="en-US" sz="1400" dirty="0" smtClean="0"/>
              <a:t>  Russia</a:t>
            </a:r>
            <a:r>
              <a:rPr lang="ru-RU" sz="1400" dirty="0" smtClean="0"/>
              <a:t>» и создания экспертного  </a:t>
            </a:r>
            <a:r>
              <a:rPr lang="ru-RU" sz="1400" dirty="0" err="1" smtClean="0"/>
              <a:t>блога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В этой книге она расскажет вам, как избавиться от страха публичных выступлений и профессионально держаться перед камерой. Эти советы помогут вам раскрепоститься и выстроить правильный свет и композицию, как расположить к себе аудиторию по ту строну экрана.! Книга в первую очередь для тех, кто ведет свой </a:t>
            </a:r>
            <a:r>
              <a:rPr lang="ru-RU" sz="1400" dirty="0" err="1" smtClean="0"/>
              <a:t>блог</a:t>
            </a:r>
            <a:r>
              <a:rPr lang="ru-RU" sz="1400" dirty="0" smtClean="0"/>
              <a:t> и продвигает бизнес в социальных сетях. Она поможет </a:t>
            </a:r>
            <a:r>
              <a:rPr lang="ru-RU" sz="1400" dirty="0" smtClean="0"/>
              <a:t>вам  </a:t>
            </a:r>
            <a:r>
              <a:rPr lang="ru-RU" sz="1400" dirty="0" smtClean="0"/>
              <a:t>сделать «вкусную» и качественную </a:t>
            </a:r>
            <a:r>
              <a:rPr lang="ru-RU" sz="1400" dirty="0" err="1" smtClean="0"/>
              <a:t>видеокартинку</a:t>
            </a:r>
            <a:r>
              <a:rPr lang="ru-RU" sz="1400" dirty="0" smtClean="0"/>
              <a:t>, даже если вы записываете видео не в студии, а у себя в комнате.</a:t>
            </a:r>
            <a:endParaRPr lang="ru-RU" sz="1400" dirty="0"/>
          </a:p>
        </p:txBody>
      </p:sp>
      <p:pic>
        <p:nvPicPr>
          <p:cNvPr id="2050" name="Picture 2" descr="C:\Documents and Settings\User\Рабочий стол\юлия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2789238" cy="388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11121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Изучайте, придумывайте композицию на ходу, играйте словами, ищите вдохновение</a:t>
            </a:r>
            <a:endParaRPr lang="ru-RU" sz="3200" dirty="0"/>
          </a:p>
        </p:txBody>
      </p:sp>
      <p:pic>
        <p:nvPicPr>
          <p:cNvPr id="5123" name="Picture 3" descr="C:\Documents and Settings\User\Рабочий стол\Сканы\2022-01-13-000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556792"/>
            <a:ext cx="3365500" cy="468153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4644008" y="1371600"/>
            <a:ext cx="4248472" cy="468153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Развитие технологий за последнее десятилетие избавило нас от необходимости учиться, чтобы красиво фотографировать. Дорогие фотоаппараты не нужны, творческое мышление – вот что по-прежнему ценно. Фотография – это образ того, как мы видим мир. Она  может быть ежедневной медитацией, способом поддержать запал вашей творческой активности. Вы можете совершенствовать ваше видение, рассматривая мир с позиции света и тени, линий и композиции. Успехов вам, дерзайте!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 как снимать, чтобы добиться успеха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1400" dirty="0" smtClean="0"/>
              <a:t>Сид Л. Что и как снимать чтобы добиться успеха / Л. Сид; пер. с </a:t>
            </a:r>
            <a:r>
              <a:rPr lang="ru-RU" sz="1400" dirty="0" err="1" smtClean="0"/>
              <a:t>англ</a:t>
            </a:r>
            <a:r>
              <a:rPr lang="ru-RU" sz="1400" dirty="0" smtClean="0"/>
              <a:t> Р. Хафизовой. – М. – Азбука Бизнес, Азбука-Аттикус, 2020. – 192 с., ил.</a:t>
            </a:r>
          </a:p>
          <a:p>
            <a:endParaRPr lang="ru-RU" sz="1400" dirty="0" smtClean="0"/>
          </a:p>
          <a:p>
            <a:r>
              <a:rPr lang="ru-RU" sz="1400" dirty="0" smtClean="0"/>
              <a:t>«Как снимать для </a:t>
            </a:r>
            <a:r>
              <a:rPr lang="en-US" sz="1400" dirty="0" err="1" smtClean="0"/>
              <a:t>insnagram</a:t>
            </a:r>
            <a:r>
              <a:rPr lang="ru-RU" sz="1400" dirty="0" smtClean="0"/>
              <a:t> , как его вести  - такие вопросы в поисковиках ежедневно  пишут тысячи людей. Книга писательницы, фотографа и популярного </a:t>
            </a:r>
            <a:r>
              <a:rPr lang="ru-RU" sz="1400" dirty="0" err="1" smtClean="0"/>
              <a:t>блогера</a:t>
            </a:r>
            <a:r>
              <a:rPr lang="ru-RU" sz="1400" dirty="0" smtClean="0"/>
              <a:t>  </a:t>
            </a:r>
            <a:r>
              <a:rPr lang="ru-RU" sz="1400" dirty="0" err="1" smtClean="0"/>
              <a:t>Лилы</a:t>
            </a:r>
            <a:r>
              <a:rPr lang="ru-RU" sz="1400" dirty="0" smtClean="0"/>
              <a:t> Сид  дает на все эти вопросы исчерпывающие ответы. Она рассказывает как достичь успеха и популярности исключительно через качество и оригинальность снимков и глубину историй, которые вы с их помощью рассказываете. Это четко структурированное практическое руководство раскрывает технические секреты съемки в разных жанрах, создания композиции, выбора ракурса и реквизита, работы со светом  и  проиллюстрировано замечательными фотографиями автора, вдохновляющими на раскрытие творческого потенциала.</a:t>
            </a:r>
            <a:endParaRPr lang="ru-RU" sz="1400" dirty="0"/>
          </a:p>
        </p:txBody>
      </p:sp>
      <p:pic>
        <p:nvPicPr>
          <p:cNvPr id="4098" name="Picture 2" descr="C:\Documents and Settings\User\Рабочий стол\ждждж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24" y="1700808"/>
            <a:ext cx="3343027" cy="4104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12557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 складывания оригами – нечто большее чем простое складывание листа бумаги по схеме.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Причина по которой оригами пользуется такой широкой любовью, в том, что помимо удовольствия от создания фигурок мы получаем настоящее наслаждение, разделяя увлечение  с другими людьми. Радость от оригами так многогранна! В наши дни люди задаются вопросом, что же все-таки является традиционным оригами. Написанная более ста лет назад немецкая книга, описывающая способы сворачивания салфеток при сервировке стола, содержит работу, которая выглядит в точности как традиционная оригами в Японии.</a:t>
            </a:r>
          </a:p>
          <a:p>
            <a:r>
              <a:rPr lang="ru-RU" sz="1600" dirty="0" smtClean="0"/>
              <a:t>Оригами – это целое искусство!</a:t>
            </a:r>
            <a:endParaRPr lang="ru-RU" sz="1600" dirty="0"/>
          </a:p>
        </p:txBody>
      </p:sp>
      <p:pic>
        <p:nvPicPr>
          <p:cNvPr id="2050" name="Picture 2" descr="C:\Documents and Settings\User\Рабочий стол\Сканы\2022-01-14-0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4038600" cy="462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28601"/>
            <a:ext cx="7850832" cy="968152"/>
          </a:xfrm>
        </p:spPr>
        <p:txBody>
          <a:bodyPr>
            <a:normAutofit/>
          </a:bodyPr>
          <a:lstStyle/>
          <a:p>
            <a:r>
              <a:rPr lang="ru-RU" dirty="0" smtClean="0"/>
              <a:t>Японское искусство оригами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ru-RU" sz="1400" dirty="0" err="1" smtClean="0"/>
              <a:t>Кобояси</a:t>
            </a:r>
            <a:r>
              <a:rPr lang="ru-RU" sz="1400" dirty="0" smtClean="0"/>
              <a:t>  К. Японское искусство оригами. 25 моделей с 1000-летеней историей / </a:t>
            </a:r>
            <a:r>
              <a:rPr lang="ru-RU" sz="1400" dirty="0" err="1" smtClean="0"/>
              <a:t>К.Кобаяси</a:t>
            </a:r>
            <a:r>
              <a:rPr lang="ru-RU" sz="1400" dirty="0" smtClean="0"/>
              <a:t>; </a:t>
            </a:r>
            <a:r>
              <a:rPr lang="en-US" sz="1400" dirty="0" smtClean="0"/>
              <a:t>[</a:t>
            </a:r>
            <a:r>
              <a:rPr lang="ru-RU" sz="1400" dirty="0" smtClean="0"/>
              <a:t>перевод с японского </a:t>
            </a:r>
            <a:r>
              <a:rPr lang="ru-RU" sz="1400" dirty="0" err="1" smtClean="0"/>
              <a:t>Барменковой</a:t>
            </a:r>
            <a:r>
              <a:rPr lang="ru-RU" sz="1400" dirty="0" smtClean="0"/>
              <a:t> А.</a:t>
            </a:r>
            <a:r>
              <a:rPr lang="en-US" sz="1400" dirty="0" smtClean="0"/>
              <a:t>]</a:t>
            </a:r>
            <a:r>
              <a:rPr lang="ru-RU" sz="1400" dirty="0" smtClean="0"/>
              <a:t>. – Москва : </a:t>
            </a:r>
            <a:r>
              <a:rPr lang="ru-RU" sz="1400" dirty="0" err="1" smtClean="0"/>
              <a:t>Эксмо</a:t>
            </a:r>
            <a:r>
              <a:rPr lang="ru-RU" sz="1400" dirty="0" smtClean="0"/>
              <a:t>, 2021. – 144 с. : ил. – (Подарочные издания. Досуг).</a:t>
            </a:r>
          </a:p>
          <a:p>
            <a:r>
              <a:rPr lang="ru-RU" sz="1400" dirty="0" smtClean="0"/>
              <a:t>В книге вы найдете истории создания журавликов, лягушек, самураев и других традиционных моделей, процесс складывания которых передавался из поколения в поколение. А также современные и немного видоизмененные вариации. Благодаря  наглядным иллюстрациям, подсказкам и советам вы научитесь создавать из квадратов и прямоугольников  из цветной бумаги животных, приносящих удачу, подарочные конвертики, игрушки и многое другое.</a:t>
            </a:r>
            <a:endParaRPr lang="ru-RU" sz="1400" dirty="0"/>
          </a:p>
        </p:txBody>
      </p:sp>
      <p:pic>
        <p:nvPicPr>
          <p:cNvPr id="1026" name="Picture 2" descr="C:\Documents and Settings\User\Рабочий стол\Сканы\2022-01-14-00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3638550" cy="468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1334</TotalTime>
  <Words>1716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     Виртуальная выставка  «От искусства к познанию мира»</vt:lpstr>
      <vt:lpstr>Виды искусства принято делить на временные и пространственные</vt:lpstr>
      <vt:lpstr>Искусство. Энциклопедия</vt:lpstr>
      <vt:lpstr>Полюбите камеру, и она полюбит вас!</vt:lpstr>
      <vt:lpstr>Снимай, вдохновляй!</vt:lpstr>
      <vt:lpstr>Изучайте, придумывайте композицию на ходу, играйте словами, ищите вдохновение</vt:lpstr>
      <vt:lpstr>Что и как снимать, чтобы добиться успеха</vt:lpstr>
      <vt:lpstr>Процесс складывания оригами – нечто большее чем простое складывание листа бумаги по схеме.</vt:lpstr>
      <vt:lpstr>Японское искусство оригами</vt:lpstr>
      <vt:lpstr>У сосудов с секретами – долгая и интересная история.</vt:lpstr>
      <vt:lpstr>Русские и зарубежные сосуды с секретами</vt:lpstr>
      <vt:lpstr>Я думаю, что репродукции величайших произведений искусства говорят сами за себя</vt:lpstr>
      <vt:lpstr>Живопись: от первобытного искусства до XXI века</vt:lpstr>
      <vt:lpstr>Живопись — это искусство, при помощи которого художник изображает страсть через черты лица и положение тела и волнует зрителя своим отношением к сюжету, сочувственным и ироническим</vt:lpstr>
      <vt:lpstr>Словарь русских художников</vt:lpstr>
      <vt:lpstr>Слайд 16</vt:lpstr>
      <vt:lpstr>Энциклопедия Русской архитектуры</vt:lpstr>
      <vt:lpstr>Слайд 18</vt:lpstr>
      <vt:lpstr>Все о музыке</vt:lpstr>
      <vt:lpstr>Кино - синтетическое по своей природе, оно объединяет элементы литературы, живописи,  театра, музыки, хореографии.</vt:lpstr>
      <vt:lpstr>Кино. Энциклопедический словарь</vt:lpstr>
      <vt:lpstr>Жизнь на подмостках и за кулисами</vt:lpstr>
      <vt:lpstr>Боги сцены Российской империи</vt:lpstr>
    </vt:vector>
  </TitlesOfParts>
  <Company>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Виртуальная выставка    «Ваше здоровье в ваших руках»</dc:title>
  <dc:creator>User</dc:creator>
  <cp:lastModifiedBy>User</cp:lastModifiedBy>
  <cp:revision>164</cp:revision>
  <dcterms:created xsi:type="dcterms:W3CDTF">2020-10-06T07:33:15Z</dcterms:created>
  <dcterms:modified xsi:type="dcterms:W3CDTF">2022-01-20T07:00:46Z</dcterms:modified>
</cp:coreProperties>
</file>