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0"/>
  </p:notesMasterIdLst>
  <p:sldIdLst>
    <p:sldId id="284" r:id="rId2"/>
    <p:sldId id="344" r:id="rId3"/>
    <p:sldId id="345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46" r:id="rId12"/>
    <p:sldId id="354" r:id="rId13"/>
    <p:sldId id="355" r:id="rId14"/>
    <p:sldId id="356" r:id="rId15"/>
    <p:sldId id="357" r:id="rId16"/>
    <p:sldId id="358" r:id="rId17"/>
    <p:sldId id="360" r:id="rId18"/>
    <p:sldId id="35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4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862C8-6F01-4B9C-8EC2-076D0E06A961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FE059-5794-44B4-8ECA-BCD9F304B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20A061-357E-4DA0-84F3-5F79745EC5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F8F0F-D595-4F5B-A549-B0B9B5264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20A061-357E-4DA0-84F3-5F79745EC5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F8F0F-D595-4F5B-A549-B0B9B5264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20A061-357E-4DA0-84F3-5F79745EC5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F8F0F-D595-4F5B-A549-B0B9B5264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20A061-357E-4DA0-84F3-5F79745EC5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F8F0F-D595-4F5B-A549-B0B9B5264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20A061-357E-4DA0-84F3-5F79745EC5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F8F0F-D595-4F5B-A549-B0B9B5264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20A061-357E-4DA0-84F3-5F79745EC5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F8F0F-D595-4F5B-A549-B0B9B5264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20A061-357E-4DA0-84F3-5F79745EC5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F8F0F-D595-4F5B-A549-B0B9B5264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20A061-357E-4DA0-84F3-5F79745EC5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F8F0F-D595-4F5B-A549-B0B9B5264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20A061-357E-4DA0-84F3-5F79745EC5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F8F0F-D595-4F5B-A549-B0B9B5264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20A061-357E-4DA0-84F3-5F79745EC5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F8F0F-D595-4F5B-A549-B0B9B5264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20A061-357E-4DA0-84F3-5F79745EC5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F8F0F-D595-4F5B-A549-B0B9B52641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220A061-357E-4DA0-84F3-5F79745EC53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96F8F0F-D595-4F5B-A549-B0B9B5264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8775" y="549275"/>
            <a:ext cx="8785225" cy="1295400"/>
          </a:xfrm>
        </p:spPr>
        <p:txBody>
          <a:bodyPr>
            <a:normAutofit/>
          </a:bodyPr>
          <a:lstStyle/>
          <a:p>
            <a:r>
              <a:rPr lang="ru-RU" dirty="0" smtClean="0"/>
              <a:t>     Презентация-обзор  </a:t>
            </a:r>
            <a:br>
              <a:rPr lang="ru-RU" dirty="0" smtClean="0"/>
            </a:br>
            <a:r>
              <a:rPr lang="ru-RU" dirty="0" smtClean="0"/>
              <a:t>      журнала «Родина»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3250387" cy="459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572000" y="2276872"/>
            <a:ext cx="34563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Девизом журнала взяты слова русского историка Николая Карамзина: «Говорят, что наша история сама по себе менее других занимательна; не думаю: нужен только ум, вкус, талант. Можно выбрать, одушевить, раскрасить, и читатель удивится…».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932363" y="533400"/>
            <a:ext cx="4211637" cy="9144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</a:t>
            </a:r>
            <a:r>
              <a:rPr lang="ru-RU" sz="1800" dirty="0" err="1" smtClean="0"/>
              <a:t>Экштут</a:t>
            </a:r>
            <a:r>
              <a:rPr lang="ru-RU" sz="1800" dirty="0" smtClean="0"/>
              <a:t> Семен, доктор философских наук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5220072" y="1447800"/>
            <a:ext cx="3600400" cy="4206875"/>
          </a:xfrm>
        </p:spPr>
        <p:txBody>
          <a:bodyPr>
            <a:normAutofit fontScale="85000" lnSpcReduction="20000"/>
          </a:bodyPr>
          <a:lstStyle/>
          <a:p>
            <a:r>
              <a:rPr lang="ru-RU" sz="1200" dirty="0" err="1" smtClean="0"/>
              <a:t>Экштут</a:t>
            </a:r>
            <a:r>
              <a:rPr lang="ru-RU" sz="1200" dirty="0" smtClean="0"/>
              <a:t> С.Финляндский вокзал для двоих // Родина. – 2022. - № 2. – С. 66-71</a:t>
            </a:r>
            <a:r>
              <a:rPr lang="ru-RU" sz="1200" dirty="0" smtClean="0"/>
              <a:t>.</a:t>
            </a:r>
          </a:p>
          <a:p>
            <a:endParaRPr lang="ru-RU" sz="1200" dirty="0" smtClean="0"/>
          </a:p>
          <a:p>
            <a:r>
              <a:rPr lang="ru-RU" sz="1300" b="1" dirty="0" smtClean="0"/>
              <a:t>Мы живем в период архивной революции, ярким свидетельством которой стал капитальный трехтомник «Россия и независимость Финляндии: 1899-1920 гг.», выпущенный в минувшем году издательством «Политическая энциклопедия». Сборник документов, снабженный обширным справочным материалом, содержит 3062 страницы и является результатом многолетней совместной работы финских и российских историков. Прочитав статью, читатели получат возможность посмотреть на Россию, которую мы потеряли, под необычным ракурсом.  И он способен удивить, даже тех, кто профессионально занимается императорским периодом отечественной истории. В статье также и о  том, как важно помнить уроки истории государства Российского.</a:t>
            </a:r>
          </a:p>
          <a:p>
            <a:endParaRPr lang="ru-RU" dirty="0"/>
          </a:p>
        </p:txBody>
      </p:sp>
      <p:pic>
        <p:nvPicPr>
          <p:cNvPr id="2050" name="Picture 2" descr="C:\Documents and Settings\User\Рабочий стол\Сканы\2022-03-04-000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4625975" cy="4432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580112" y="533400"/>
            <a:ext cx="3563888" cy="9144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Соловьева Екатерина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5292080" y="1447800"/>
            <a:ext cx="3456384" cy="4206875"/>
          </a:xfrm>
        </p:spPr>
        <p:txBody>
          <a:bodyPr>
            <a:normAutofit fontScale="92500" lnSpcReduction="10000"/>
          </a:bodyPr>
          <a:lstStyle/>
          <a:p>
            <a:r>
              <a:rPr lang="ru-RU" sz="1200" dirty="0" smtClean="0"/>
              <a:t>Соловьева Е. Эпоха </a:t>
            </a:r>
            <a:r>
              <a:rPr lang="ru-RU" sz="1200" dirty="0" err="1" smtClean="0"/>
              <a:t>Филаретыча</a:t>
            </a:r>
            <a:r>
              <a:rPr lang="ru-RU" sz="1200" dirty="0" smtClean="0"/>
              <a:t> // Родина. – 2022. - № 2. – С. 78-82.</a:t>
            </a:r>
          </a:p>
          <a:p>
            <a:endParaRPr lang="ru-RU" sz="1200" dirty="0" smtClean="0"/>
          </a:p>
          <a:p>
            <a:r>
              <a:rPr lang="ru-RU" sz="1200" b="1" dirty="0" smtClean="0"/>
              <a:t>В экспедициях по российской глубинке никогда не знаешь, чем одарит тебя очередная грустная встреча…Деревня </a:t>
            </a:r>
            <a:r>
              <a:rPr lang="ru-RU" sz="1200" b="1" dirty="0" err="1" smtClean="0"/>
              <a:t>Совега</a:t>
            </a:r>
            <a:r>
              <a:rPr lang="ru-RU" sz="1200" b="1" dirty="0" smtClean="0"/>
              <a:t> – некогда живой куст деревень в самом дальнем северо-западном углу Костромской области. А музей – это пожалуй самый трогательный и теплый из всех деревенских музеев, что я видела. Здесь бережно собраны потрепанные ученические тетради с сочинениями о родном крае, акт позапрошлого века о разделе земли, рукописный словарь диалектных словечек и конечно же фотографии, их сохранились десятки.  А чудом сохранившиеся фотопленки школьного учителя открыли полузабытый мир советской деревни. Обо всем этом и многом другом вы сможете прочитать в статье.</a:t>
            </a:r>
          </a:p>
          <a:p>
            <a:endParaRPr lang="ru-RU" dirty="0"/>
          </a:p>
        </p:txBody>
      </p:sp>
      <p:pic>
        <p:nvPicPr>
          <p:cNvPr id="1026" name="Picture 2" descr="C:\Documents and Settings\User\Рабочий стол\Сканы\2022-03-04-000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4625975" cy="4022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219700" y="533400"/>
            <a:ext cx="3924300" cy="9144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Недошивин Вячеслав, кандидат философских наук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860032" y="1447800"/>
            <a:ext cx="3888432" cy="4206875"/>
          </a:xfrm>
        </p:spPr>
        <p:txBody>
          <a:bodyPr>
            <a:normAutofit/>
          </a:bodyPr>
          <a:lstStyle/>
          <a:p>
            <a:r>
              <a:rPr lang="ru-RU" sz="1200" dirty="0" smtClean="0"/>
              <a:t>Недошивин В. Белый на красном // Родина. – 2022. - № 2. – С. 83-89.</a:t>
            </a:r>
          </a:p>
          <a:p>
            <a:r>
              <a:rPr lang="ru-RU" sz="1200" b="1" dirty="0" smtClean="0"/>
              <a:t>Мальчика звали Борис Бугаев. Имя «Андрей Белый» ему придумали на Арбате, в доме 55, где он родился. Об уникальном поэте серебряного века Андрее Белом, о том как драмы эпохи переплелись в его судьбе, о его творчестве, странностях. О том, каким был с поэтами, друзьями, любимыми  женщинами. Ведь для него все было проблемой: как заполнить анкету, что делать с отсыревшими сигаретами, как развязать узел на ботинке, ни навыка, ни сноровки, зато у него были крылья творчества. Вот об этом удивительном человеке вы сможете прочитать в статье.</a:t>
            </a:r>
          </a:p>
          <a:p>
            <a:endParaRPr lang="ru-RU" sz="12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0" y="930275"/>
            <a:ext cx="4625975" cy="4724400"/>
          </a:xfrm>
        </p:spPr>
        <p:txBody>
          <a:bodyPr>
            <a:normAutofit/>
          </a:bodyPr>
          <a:lstStyle/>
          <a:p>
            <a:r>
              <a:rPr lang="ru-RU" sz="1200" b="1" dirty="0" smtClean="0"/>
              <a:t>Декабрь.. Сугробы на дворе..</a:t>
            </a:r>
          </a:p>
          <a:p>
            <a:r>
              <a:rPr lang="ru-RU" sz="1200" b="1" dirty="0" smtClean="0"/>
              <a:t>Я помню вас и ваши речи;</a:t>
            </a:r>
          </a:p>
          <a:p>
            <a:r>
              <a:rPr lang="ru-RU" sz="1200" b="1" dirty="0" smtClean="0"/>
              <a:t>Я помню в снежном серебре</a:t>
            </a:r>
          </a:p>
          <a:p>
            <a:r>
              <a:rPr lang="ru-RU" sz="1200" b="1" dirty="0" smtClean="0"/>
              <a:t>Стыдливо дрогнувшие лечи.</a:t>
            </a:r>
          </a:p>
          <a:p>
            <a:r>
              <a:rPr lang="ru-RU" sz="1200" b="1" dirty="0" smtClean="0"/>
              <a:t>В марсельских белых кружевах,</a:t>
            </a:r>
          </a:p>
          <a:p>
            <a:r>
              <a:rPr lang="ru-RU" sz="1200" b="1" dirty="0" smtClean="0"/>
              <a:t>Вы замечтались у портьеры;</a:t>
            </a:r>
          </a:p>
          <a:p>
            <a:r>
              <a:rPr lang="ru-RU" sz="1200" b="1" dirty="0" smtClean="0"/>
              <a:t>Кругом на низеньких софах</a:t>
            </a:r>
          </a:p>
          <a:p>
            <a:r>
              <a:rPr lang="ru-RU" sz="1200" b="1" dirty="0" smtClean="0"/>
              <a:t>Почтительные кавалеры.</a:t>
            </a:r>
          </a:p>
          <a:p>
            <a:r>
              <a:rPr lang="ru-RU" sz="1200" b="1" dirty="0" smtClean="0"/>
              <a:t> (Отрывок из стихотворения Андрея Белого)</a:t>
            </a:r>
            <a:endParaRPr lang="ru-RU" sz="1200" b="1" dirty="0"/>
          </a:p>
        </p:txBody>
      </p:sp>
      <p:pic>
        <p:nvPicPr>
          <p:cNvPr id="7" name="Рисунок 6" descr="C:\Documents and Settings\User\Рабочий стол\Сканы\2022-03-04-00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573016"/>
            <a:ext cx="2201678" cy="247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24128" y="533400"/>
            <a:ext cx="3419872" cy="914400"/>
          </a:xfrm>
        </p:spPr>
        <p:txBody>
          <a:bodyPr>
            <a:normAutofit/>
          </a:bodyPr>
          <a:lstStyle/>
          <a:p>
            <a:r>
              <a:rPr lang="ru-RU" sz="1600" dirty="0" err="1" smtClean="0"/>
              <a:t>Экштут</a:t>
            </a:r>
            <a:r>
              <a:rPr lang="ru-RU" sz="1600" dirty="0" smtClean="0"/>
              <a:t> Семен, доктор философских наук</a:t>
            </a: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5652120" y="1447800"/>
            <a:ext cx="2952328" cy="4206875"/>
          </a:xfrm>
        </p:spPr>
        <p:txBody>
          <a:bodyPr>
            <a:normAutofit fontScale="92500" lnSpcReduction="20000"/>
          </a:bodyPr>
          <a:lstStyle/>
          <a:p>
            <a:r>
              <a:rPr lang="ru-RU" sz="1200" dirty="0" err="1" smtClean="0"/>
              <a:t>Экштут</a:t>
            </a:r>
            <a:r>
              <a:rPr lang="ru-RU" sz="1200" dirty="0" smtClean="0"/>
              <a:t> С. Табель о рангах: реформы чин чином. – 2022. - № 2. – С. 98-99.</a:t>
            </a:r>
          </a:p>
          <a:p>
            <a:r>
              <a:rPr lang="ru-RU" sz="1200" b="1" dirty="0" smtClean="0"/>
              <a:t>2022 год проходит под знаком 350-летия со дня рождения Петра </a:t>
            </a:r>
            <a:r>
              <a:rPr lang="en-US" sz="1200" b="1" dirty="0" smtClean="0"/>
              <a:t>I</a:t>
            </a:r>
            <a:r>
              <a:rPr lang="ru-RU" sz="1200" b="1" dirty="0" smtClean="0"/>
              <a:t>. Среди новаций монарха-реформатора, одной из ключевых для становления Российского государства стала знаменитая Табель о рангах.  Триста лет назад Петр </a:t>
            </a:r>
            <a:r>
              <a:rPr lang="en-US" sz="1200" b="1" dirty="0" smtClean="0"/>
              <a:t>I </a:t>
            </a:r>
            <a:r>
              <a:rPr lang="ru-RU" sz="1200" b="1" dirty="0" smtClean="0"/>
              <a:t> подписал закон о чинах, определивший порядок государственной службы  на благо Отечества. О том, что этот законодательный акт, просуществовавший  без малого два века и отменный в 1917 году Октябрьской революцией, определял порядок службы чиновников и стал главной пружиной, приводящий в действие механизм формирования новой имперской элиты и рассказывается в данной ст</a:t>
            </a:r>
            <a:r>
              <a:rPr lang="ru-RU" sz="1200" dirty="0" smtClean="0"/>
              <a:t>атье.</a:t>
            </a:r>
            <a:endParaRPr lang="ru-RU" sz="12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4294967295"/>
          </p:nvPr>
        </p:nvSpPr>
        <p:spPr>
          <a:xfrm>
            <a:off x="0" y="930275"/>
            <a:ext cx="4625975" cy="4724400"/>
          </a:xfrm>
        </p:spPr>
        <p:txBody>
          <a:bodyPr>
            <a:normAutofit/>
          </a:bodyPr>
          <a:lstStyle/>
          <a:p>
            <a:r>
              <a:rPr lang="ru-RU" sz="1200" b="1" dirty="0" smtClean="0"/>
              <a:t>24 января (4 февраля) 1722 года была введена в действие петровская « Табель о рангах всех чинов воинских, статских и придворных, которые в каком классе чины…»</a:t>
            </a:r>
            <a:endParaRPr lang="ru-RU" sz="1200" b="1" dirty="0"/>
          </a:p>
        </p:txBody>
      </p:sp>
      <p:pic>
        <p:nvPicPr>
          <p:cNvPr id="9" name="Рисунок 8" descr="C:\Documents and Settings\User\Рабочий стол\Сканы\2022-03-04-00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48880"/>
            <a:ext cx="4638675" cy="34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932363" y="533400"/>
            <a:ext cx="4211637" cy="1239838"/>
          </a:xfrm>
        </p:spPr>
        <p:txBody>
          <a:bodyPr>
            <a:noAutofit/>
          </a:bodyPr>
          <a:lstStyle/>
          <a:p>
            <a:r>
              <a:rPr lang="ru-RU" sz="1600" dirty="0" smtClean="0"/>
              <a:t>Андрейкина Юлия, главный специалист отдела информационного обеспечения Российского государственного архива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716016" y="2060575"/>
            <a:ext cx="4104456" cy="3816350"/>
          </a:xfrm>
        </p:spPr>
        <p:txBody>
          <a:bodyPr>
            <a:normAutofit fontScale="40000" lnSpcReduction="20000"/>
          </a:bodyPr>
          <a:lstStyle/>
          <a:p>
            <a:r>
              <a:rPr lang="ru-RU" sz="3000" dirty="0" smtClean="0"/>
              <a:t>Андрейкина Ю.Всенародный Василий Иванович // Родина. – 2022. – № 2. – С. 111-114.</a:t>
            </a:r>
          </a:p>
          <a:p>
            <a:endParaRPr lang="ru-RU" sz="1200" dirty="0" smtClean="0"/>
          </a:p>
          <a:p>
            <a:r>
              <a:rPr lang="ru-RU" sz="3000" b="1" dirty="0" smtClean="0"/>
              <a:t>Сто сорок пять лет назад родился самый известный полководец Гражданской войны. В истории Гражданской войны, пожалуй, нет более легендарной личности, чем командир 25-й стрелковой дивизии Красной Армии Василий Иванович Чапаев. В статье рассказывается об этой </a:t>
            </a:r>
            <a:r>
              <a:rPr lang="ru-RU" sz="3000" b="1" dirty="0" smtClean="0"/>
              <a:t> уникальной личности</a:t>
            </a:r>
            <a:r>
              <a:rPr lang="ru-RU" sz="3000" b="1" dirty="0" smtClean="0"/>
              <a:t>, также фотоматериалы которые представлены снимками Чапаева ,  командирами и политработниками 25-й стрелковой дивизии, отличившимися при взятии Уфы дополняют  эту статью и передают в полном объеме события тех времен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4098" name="Picture 2" descr="C:\Documents and Settings\User\Рабочий стол\Сканы\2022-03-04-001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382905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72200" y="533400"/>
            <a:ext cx="2971800" cy="91440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Могилевский Николай, кандидат исторических наук</a:t>
            </a:r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5436097" y="1447800"/>
            <a:ext cx="3312367" cy="4206875"/>
          </a:xfrm>
        </p:spPr>
        <p:txBody>
          <a:bodyPr>
            <a:normAutofit fontScale="92500" lnSpcReduction="20000"/>
          </a:bodyPr>
          <a:lstStyle/>
          <a:p>
            <a:r>
              <a:rPr lang="ru-RU" sz="1200" dirty="0" smtClean="0"/>
              <a:t>Могилевский Н. Губернаторы- подкаблучники // Родина, - 2022. - № 2. – С.126-127.</a:t>
            </a:r>
          </a:p>
          <a:p>
            <a:r>
              <a:rPr lang="ru-RU" sz="1200" b="1" dirty="0" smtClean="0"/>
              <a:t>Первое лицо в российской губернии в </a:t>
            </a:r>
            <a:r>
              <a:rPr lang="en-US" sz="1200" b="1" dirty="0" smtClean="0"/>
              <a:t>XIX</a:t>
            </a:r>
            <a:r>
              <a:rPr lang="ru-RU" sz="1200" b="1" dirty="0" smtClean="0"/>
              <a:t> веке – это, конечно, губернатор. А вторым лицом – не формально, а по сути – часто оказывался кто-то из ближайшего окружения.  А нередко бразды правления губернией брала в руки супруга губернатора – и правила подчас весьма лихо и круто, оставаясь при этом в тени.  В статье рассказывается о том, в чем же заключалась власть губернаторш, как они ее использовали и, наконец, как все это сказывалось на карьерах их супругов. На примере Рязанской губернии 1850 года можно проследить  всю эту цепочку и то, как жены чиновников становились «хозяйками» губерний,  о том, что среди них встречались властолюбивые, склочные, а порой даже алчные дамы.</a:t>
            </a:r>
            <a:endParaRPr lang="ru-RU" sz="1200" b="1" dirty="0"/>
          </a:p>
        </p:txBody>
      </p:sp>
      <p:pic>
        <p:nvPicPr>
          <p:cNvPr id="1026" name="Picture 2" descr="C:\Documents and Settings\User\Рабочий стол\Сканы\2022-03-05-000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3927475" cy="5019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4048" y="533400"/>
            <a:ext cx="3672408" cy="914400"/>
          </a:xfrm>
        </p:spPr>
        <p:txBody>
          <a:bodyPr>
            <a:normAutofit/>
          </a:bodyPr>
          <a:lstStyle/>
          <a:p>
            <a:r>
              <a:rPr lang="ru-RU" sz="1800" dirty="0" err="1" smtClean="0"/>
              <a:t>Батченко</a:t>
            </a:r>
            <a:r>
              <a:rPr lang="ru-RU" sz="1800" dirty="0" smtClean="0"/>
              <a:t> Виктория, кандидат исторических наук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4716016" y="1447800"/>
            <a:ext cx="3744416" cy="4206875"/>
          </a:xfrm>
        </p:spPr>
        <p:txBody>
          <a:bodyPr>
            <a:normAutofit fontScale="92500" lnSpcReduction="20000"/>
          </a:bodyPr>
          <a:lstStyle/>
          <a:p>
            <a:r>
              <a:rPr lang="ru-RU" sz="1200" dirty="0" err="1" smtClean="0"/>
              <a:t>Батченко</a:t>
            </a:r>
            <a:r>
              <a:rPr lang="ru-RU" sz="1200" dirty="0" smtClean="0"/>
              <a:t> В. Лунный камень преткновения // Родина. – 2022. - № 2. – С. 130-131.</a:t>
            </a:r>
          </a:p>
          <a:p>
            <a:r>
              <a:rPr lang="ru-RU" sz="1200" b="1" dirty="0" smtClean="0"/>
              <a:t>Проекты советских </a:t>
            </a:r>
            <a:r>
              <a:rPr lang="ru-RU" sz="1200" b="1" dirty="0" err="1" smtClean="0"/>
              <a:t>лунодромов</a:t>
            </a:r>
            <a:r>
              <a:rPr lang="ru-RU" sz="1200" b="1" dirty="0" smtClean="0"/>
              <a:t> в конце 1960-х годов, увы, не дошли до воплощения. Для качественной подготовки к освоению Луны необходимо было как минимум два </a:t>
            </a:r>
            <a:r>
              <a:rPr lang="ru-RU" sz="1200" b="1" dirty="0" err="1" smtClean="0"/>
              <a:t>лунодрома</a:t>
            </a:r>
            <a:r>
              <a:rPr lang="ru-RU" sz="1200" b="1" dirty="0" smtClean="0"/>
              <a:t>: общесоюзный с функциями научно- исследовательского центра и тренировочный полигон-площадка на территории Центра подготовки космонавтов ВВС. Кроме научных требований, важный фактор – транспортная и прочая инфраструктура вблизи будущей площадки – наличие линий электропередачи, крупных городов, относительно близкое расположение железнодорожных и автомобильных путей.  О том, что по своей сути должно было входить в систему </a:t>
            </a:r>
            <a:r>
              <a:rPr lang="ru-RU" sz="1200" b="1" dirty="0" err="1" smtClean="0"/>
              <a:t>лунодрома</a:t>
            </a:r>
            <a:r>
              <a:rPr lang="ru-RU" sz="1200" b="1" dirty="0" smtClean="0"/>
              <a:t>, как на все это влияло место выбора, техническое задание и много других факторов., из-за которых все таки его так и не построили. Обо всем этом в данной статье. </a:t>
            </a:r>
            <a:endParaRPr lang="ru-RU" sz="1200" b="1" dirty="0"/>
          </a:p>
        </p:txBody>
      </p:sp>
      <p:pic>
        <p:nvPicPr>
          <p:cNvPr id="2050" name="Picture 2" descr="C:\Documents and Settings\User\Рабочий стол\Сканы\2022-03-05-000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352425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92300" y="533400"/>
            <a:ext cx="7251700" cy="914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мартовском «женском» номере</a:t>
            </a:r>
            <a:endParaRPr lang="ru-RU" dirty="0"/>
          </a:p>
        </p:txBody>
      </p:sp>
      <p:pic>
        <p:nvPicPr>
          <p:cNvPr id="1026" name="Picture 2" descr="C:\Documents and Settings\User\Рабочий стол\Сканы\2022-03-05-000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484784"/>
            <a:ext cx="3557587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620713"/>
            <a:ext cx="8388424" cy="5033962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Уважаемые наши читатели. От всей души желаем чтобы во всех делах Вам сопутствовала удача и чтобы журнал «Родина»  всегда оставался интересным и познавательным тем, кто интересуется историей своей страны, своего края. </a:t>
            </a:r>
          </a:p>
          <a:p>
            <a:r>
              <a:rPr lang="ru-RU" sz="1800" b="1" dirty="0" smtClean="0"/>
              <a:t>Читайте, удивляйтесь новым открытиям, узнавайте исторические факты, познавайте и открывайте новое для себя. </a:t>
            </a:r>
          </a:p>
          <a:p>
            <a:endParaRPr lang="ru-RU" sz="1800" b="1" dirty="0" smtClean="0"/>
          </a:p>
          <a:p>
            <a:endParaRPr lang="ru-RU" sz="1800" b="1" dirty="0" smtClean="0"/>
          </a:p>
          <a:p>
            <a:r>
              <a:rPr lang="ru-RU" sz="1800" b="1" dirty="0" smtClean="0"/>
              <a:t>          Ждем Вас в читальном зале библиотеки</a:t>
            </a:r>
            <a:r>
              <a:rPr lang="ru-RU" sz="1600" dirty="0" smtClean="0"/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33"/>
          <p:cNvSpPr>
            <a:spLocks noGrp="1"/>
          </p:cNvSpPr>
          <p:nvPr>
            <p:ph type="title" idx="4294967295"/>
          </p:nvPr>
        </p:nvSpPr>
        <p:spPr>
          <a:xfrm>
            <a:off x="5364163" y="533400"/>
            <a:ext cx="3779837" cy="914400"/>
          </a:xfrm>
        </p:spPr>
        <p:txBody>
          <a:bodyPr>
            <a:normAutofit/>
          </a:bodyPr>
          <a:lstStyle/>
          <a:p>
            <a:r>
              <a:rPr lang="ru-RU" dirty="0" smtClean="0"/>
              <a:t>   </a:t>
            </a:r>
            <a:r>
              <a:rPr lang="ru-RU" sz="1600" dirty="0" err="1" smtClean="0"/>
              <a:t>Хорошилова</a:t>
            </a:r>
            <a:r>
              <a:rPr lang="ru-RU" sz="1600" dirty="0" smtClean="0"/>
              <a:t> Ольга, кандидат искусствоведения</a:t>
            </a:r>
            <a:endParaRPr lang="ru-RU" sz="1600" dirty="0"/>
          </a:p>
        </p:txBody>
      </p:sp>
      <p:sp>
        <p:nvSpPr>
          <p:cNvPr id="36" name="Текст 35"/>
          <p:cNvSpPr>
            <a:spLocks noGrp="1"/>
          </p:cNvSpPr>
          <p:nvPr>
            <p:ph type="body" idx="4294967295"/>
          </p:nvPr>
        </p:nvSpPr>
        <p:spPr>
          <a:xfrm>
            <a:off x="5364088" y="1447800"/>
            <a:ext cx="3240360" cy="4718050"/>
          </a:xfrm>
        </p:spPr>
        <p:txBody>
          <a:bodyPr>
            <a:normAutofit fontScale="92500"/>
          </a:bodyPr>
          <a:lstStyle/>
          <a:p>
            <a:r>
              <a:rPr lang="ru-RU" sz="1200" dirty="0" err="1" smtClean="0"/>
              <a:t>Хорошилова</a:t>
            </a:r>
            <a:r>
              <a:rPr lang="ru-RU" sz="1200" dirty="0" smtClean="0"/>
              <a:t> О. 18 неизвестных вождей  // Родина.– 2022.  № 2. – С. 4-7.</a:t>
            </a:r>
          </a:p>
          <a:p>
            <a:r>
              <a:rPr lang="ru-RU" sz="1200" dirty="0" smtClean="0"/>
              <a:t> </a:t>
            </a:r>
            <a:r>
              <a:rPr lang="ru-RU" sz="1200" b="1" dirty="0" smtClean="0"/>
              <a:t>Автор обнаружила серию необычных портретов, выполненных художницей Елизаветой Кругликовой в 1925 году и никогда не публиковавшихся. Это портреты вождей октябрьской революции.  В статье автор рассказывает, как много лет по крупицам собирала информацию о Елизавете Кругликовой, очень талантливой художнице, до сих пор ее талант не раскрыт. И вот наконец то осенью 2021 года поиски привели ее в Российский государственный исторический архив, хранящий часть фонда Академии художеств. Так вот почему же эти силуэты исчезли и пролежали много лет в архиве и повествует эта статья.</a:t>
            </a:r>
            <a:endParaRPr lang="ru-RU" sz="1200" b="1" dirty="0"/>
          </a:p>
        </p:txBody>
      </p:sp>
      <p:pic>
        <p:nvPicPr>
          <p:cNvPr id="2050" name="Picture 2" descr="C:\Documents and Settings\User\Рабочий стол\Сканы\2022-03-02-000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08720"/>
            <a:ext cx="34163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903913" y="533400"/>
            <a:ext cx="3240087" cy="879475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     </a:t>
            </a:r>
            <a:r>
              <a:rPr lang="ru-RU" sz="1800" dirty="0" err="1" smtClean="0"/>
              <a:t>Чагадаева</a:t>
            </a:r>
            <a:r>
              <a:rPr lang="ru-RU" sz="1800" dirty="0" smtClean="0"/>
              <a:t> Ольга, кандидат исторических наук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932040" y="1447800"/>
            <a:ext cx="3960440" cy="4718050"/>
          </a:xfrm>
        </p:spPr>
        <p:txBody>
          <a:bodyPr>
            <a:normAutofit lnSpcReduction="10000"/>
          </a:bodyPr>
          <a:lstStyle/>
          <a:p>
            <a:r>
              <a:rPr lang="ru-RU" sz="1200" dirty="0" err="1" smtClean="0"/>
              <a:t>Чагадаева</a:t>
            </a:r>
            <a:r>
              <a:rPr lang="ru-RU" sz="1200" dirty="0" smtClean="0"/>
              <a:t> О. Александр Пушкин: Историю русскую должно будет преподавать по Карамзину // Родина. – 2022.  № 2. – С. </a:t>
            </a:r>
            <a:r>
              <a:rPr lang="ru-RU" sz="1300" dirty="0" smtClean="0"/>
              <a:t>8-11</a:t>
            </a:r>
            <a:r>
              <a:rPr lang="ru-RU" sz="1300" b="1" dirty="0" smtClean="0"/>
              <a:t>.</a:t>
            </a:r>
          </a:p>
          <a:p>
            <a:r>
              <a:rPr lang="ru-RU" sz="1300" b="1" dirty="0" smtClean="0"/>
              <a:t>В статье рассказывается о том, что роковая дуэль оборвала работу Александра Сергеевича Пушкина над его главным историческим трудом, создававшимся с одобрения императора Николая </a:t>
            </a:r>
            <a:r>
              <a:rPr lang="en-US" sz="1300" b="1" dirty="0" smtClean="0"/>
              <a:t>I</a:t>
            </a:r>
            <a:r>
              <a:rPr lang="ru-RU" sz="1300" b="1" dirty="0" smtClean="0"/>
              <a:t>. Это «История  Петра» , которую великий поэт собирал по крупицам в течении многих лет и планировал завершить к середине 1837 года, но  она так и осталась внушительным черновым наброском в 31 тетрадь. Пушкин первый после Карамзина получил от императора доступ  в государственные архивы и жалованье. Но Пушкин был отнюдь не только кабинетным ученым – его манила живая история, а не только поэзия.</a:t>
            </a:r>
            <a:endParaRPr lang="ru-RU" sz="13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0" y="930275"/>
            <a:ext cx="4625975" cy="472440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Клянусь честью, что ни за что на свете</a:t>
            </a:r>
          </a:p>
          <a:p>
            <a:r>
              <a:rPr lang="ru-RU" sz="1800" b="1" dirty="0" smtClean="0"/>
              <a:t>Я не хотел бы переменить отечество или иметь другую историю наших предков, такой какой нам Бог ее дал.</a:t>
            </a:r>
          </a:p>
          <a:p>
            <a:endParaRPr lang="ru-RU" sz="1800" b="1" dirty="0" smtClean="0"/>
          </a:p>
          <a:p>
            <a:r>
              <a:rPr lang="ru-RU" sz="1800" b="1" dirty="0" smtClean="0"/>
              <a:t>Александр Сергеевич Пушкин</a:t>
            </a:r>
            <a:endParaRPr lang="ru-RU" sz="1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5580112" y="533400"/>
            <a:ext cx="3563888" cy="9144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 </a:t>
            </a:r>
            <a:r>
              <a:rPr lang="ru-RU" sz="1800" dirty="0" err="1" smtClean="0"/>
              <a:t>Экштут</a:t>
            </a:r>
            <a:r>
              <a:rPr lang="ru-RU" sz="1800" dirty="0" smtClean="0"/>
              <a:t> Семен, доктор философских </a:t>
            </a:r>
            <a:r>
              <a:rPr lang="ru-RU" sz="1800" dirty="0" smtClean="0"/>
              <a:t>наук</a:t>
            </a:r>
            <a:endParaRPr lang="ru-RU" sz="18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4294967295"/>
          </p:nvPr>
        </p:nvSpPr>
        <p:spPr>
          <a:xfrm>
            <a:off x="5364089" y="1447800"/>
            <a:ext cx="3240359" cy="4206875"/>
          </a:xfrm>
        </p:spPr>
        <p:txBody>
          <a:bodyPr>
            <a:normAutofit/>
          </a:bodyPr>
          <a:lstStyle/>
          <a:p>
            <a:r>
              <a:rPr lang="ru-RU" sz="1200" dirty="0" err="1" smtClean="0"/>
              <a:t>Экштут</a:t>
            </a:r>
            <a:r>
              <a:rPr lang="ru-RU" sz="1200" dirty="0" smtClean="0"/>
              <a:t> С.Три поросенка и ратный долг // Родина. – 2022. - № 2. – С. 12-13.</a:t>
            </a:r>
          </a:p>
          <a:p>
            <a:endParaRPr lang="ru-RU" sz="1200" dirty="0" smtClean="0"/>
          </a:p>
          <a:p>
            <a:r>
              <a:rPr lang="ru-RU" sz="1200" b="1" dirty="0" smtClean="0"/>
              <a:t>Автор обратил внимание на военную фотографию с Северного флота. На праздничном столе у подводников лежат три поросенка. Существует несколько версий возникновения морской традиции отмечать победу жареным поросенком. Вот об этих всех версиях, а также о том, за какие такие победы, да еще летом 1942 года был устроен такой банкет и рассказывается в статье.</a:t>
            </a:r>
            <a:endParaRPr lang="ru-RU" sz="1200" b="1" dirty="0"/>
          </a:p>
        </p:txBody>
      </p:sp>
      <p:pic>
        <p:nvPicPr>
          <p:cNvPr id="1026" name="Picture 2" descr="C:\Documents and Settings\User\Рабочий стол\Сканы\2022-03-02-000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836712"/>
            <a:ext cx="3933825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436096" y="533400"/>
            <a:ext cx="3240360" cy="9144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Ганин Андрей, доктор исторических наук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5292080" y="1447800"/>
            <a:ext cx="3312368" cy="4206875"/>
          </a:xfrm>
        </p:spPr>
        <p:txBody>
          <a:bodyPr>
            <a:normAutofit fontScale="92500" lnSpcReduction="10000"/>
          </a:bodyPr>
          <a:lstStyle/>
          <a:p>
            <a:r>
              <a:rPr lang="ru-RU" sz="1200" dirty="0" smtClean="0"/>
              <a:t>Ганин А. Лютый февраль </a:t>
            </a:r>
            <a:r>
              <a:rPr lang="ru-RU" sz="1200" dirty="0" err="1" smtClean="0"/>
              <a:t>Июнь-Корани</a:t>
            </a:r>
            <a:r>
              <a:rPr lang="ru-RU" sz="1200" dirty="0" smtClean="0"/>
              <a:t>  // Родина. – 2022. - № 2. – С. 17-24.</a:t>
            </a:r>
          </a:p>
          <a:p>
            <a:r>
              <a:rPr lang="ru-RU" sz="1200" b="1" dirty="0" smtClean="0"/>
              <a:t>В 1908 году в 40 верстах западнее Хабаровска, у подножия сопки </a:t>
            </a:r>
            <a:r>
              <a:rPr lang="ru-RU" sz="1200" b="1" dirty="0" err="1" smtClean="0"/>
              <a:t>Июнь-Корань</a:t>
            </a:r>
            <a:r>
              <a:rPr lang="ru-RU" sz="1200" b="1" dirty="0" smtClean="0"/>
              <a:t> («место встречи всех племен» по тунгусо-маньчжурской этимологии), кубанский казак </a:t>
            </a:r>
            <a:r>
              <a:rPr lang="ru-RU" sz="1200" b="1" dirty="0" err="1" smtClean="0"/>
              <a:t>Волочаев</a:t>
            </a:r>
            <a:r>
              <a:rPr lang="ru-RU" sz="1200" b="1" dirty="0" smtClean="0"/>
              <a:t> с семейством в 16 душ построил дом. По фамилии первого поселенца это место стало именоваться деревней Волочаевкой.  Но вряд ли в самом кошмарном сне </a:t>
            </a:r>
            <a:r>
              <a:rPr lang="ru-RU" sz="1200" b="1" dirty="0" err="1" smtClean="0"/>
              <a:t>Волочаев</a:t>
            </a:r>
            <a:r>
              <a:rPr lang="ru-RU" sz="1200" b="1" dirty="0" smtClean="0"/>
              <a:t> мог предположить, что через каких то четырнадцать лет здесь разыграется настоящее сражение, в котором русские будут ожесточенно убивать русских. В статье прослеживается хроника сражения под Волочаевкой, предопределившего исход гражданской войны на Дальнем Востоке.</a:t>
            </a:r>
          </a:p>
          <a:p>
            <a:endParaRPr lang="ru-RU" dirty="0"/>
          </a:p>
        </p:txBody>
      </p:sp>
      <p:pic>
        <p:nvPicPr>
          <p:cNvPr id="1026" name="Picture 2" descr="C:\Documents and Settings\User\Рабочий стол\Сканы\2022-03-03-000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42926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652120" y="533400"/>
            <a:ext cx="2952328" cy="9144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Бочаров Геннадий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5220072" y="1447800"/>
            <a:ext cx="3384376" cy="4206875"/>
          </a:xfrm>
        </p:spPr>
        <p:txBody>
          <a:bodyPr>
            <a:normAutofit/>
          </a:bodyPr>
          <a:lstStyle/>
          <a:p>
            <a:r>
              <a:rPr lang="ru-RU" sz="1200" dirty="0" smtClean="0"/>
              <a:t>Бочаров Г. Госпиталь № 2 // Родина. – 2022. - № 2. – С.32-33.</a:t>
            </a:r>
          </a:p>
          <a:p>
            <a:r>
              <a:rPr lang="ru-RU" sz="1200" b="1" dirty="0" smtClean="0"/>
              <a:t>В первый день 2022 года опубликован Указ Президента России о награждении медработников и врачей за вклад в борьбу с </a:t>
            </a:r>
            <a:r>
              <a:rPr lang="ru-RU" sz="1200" b="1" dirty="0" err="1" smtClean="0"/>
              <a:t>короновирусной</a:t>
            </a:r>
            <a:r>
              <a:rPr lang="ru-RU" sz="1200" b="1" dirty="0" smtClean="0"/>
              <a:t> инфекцией и самоотверженность профессионального долга. Два года эти героические люди на передовой. Подборку ко Дню защитника Отечества редакция посвящает воинам в белых халатах. О суровых буднях госпиталя № 2 для ветеранов войны, о работе врачей и медицинского персонала, о фронтовых ранах и целебной силе памяти вы сможете прочесть в статье.</a:t>
            </a:r>
            <a:endParaRPr lang="ru-RU" dirty="0"/>
          </a:p>
        </p:txBody>
      </p:sp>
      <p:pic>
        <p:nvPicPr>
          <p:cNvPr id="2050" name="Picture 2" descr="C:\Documents and Settings\User\Рабочий стол\Сканы\2022-03-03-000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692696"/>
            <a:ext cx="4248472" cy="4362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652120" y="533400"/>
            <a:ext cx="2808312" cy="9144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Снегирев </a:t>
            </a:r>
            <a:r>
              <a:rPr lang="ru-RU" sz="2000" dirty="0" smtClean="0"/>
              <a:t>   Владимир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5004048" y="1447800"/>
            <a:ext cx="3816424" cy="4206875"/>
          </a:xfrm>
        </p:spPr>
        <p:txBody>
          <a:bodyPr>
            <a:normAutofit fontScale="92500"/>
          </a:bodyPr>
          <a:lstStyle/>
          <a:p>
            <a:r>
              <a:rPr lang="ru-RU" sz="1200" dirty="0" smtClean="0"/>
              <a:t>Снегирев В.Спасти рядового </a:t>
            </a:r>
            <a:r>
              <a:rPr lang="ru-RU" sz="1200" dirty="0" err="1" smtClean="0"/>
              <a:t>Грабовенко</a:t>
            </a:r>
            <a:r>
              <a:rPr lang="ru-RU" sz="1200" dirty="0" smtClean="0"/>
              <a:t> // Родина. – 2022 года. - № 2. – С. 38-41.</a:t>
            </a:r>
          </a:p>
          <a:p>
            <a:r>
              <a:rPr lang="ru-RU" sz="1200" b="1" dirty="0" smtClean="0"/>
              <a:t>Сорок лет назад, в начале 1982 года на территорию  Афганистана были введены подразделения пограничных войск СССР. В статье рассказывается о судьбе рядового Виталия </a:t>
            </a:r>
            <a:r>
              <a:rPr lang="ru-RU" sz="1200" b="1" dirty="0" err="1" smtClean="0"/>
              <a:t>Грабовенко</a:t>
            </a:r>
            <a:r>
              <a:rPr lang="ru-RU" sz="1200" b="1" dirty="0" smtClean="0"/>
              <a:t>, который служил помощником гранатометчика . При выполнении боевой задачи он получил тяжелое ранение, был доставлен в госпиталь города  Душанбе. Уникальную операцию по извлечению неразорвавшейся гранаты  из его тела, провел хирург Юрий Алексеевич Воробьев, ныне заслуженный пограничник и заслуженный  врач Российской Федерации а ассистировал ему Александр Иванович </a:t>
            </a:r>
            <a:r>
              <a:rPr lang="ru-RU" sz="1200" b="1" dirty="0" err="1" smtClean="0"/>
              <a:t>Дорохин</a:t>
            </a:r>
            <a:r>
              <a:rPr lang="ru-RU" sz="1200" b="1" dirty="0" smtClean="0"/>
              <a:t>,  ныне профессор, заведующий кафедрой травматологии и ортопедии ЦИТО.  Да ведь, известное дело, на войне и не такое бывает.</a:t>
            </a:r>
          </a:p>
          <a:p>
            <a:endParaRPr lang="ru-RU" dirty="0"/>
          </a:p>
        </p:txBody>
      </p:sp>
      <p:pic>
        <p:nvPicPr>
          <p:cNvPr id="3074" name="Picture 2" descr="C:\Documents and Settings\User\Рабочий стол\Сканы\2022-03-03-000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4625975" cy="4052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4049" y="533400"/>
            <a:ext cx="3816423" cy="1023938"/>
          </a:xfrm>
        </p:spPr>
        <p:txBody>
          <a:bodyPr>
            <a:noAutofit/>
          </a:bodyPr>
          <a:lstStyle/>
          <a:p>
            <a:r>
              <a:rPr lang="ru-RU" sz="1400" dirty="0" smtClean="0"/>
              <a:t>Мельниченко Михаил, кандидат исторических наук, директор центра «Прожито», ведущий рубрики «Прожито с Родиной»</a:t>
            </a:r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4860032" y="1844675"/>
            <a:ext cx="4032448" cy="4536653"/>
          </a:xfrm>
        </p:spPr>
        <p:txBody>
          <a:bodyPr>
            <a:normAutofit/>
          </a:bodyPr>
          <a:lstStyle/>
          <a:p>
            <a:r>
              <a:rPr lang="ru-RU" sz="1200" dirty="0" smtClean="0"/>
              <a:t>Мельниченко М. Философ Алексей Лосев: Наука без искусства и без любви – уродство! // Родина. – 2022. - № 2. – С. 52-57.</a:t>
            </a:r>
          </a:p>
          <a:p>
            <a:r>
              <a:rPr lang="ru-RU" sz="1200" b="1" dirty="0" smtClean="0"/>
              <a:t>В статье вы сможете ознакомиться с сокровенными мыслями выдающихся ученых из их личных дневников (1862-1961). Например таких как: Василий Ключевский, историк, профессор Московского университета (1862 год), Сергей Вавилов, физик (1909 год), Алексей Лосев, философ и филолог (1913 год), Василий </a:t>
            </a:r>
            <a:r>
              <a:rPr lang="ru-RU" sz="1200" b="1" dirty="0" err="1" smtClean="0"/>
              <a:t>Трушкин</a:t>
            </a:r>
            <a:r>
              <a:rPr lang="ru-RU" sz="1200" b="1" dirty="0" smtClean="0"/>
              <a:t>, литературовед, критик, доктор филологических наук (1939 год), </a:t>
            </a:r>
            <a:r>
              <a:rPr lang="ru-RU" sz="1200" b="1" dirty="0" err="1" smtClean="0"/>
              <a:t>Зара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Минц</a:t>
            </a:r>
            <a:r>
              <a:rPr lang="ru-RU" sz="1200" b="1" dirty="0" smtClean="0"/>
              <a:t>, литературовед, профессор Тартуского университета, жена Юрия Лотмана (1946 год),  Лев Аннинский, литературный критик (1954 год), Олег </a:t>
            </a:r>
            <a:r>
              <a:rPr lang="ru-RU" sz="1200" b="1" dirty="0" err="1" smtClean="0"/>
              <a:t>Амитров</a:t>
            </a:r>
            <a:r>
              <a:rPr lang="ru-RU" sz="1200" b="1" dirty="0" smtClean="0"/>
              <a:t>, доктор геолого-минералогических наук (1958 год) и многие другие.</a:t>
            </a:r>
          </a:p>
          <a:p>
            <a:endParaRPr lang="ru-RU" dirty="0"/>
          </a:p>
        </p:txBody>
      </p:sp>
      <p:pic>
        <p:nvPicPr>
          <p:cNvPr id="4098" name="Picture 2" descr="C:\Documents and Settings\User\Рабочий стол\Сканы\2022-03-03-000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4192588" cy="4895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220072" y="533400"/>
            <a:ext cx="3923928" cy="9144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Миркин Яков, доктор экономических наук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4716016" y="1447800"/>
            <a:ext cx="3600400" cy="4206875"/>
          </a:xfrm>
        </p:spPr>
        <p:txBody>
          <a:bodyPr>
            <a:normAutofit lnSpcReduction="10000"/>
          </a:bodyPr>
          <a:lstStyle/>
          <a:p>
            <a:r>
              <a:rPr lang="ru-RU" sz="1200" dirty="0" smtClean="0"/>
              <a:t>Миркин Я. Взрыв цен 1992 года: заговор, диверсия, спасение? // Родина. – 2022. - № 2. – С. 58-65.</a:t>
            </a:r>
          </a:p>
          <a:p>
            <a:r>
              <a:rPr lang="ru-RU" sz="1200" b="1" dirty="0" smtClean="0"/>
              <a:t>Взрыв цен января-февраля 1992 года, ровно тридцать лет назад окончательно добил сбережения граждан. До сир пор одни убеждены, что это был заговор, вредительство. Другие утверждены: шоковое, разовое освобождение цен было вынужденным шагом и спасло от голода. В статье взгляд ученого-экономиста на социальную катастрофу, по сей день окутанную домыслами и слухами. Цены в 1992 году выросли в 260 раз. Падение реальных доходов населения – почти в 2 раза, число родившихся меньше предыдущего года на 12%, ожидаемая продолжительность жизни уменьшилась на один год. Печальная статистика.</a:t>
            </a:r>
          </a:p>
          <a:p>
            <a:endParaRPr lang="ru-RU" sz="1200" b="1" dirty="0" smtClean="0"/>
          </a:p>
          <a:p>
            <a:endParaRPr lang="ru-RU" dirty="0"/>
          </a:p>
        </p:txBody>
      </p:sp>
      <p:pic>
        <p:nvPicPr>
          <p:cNvPr id="1026" name="Picture 2" descr="C:\Documents and Settings\User\Рабочий стол\Сканы\2022-03-04-000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33274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1893</TotalTime>
  <Words>2096</Words>
  <Application>Microsoft Office PowerPoint</Application>
  <PresentationFormat>Экран (4:3)</PresentationFormat>
  <Paragraphs>71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     Презентация-обзор         журнала «Родина»</vt:lpstr>
      <vt:lpstr>   Хорошилова Ольга, кандидат искусствоведения</vt:lpstr>
      <vt:lpstr>     Чагадаева Ольга, кандидат исторических наук</vt:lpstr>
      <vt:lpstr>  Экштут Семен, доктор философских наук</vt:lpstr>
      <vt:lpstr>Ганин Андрей, доктор исторических наук</vt:lpstr>
      <vt:lpstr>Бочаров Геннадий</vt:lpstr>
      <vt:lpstr>Снегирев    Владимир</vt:lpstr>
      <vt:lpstr>Мельниченко Михаил, кандидат исторических наук, директор центра «Прожито», ведущий рубрики «Прожито с Родиной»</vt:lpstr>
      <vt:lpstr>Миркин Яков, доктор экономических наук</vt:lpstr>
      <vt:lpstr> Экштут Семен, доктор философских наук</vt:lpstr>
      <vt:lpstr>Соловьева Екатерина</vt:lpstr>
      <vt:lpstr>Недошивин Вячеслав, кандидат философских наук</vt:lpstr>
      <vt:lpstr>Экштут Семен, доктор философских наук</vt:lpstr>
      <vt:lpstr>Андрейкина Юлия, главный специалист отдела информационного обеспечения Российского государственного архива</vt:lpstr>
      <vt:lpstr>Могилевский Николай, кандидат исторических наук</vt:lpstr>
      <vt:lpstr>Батченко Виктория, кандидат исторических наук</vt:lpstr>
      <vt:lpstr>В мартовском «женском» номере</vt:lpstr>
      <vt:lpstr>Слайд 18</vt:lpstr>
    </vt:vector>
  </TitlesOfParts>
  <Company>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Виртуальная выставка    «Ваше здоровье в ваших руках»</dc:title>
  <dc:creator>User</dc:creator>
  <cp:lastModifiedBy>User</cp:lastModifiedBy>
  <cp:revision>229</cp:revision>
  <dcterms:created xsi:type="dcterms:W3CDTF">2020-10-06T07:33:15Z</dcterms:created>
  <dcterms:modified xsi:type="dcterms:W3CDTF">2022-03-09T06:48:21Z</dcterms:modified>
</cp:coreProperties>
</file>