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64" r:id="rId19"/>
    <p:sldId id="276"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730"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0478B9FF-B301-473A-9D0E-078D4696861B}" type="datetimeFigureOut">
              <a:rPr lang="ru-RU" smtClean="0"/>
              <a:pPr/>
              <a:t>16.03.2022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4D88218D-451C-49FB-9BFA-79128ADA2F54}"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med" advClick="0" advTm="5000">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78B9FF-B301-473A-9D0E-078D4696861B}" type="datetimeFigureOut">
              <a:rPr lang="ru-RU" smtClean="0"/>
              <a:pPr/>
              <a:t>16.03.2022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88218D-451C-49FB-9BFA-79128ADA2F54}" type="slidenum">
              <a:rPr lang="ru-RU" smtClean="0"/>
              <a:pPr/>
              <a:t>‹#›</a:t>
            </a:fld>
            <a:endParaRPr lang="ru-RU"/>
          </a:p>
        </p:txBody>
      </p:sp>
    </p:spTree>
  </p:cSld>
  <p:clrMapOvr>
    <a:masterClrMapping/>
  </p:clrMapOvr>
  <p:transition spd="med" advClick="0" advTm="5000">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78B9FF-B301-473A-9D0E-078D4696861B}" type="datetimeFigureOut">
              <a:rPr lang="ru-RU" smtClean="0"/>
              <a:pPr/>
              <a:t>16.03.2022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88218D-451C-49FB-9BFA-79128ADA2F54}" type="slidenum">
              <a:rPr lang="ru-RU" smtClean="0"/>
              <a:pPr/>
              <a:t>‹#›</a:t>
            </a:fld>
            <a:endParaRPr lang="ru-RU"/>
          </a:p>
        </p:txBody>
      </p:sp>
    </p:spTree>
  </p:cSld>
  <p:clrMapOvr>
    <a:masterClrMapping/>
  </p:clrMapOvr>
  <p:transition spd="med" advClick="0" advTm="5000">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78B9FF-B301-473A-9D0E-078D4696861B}" type="datetimeFigureOut">
              <a:rPr lang="ru-RU" smtClean="0"/>
              <a:pPr/>
              <a:t>16.03.2022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D88218D-451C-49FB-9BFA-79128ADA2F54}" type="slidenum">
              <a:rPr lang="ru-RU" smtClean="0"/>
              <a:pPr/>
              <a:t>‹#›</a:t>
            </a:fld>
            <a:endParaRPr lang="ru-RU"/>
          </a:p>
        </p:txBody>
      </p:sp>
    </p:spTree>
  </p:cSld>
  <p:clrMapOvr>
    <a:masterClrMapping/>
  </p:clrMapOvr>
  <p:transition spd="med" advClick="0" advTm="5000">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478B9FF-B301-473A-9D0E-078D4696861B}" type="datetimeFigureOut">
              <a:rPr lang="ru-RU" smtClean="0"/>
              <a:pPr/>
              <a:t>16.03.2022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4D88218D-451C-49FB-9BFA-79128ADA2F5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spd="med" advClick="0" advTm="5000">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478B9FF-B301-473A-9D0E-078D4696861B}" type="datetimeFigureOut">
              <a:rPr lang="ru-RU" smtClean="0"/>
              <a:pPr/>
              <a:t>16.03.2022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88218D-451C-49FB-9BFA-79128ADA2F54}" type="slidenum">
              <a:rPr lang="ru-RU" smtClean="0"/>
              <a:pPr/>
              <a:t>‹#›</a:t>
            </a:fld>
            <a:endParaRPr lang="ru-RU"/>
          </a:p>
        </p:txBody>
      </p:sp>
    </p:spTree>
  </p:cSld>
  <p:clrMapOvr>
    <a:masterClrMapping/>
  </p:clrMapOvr>
  <p:transition spd="med" advClick="0" advTm="5000">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478B9FF-B301-473A-9D0E-078D4696861B}" type="datetimeFigureOut">
              <a:rPr lang="ru-RU" smtClean="0"/>
              <a:pPr/>
              <a:t>16.03.2022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D88218D-451C-49FB-9BFA-79128ADA2F54}" type="slidenum">
              <a:rPr lang="ru-RU" smtClean="0"/>
              <a:pPr/>
              <a:t>‹#›</a:t>
            </a:fld>
            <a:endParaRPr lang="ru-RU"/>
          </a:p>
        </p:txBody>
      </p:sp>
    </p:spTree>
  </p:cSld>
  <p:clrMapOvr>
    <a:masterClrMapping/>
  </p:clrMapOvr>
  <p:transition spd="med" advClick="0" advTm="5000">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78B9FF-B301-473A-9D0E-078D4696861B}" type="datetimeFigureOut">
              <a:rPr lang="ru-RU" smtClean="0"/>
              <a:pPr/>
              <a:t>16.03.2022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D88218D-451C-49FB-9BFA-79128ADA2F54}" type="slidenum">
              <a:rPr lang="ru-RU" smtClean="0"/>
              <a:pPr/>
              <a:t>‹#›</a:t>
            </a:fld>
            <a:endParaRPr lang="ru-RU"/>
          </a:p>
        </p:txBody>
      </p:sp>
    </p:spTree>
  </p:cSld>
  <p:clrMapOvr>
    <a:masterClrMapping/>
  </p:clrMapOvr>
  <p:transition spd="med" advClick="0" advTm="5000">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78B9FF-B301-473A-9D0E-078D4696861B}" type="datetimeFigureOut">
              <a:rPr lang="ru-RU" smtClean="0"/>
              <a:pPr/>
              <a:t>16.03.2022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D88218D-451C-49FB-9BFA-79128ADA2F54}" type="slidenum">
              <a:rPr lang="ru-RU" smtClean="0"/>
              <a:pPr/>
              <a:t>‹#›</a:t>
            </a:fld>
            <a:endParaRPr lang="ru-RU"/>
          </a:p>
        </p:txBody>
      </p:sp>
    </p:spTree>
  </p:cSld>
  <p:clrMapOvr>
    <a:masterClrMapping/>
  </p:clrMapOvr>
  <p:transition spd="med" advClick="0" advTm="5000">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478B9FF-B301-473A-9D0E-078D4696861B}" type="datetimeFigureOut">
              <a:rPr lang="ru-RU" smtClean="0"/>
              <a:pPr/>
              <a:t>16.03.2022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88218D-451C-49FB-9BFA-79128ADA2F54}" type="slidenum">
              <a:rPr lang="ru-RU" smtClean="0"/>
              <a:pPr/>
              <a:t>‹#›</a:t>
            </a:fld>
            <a:endParaRPr lang="ru-RU"/>
          </a:p>
        </p:txBody>
      </p:sp>
    </p:spTree>
  </p:cSld>
  <p:clrMapOvr>
    <a:masterClrMapping/>
  </p:clrMapOvr>
  <p:transition spd="med" advClick="0" advTm="5000">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478B9FF-B301-473A-9D0E-078D4696861B}" type="datetimeFigureOut">
              <a:rPr lang="ru-RU" smtClean="0"/>
              <a:pPr/>
              <a:t>16.03.2022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D88218D-451C-49FB-9BFA-79128ADA2F54}" type="slidenum">
              <a:rPr lang="ru-RU" smtClean="0"/>
              <a:pPr/>
              <a:t>‹#›</a:t>
            </a:fld>
            <a:endParaRPr lang="ru-RU"/>
          </a:p>
        </p:txBody>
      </p:sp>
    </p:spTree>
  </p:cSld>
  <p:clrMapOvr>
    <a:masterClrMapping/>
  </p:clrMapOvr>
  <p:transition spd="med" advClick="0" advTm="5000">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478B9FF-B301-473A-9D0E-078D4696861B}" type="datetimeFigureOut">
              <a:rPr lang="ru-RU" smtClean="0"/>
              <a:pPr/>
              <a:t>16.03.2022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D88218D-451C-49FB-9BFA-79128ADA2F54}"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advClick="0" advTm="5000">
    <p:wheel spokes="1"/>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D:\&#1047;&#1040;&#1043;&#1056;&#1059;&#1047;&#1050;&#1048;\&#1057;&#1050;&#1040;&#1063;&#1080;&#1074;&#1072;&#1077;&#1084;&#1086;&#1077;\tristan-lohengrin-could-we-dream-again.mp3"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audio" Target="file:///D:\&#1047;&#1040;&#1043;&#1056;&#1059;&#1047;&#1050;&#1048;\&#1057;&#1050;&#1040;&#1063;&#1080;&#1074;&#1072;&#1077;&#1084;&#1086;&#1077;\scott-buckley-childhood.mp3" TargetMode="Externa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audio" Target="file:///D:\&#1047;&#1040;&#1043;&#1056;&#1059;&#1047;&#1050;&#1048;\&#1057;&#1050;&#1040;&#1063;&#1080;&#1074;&#1072;&#1077;&#1084;&#1086;&#1077;\keys-of-moon-spring-flowers.mp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5393754"/>
          </a:xfrm>
        </p:spPr>
        <p:txBody>
          <a:bodyPr lIns="65306" tIns="32653" rIns="65306" bIns="32653"/>
          <a:lstStyle/>
          <a:p>
            <a:endParaRPr lang="ru-RU" dirty="0"/>
          </a:p>
        </p:txBody>
      </p:sp>
      <p:pic>
        <p:nvPicPr>
          <p:cNvPr id="2050" name="Picture 2" descr="D:\ХРАНИТЕЛЬ\2022 г\ВЫСТАВКИ\По следам сценического творчества подосиновлян\ДЛЯ АФИШИ КАРТИНКИ\Подос. РДК 2013г...jpg"/>
          <p:cNvPicPr>
            <a:picLocks noChangeAspect="1" noChangeArrowheads="1"/>
          </p:cNvPicPr>
          <p:nvPr/>
        </p:nvPicPr>
        <p:blipFill>
          <a:blip r:embed="rId3" cstate="print"/>
          <a:srcRect/>
          <a:stretch>
            <a:fillRect/>
          </a:stretch>
        </p:blipFill>
        <p:spPr bwMode="auto">
          <a:xfrm>
            <a:off x="251520" y="1052736"/>
            <a:ext cx="8640960" cy="5328592"/>
          </a:xfrm>
          <a:prstGeom prst="rect">
            <a:avLst/>
          </a:prstGeom>
          <a:noFill/>
        </p:spPr>
      </p:pic>
      <p:pic>
        <p:nvPicPr>
          <p:cNvPr id="5" name="Picture 5" descr="D:\ХРАНИТЕЛЬ\2022 г\ВЫСТАВКИ\По следам сценического творчества подосиновлян\ДЛЯ АФИШИ КАРТИНКИ\Мужской ансамбль ОРИОН 1971г на сцене РДК ПКМ1179.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55776" y="3717032"/>
            <a:ext cx="3096344" cy="1944216"/>
          </a:xfrm>
          <a:prstGeom prst="rect">
            <a:avLst/>
          </a:prstGeom>
          <a:ln>
            <a:noFill/>
          </a:ln>
          <a:effectLst>
            <a:softEdge rad="112500"/>
          </a:effectLst>
        </p:spPr>
      </p:pic>
      <p:pic>
        <p:nvPicPr>
          <p:cNvPr id="6" name="Picture 6" descr="D:\ХРАНИТЕЛЬ\2022 г\ВЫСТАВКИ\По следам сценического творчества подосиновлян\ДЛЯ АФИШИ КАРТИНКИ\Выступление русского нар хора на сцене РДК 1972г ПКМ1180.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03554" y="3840475"/>
            <a:ext cx="2376263" cy="1630561"/>
          </a:xfrm>
          <a:prstGeom prst="rect">
            <a:avLst/>
          </a:prstGeom>
          <a:ln>
            <a:noFill/>
          </a:ln>
          <a:effectLst>
            <a:softEdge rad="112500"/>
          </a:effectLst>
        </p:spPr>
      </p:pic>
      <p:pic>
        <p:nvPicPr>
          <p:cNvPr id="7" name="Picture 7" descr="D:\ХРАНИТЕЛЬ\2022 г\ВЫСТАВКИ\По следам сценического творчества подосиновлян\ДЛЯ АФИШИ КАРТИНКИ\1453546_2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980728"/>
            <a:ext cx="1872208" cy="1440160"/>
          </a:xfrm>
          <a:prstGeom prst="rect">
            <a:avLst/>
          </a:prstGeom>
          <a:noFill/>
        </p:spPr>
      </p:pic>
      <p:sp>
        <p:nvSpPr>
          <p:cNvPr id="8" name="Прямоугольник 7"/>
          <p:cNvSpPr/>
          <p:nvPr/>
        </p:nvSpPr>
        <p:spPr>
          <a:xfrm>
            <a:off x="611560" y="1"/>
            <a:ext cx="8208912" cy="4154973"/>
          </a:xfrm>
          <a:prstGeom prst="rect">
            <a:avLst/>
          </a:prstGeom>
        </p:spPr>
        <p:txBody>
          <a:bodyPr wrap="square" lIns="91429" tIns="45715" rIns="91429" bIns="45715">
            <a:spAutoFit/>
          </a:bodyPr>
          <a:lstStyle/>
          <a:p>
            <a:pPr algn="ctr"/>
            <a:endParaRPr lang="ru-RU" sz="4400" b="1" dirty="0">
              <a:solidFill>
                <a:srgbClr val="FFC000"/>
              </a:solidFill>
              <a:latin typeface="Monotype Corsiva" pitchFamily="66" charset="0"/>
              <a:cs typeface="Kalinga" pitchFamily="34" charset="0"/>
            </a:endParaRPr>
          </a:p>
          <a:p>
            <a:pPr algn="ctr"/>
            <a:endParaRPr lang="ru-RU" sz="4400" b="1" dirty="0">
              <a:solidFill>
                <a:srgbClr val="FFC000"/>
              </a:solidFill>
              <a:latin typeface="Monotype Corsiva" pitchFamily="66" charset="0"/>
              <a:cs typeface="Kalinga" pitchFamily="34" charset="0"/>
            </a:endParaRPr>
          </a:p>
          <a:p>
            <a:pPr algn="ctr"/>
            <a:endParaRPr lang="ru-RU" sz="4400" b="1" dirty="0">
              <a:solidFill>
                <a:srgbClr val="FFC000"/>
              </a:solidFill>
              <a:latin typeface="Monotype Corsiva" pitchFamily="66" charset="0"/>
              <a:cs typeface="Kalinga" pitchFamily="34" charset="0"/>
            </a:endParaRPr>
          </a:p>
          <a:p>
            <a:pPr algn="ctr"/>
            <a:r>
              <a:rPr lang="ru-RU" sz="4400" b="1" dirty="0">
                <a:solidFill>
                  <a:srgbClr val="FFC000"/>
                </a:solidFill>
                <a:latin typeface="Monotype Corsiva" pitchFamily="66" charset="0"/>
                <a:cs typeface="Kalinga" pitchFamily="34" charset="0"/>
              </a:rPr>
              <a:t>«По следам сценического </a:t>
            </a:r>
          </a:p>
          <a:p>
            <a:pPr algn="ctr"/>
            <a:r>
              <a:rPr lang="ru-RU" sz="4400" b="1" dirty="0">
                <a:solidFill>
                  <a:srgbClr val="FFC000"/>
                </a:solidFill>
                <a:latin typeface="Monotype Corsiva" pitchFamily="66" charset="0"/>
                <a:cs typeface="Kalinga" pitchFamily="34" charset="0"/>
              </a:rPr>
              <a:t>самодеятельного творчества </a:t>
            </a:r>
            <a:r>
              <a:rPr lang="ru-RU" sz="4400" b="1" dirty="0" err="1">
                <a:solidFill>
                  <a:srgbClr val="FFC000"/>
                </a:solidFill>
                <a:latin typeface="Monotype Corsiva" pitchFamily="66" charset="0"/>
                <a:cs typeface="Kalinga" pitchFamily="34" charset="0"/>
              </a:rPr>
              <a:t>подосиновлян</a:t>
            </a:r>
            <a:r>
              <a:rPr lang="ru-RU" sz="4400" b="1" dirty="0">
                <a:solidFill>
                  <a:srgbClr val="FFC000"/>
                </a:solidFill>
                <a:latin typeface="Monotype Corsiva" pitchFamily="66" charset="0"/>
                <a:cs typeface="Kalinga" pitchFamily="34" charset="0"/>
              </a:rPr>
              <a:t> в ХХ в. - начале ХХ</a:t>
            </a:r>
            <a:r>
              <a:rPr lang="en-US" sz="4400" b="1" dirty="0">
                <a:solidFill>
                  <a:srgbClr val="FFC000"/>
                </a:solidFill>
                <a:latin typeface="Monotype Corsiva" pitchFamily="66" charset="0"/>
                <a:cs typeface="Kalinga" pitchFamily="34" charset="0"/>
              </a:rPr>
              <a:t>I</a:t>
            </a:r>
            <a:r>
              <a:rPr lang="ru-RU" sz="4400" b="1" dirty="0">
                <a:solidFill>
                  <a:srgbClr val="FFC000"/>
                </a:solidFill>
                <a:latin typeface="Monotype Corsiva" pitchFamily="66" charset="0"/>
                <a:cs typeface="Kalinga" pitchFamily="34" charset="0"/>
              </a:rPr>
              <a:t> в.»</a:t>
            </a:r>
            <a:r>
              <a:rPr lang="ru-RU" sz="4400" b="1" dirty="0">
                <a:solidFill>
                  <a:schemeClr val="accent1">
                    <a:lumMod val="75000"/>
                  </a:schemeClr>
                </a:solidFill>
                <a:latin typeface="Monotype Corsiva" pitchFamily="66" charset="0"/>
                <a:cs typeface="Kalinga" pitchFamily="34" charset="0"/>
              </a:rPr>
              <a:t> </a:t>
            </a:r>
          </a:p>
        </p:txBody>
      </p:sp>
      <p:sp>
        <p:nvSpPr>
          <p:cNvPr id="10" name="Прямоугольник 9"/>
          <p:cNvSpPr/>
          <p:nvPr/>
        </p:nvSpPr>
        <p:spPr>
          <a:xfrm>
            <a:off x="467544" y="0"/>
            <a:ext cx="8129661" cy="923330"/>
          </a:xfrm>
          <a:prstGeom prst="rect">
            <a:avLst/>
          </a:prstGeom>
          <a:noFill/>
        </p:spPr>
        <p:txBody>
          <a:bodyPr wrap="non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Презентация выставки</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1" name="TextBox 10"/>
          <p:cNvSpPr txBox="1"/>
          <p:nvPr/>
        </p:nvSpPr>
        <p:spPr>
          <a:xfrm>
            <a:off x="251520" y="5733256"/>
            <a:ext cx="8568952" cy="523220"/>
          </a:xfrm>
          <a:prstGeom prst="rect">
            <a:avLst/>
          </a:prstGeom>
          <a:noFill/>
        </p:spPr>
        <p:txBody>
          <a:bodyPr wrap="square" rtlCol="0">
            <a:spAutoFit/>
          </a:bodyPr>
          <a:lstStyle/>
          <a:p>
            <a:pPr algn="ctr"/>
            <a:r>
              <a:rPr lang="ru-RU" sz="2800" b="1" i="1" dirty="0" smtClean="0">
                <a:solidFill>
                  <a:srgbClr val="00B0F0"/>
                </a:solidFill>
              </a:rPr>
              <a:t>Открыта с 10 марта в краеведческом музее</a:t>
            </a:r>
            <a:endParaRPr lang="ru-RU" sz="2800" b="1" i="1" dirty="0">
              <a:solidFill>
                <a:srgbClr val="00B0F0"/>
              </a:solidFill>
            </a:endParaRPr>
          </a:p>
        </p:txBody>
      </p:sp>
      <p:pic>
        <p:nvPicPr>
          <p:cNvPr id="12" name="tristan-lohengrin-could-we-dream-again.mp3">
            <a:hlinkClick r:id="" action="ppaction://media"/>
          </p:cNvPr>
          <p:cNvPicPr>
            <a:picLocks noGrp="1" noRot="1" noChangeAspect="1"/>
          </p:cNvPicPr>
          <p:nvPr>
            <p:ph idx="1"/>
            <a:audioFile r:link="rId1"/>
          </p:nvPr>
        </p:nvPicPr>
        <p:blipFill>
          <a:blip r:embed="rId7" cstate="print"/>
          <a:stretch>
            <a:fillRect/>
          </a:stretch>
        </p:blipFill>
        <p:spPr>
          <a:xfrm>
            <a:off x="4419600" y="3802063"/>
            <a:ext cx="304800" cy="304800"/>
          </a:xfrm>
          <a:prstGeom prst="rect">
            <a:avLst/>
          </a:prstGeom>
        </p:spPr>
      </p:pic>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xEl>
                                              <p:pRg st="0" end="0"/>
                                            </p:txEl>
                                          </p:spTgt>
                                        </p:tgtEl>
                                      </p:cBhvr>
                                    </p:animEffect>
                                  </p:childTnLst>
                                </p:cTn>
                              </p:par>
                            </p:childTnLst>
                          </p:cTn>
                        </p:par>
                        <p:par>
                          <p:cTn id="10" fill="hold">
                            <p:stCondLst>
                              <p:cond delay="1000"/>
                            </p:stCondLst>
                            <p:childTnLst>
                              <p:par>
                                <p:cTn id="11" presetID="8" presetClass="entr" presetSubtype="16"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1000"/>
                                        <p:tgtEl>
                                          <p:spTgt spid="8"/>
                                        </p:tgtEl>
                                      </p:cBhvr>
                                    </p:animEffect>
                                  </p:childTnLst>
                                </p:cTn>
                              </p:par>
                              <p:par>
                                <p:cTn id="14" presetID="29" presetClass="entr" presetSubtype="0" fill="hold" grpId="0" nodeType="withEffect">
                                  <p:stCondLst>
                                    <p:cond delay="10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ppt_x</p:attrName>
                                        </p:attrNameLst>
                                      </p:cBhvr>
                                      <p:tavLst>
                                        <p:tav tm="0">
                                          <p:val>
                                            <p:strVal val="#ppt_x-.2"/>
                                          </p:val>
                                        </p:tav>
                                        <p:tav tm="100000">
                                          <p:val>
                                            <p:strVal val="#ppt_x"/>
                                          </p:val>
                                        </p:tav>
                                      </p:tavLst>
                                    </p:anim>
                                    <p:anim calcmode="lin" valueType="num">
                                      <p:cBhvr>
                                        <p:cTn id="17"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1"/>
                                        </p:tgtEl>
                                      </p:cBhvr>
                                    </p:animEffect>
                                  </p:childTnLst>
                                </p:cTn>
                              </p:par>
                            </p:childTnLst>
                          </p:cTn>
                        </p:par>
                        <p:par>
                          <p:cTn id="19" fill="hold">
                            <p:stCondLst>
                              <p:cond delay="3000"/>
                            </p:stCondLst>
                            <p:childTnLst>
                              <p:par>
                                <p:cTn id="20" presetID="1" presetClass="mediacall" presetSubtype="0" fill="hold" nodeType="afterEffect">
                                  <p:stCondLst>
                                    <p:cond delay="0"/>
                                  </p:stCondLst>
                                  <p:childTnLst>
                                    <p:cmd type="call" cmd="playFrom(0.0)">
                                      <p:cBhvr>
                                        <p:cTn id="21"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000" numSld="19" showWhenStopped="0">
                <p:cTn id="22"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4544" y="332656"/>
            <a:ext cx="9145016" cy="5976704"/>
          </a:xfrm>
        </p:spPr>
        <p:txBody>
          <a:bodyPr/>
          <a:lstStyle/>
          <a:p>
            <a:pPr algn="just">
              <a:buNone/>
            </a:pPr>
            <a:r>
              <a:rPr lang="ru-RU" dirty="0" smtClean="0"/>
              <a:t>           </a:t>
            </a:r>
          </a:p>
          <a:p>
            <a:pPr algn="just">
              <a:buNone/>
            </a:pPr>
            <a:endParaRPr lang="ru-RU" sz="3000" dirty="0" smtClean="0">
              <a:latin typeface="Monotype Corsiva" pitchFamily="66" charset="0"/>
            </a:endParaRPr>
          </a:p>
          <a:p>
            <a:pPr algn="just">
              <a:buNone/>
            </a:pPr>
            <a:r>
              <a:rPr lang="ru-RU" sz="3000" dirty="0" smtClean="0">
                <a:latin typeface="Monotype Corsiva" pitchFamily="66" charset="0"/>
              </a:rPr>
              <a:t>            Популяризаторами театрального искусства стали  режиссеры </a:t>
            </a:r>
            <a:r>
              <a:rPr lang="ru-RU" sz="3000" dirty="0" err="1" smtClean="0">
                <a:latin typeface="Monotype Corsiva" pitchFamily="66" charset="0"/>
              </a:rPr>
              <a:t>Подосиновского</a:t>
            </a:r>
            <a:r>
              <a:rPr lang="ru-RU" sz="3000" dirty="0" smtClean="0">
                <a:latin typeface="Monotype Corsiva" pitchFamily="66" charset="0"/>
              </a:rPr>
              <a:t> драмкружка. О высоком уровне последнего служит присвоение на областном уровне звания «народный театр» в 1969 г. В начале пути народного театра задавшие высокую планку стояли такие режиссеры как Зинаида </a:t>
            </a:r>
            <a:r>
              <a:rPr lang="ru-RU" sz="3000" dirty="0" err="1" smtClean="0">
                <a:latin typeface="Monotype Corsiva" pitchFamily="66" charset="0"/>
              </a:rPr>
              <a:t>Коковина</a:t>
            </a:r>
            <a:r>
              <a:rPr lang="ru-RU" sz="3000" dirty="0" smtClean="0">
                <a:latin typeface="Monotype Corsiva" pitchFamily="66" charset="0"/>
              </a:rPr>
              <a:t> – 1-ый режиссер народного театра, Маргарита </a:t>
            </a:r>
            <a:r>
              <a:rPr lang="ru-RU" sz="3000" dirty="0" err="1" smtClean="0">
                <a:latin typeface="Monotype Corsiva" pitchFamily="66" charset="0"/>
              </a:rPr>
              <a:t>Повышева</a:t>
            </a:r>
            <a:r>
              <a:rPr lang="ru-RU" sz="3000" dirty="0" smtClean="0">
                <a:latin typeface="Monotype Corsiva" pitchFamily="66" charset="0"/>
              </a:rPr>
              <a:t>, Валентина </a:t>
            </a:r>
            <a:r>
              <a:rPr lang="ru-RU" sz="3000" dirty="0" err="1" smtClean="0">
                <a:latin typeface="Monotype Corsiva" pitchFamily="66" charset="0"/>
              </a:rPr>
              <a:t>Тестова</a:t>
            </a:r>
            <a:r>
              <a:rPr lang="ru-RU" sz="3000" dirty="0" smtClean="0">
                <a:latin typeface="Monotype Corsiva" pitchFamily="66" charset="0"/>
              </a:rPr>
              <a:t>. Последняя с перерывами руководит театром с 1977 г. по сей день.</a:t>
            </a:r>
          </a:p>
          <a:p>
            <a:endParaRPr lang="ru-RU" dirty="0"/>
          </a:p>
        </p:txBody>
      </p:sp>
      <p:pic>
        <p:nvPicPr>
          <p:cNvPr id="2050" name="Picture 2" descr="D:\ХРАНИТЕЛЬ\2022 г\DSCN0786.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23728" y="0"/>
            <a:ext cx="4680520" cy="6858000"/>
          </a:xfrm>
          <a:prstGeom prst="rect">
            <a:avLst/>
          </a:prstGeom>
          <a:noFill/>
        </p:spPr>
      </p:pic>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par>
                          <p:cTn id="8" fill="hold">
                            <p:stCondLst>
                              <p:cond delay="2000"/>
                            </p:stCondLst>
                            <p:childTnLst>
                              <p:par>
                                <p:cTn id="9" presetID="17" presetClass="entr" presetSubtype="10" fill="hold" nodeType="afterEffect">
                                  <p:stCondLst>
                                    <p:cond delay="100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3000" fill="hold"/>
                                        <p:tgtEl>
                                          <p:spTgt spid="2050"/>
                                        </p:tgtEl>
                                        <p:attrNameLst>
                                          <p:attrName>ppt_w</p:attrName>
                                        </p:attrNameLst>
                                      </p:cBhvr>
                                      <p:tavLst>
                                        <p:tav tm="0">
                                          <p:val>
                                            <p:fltVal val="0"/>
                                          </p:val>
                                        </p:tav>
                                        <p:tav tm="100000">
                                          <p:val>
                                            <p:strVal val="#ppt_w"/>
                                          </p:val>
                                        </p:tav>
                                      </p:tavLst>
                                    </p:anim>
                                    <p:anim calcmode="lin" valueType="num">
                                      <p:cBhvr>
                                        <p:cTn id="12" dur="3000" fill="hold"/>
                                        <p:tgtEl>
                                          <p:spTgt spid="2050"/>
                                        </p:tgtEl>
                                        <p:attrNameLst>
                                          <p:attrName>ppt_h</p:attrName>
                                        </p:attrNameLst>
                                      </p:cBhvr>
                                      <p:tavLst>
                                        <p:tav tm="0">
                                          <p:val>
                                            <p:strVal val="#ppt_h"/>
                                          </p:val>
                                        </p:tav>
                                        <p:tav tm="100000">
                                          <p:val>
                                            <p:strVal val="#ppt_h"/>
                                          </p:val>
                                        </p:tav>
                                      </p:tavLst>
                                    </p:anim>
                                  </p:childTnLst>
                                </p:cTn>
                              </p:par>
                            </p:childTnLst>
                          </p:cTn>
                        </p:par>
                        <p:par>
                          <p:cTn id="13" fill="hold">
                            <p:stCondLst>
                              <p:cond delay="6000"/>
                            </p:stCondLst>
                            <p:childTnLst>
                              <p:par>
                                <p:cTn id="14" presetID="6" presetClass="exit" presetSubtype="16" fill="hold" nodeType="afterEffect">
                                  <p:stCondLst>
                                    <p:cond delay="2500"/>
                                  </p:stCondLst>
                                  <p:childTnLst>
                                    <p:animEffect transition="out" filter="circle(in)">
                                      <p:cBhvr>
                                        <p:cTn id="15" dur="2000"/>
                                        <p:tgtEl>
                                          <p:spTgt spid="2050"/>
                                        </p:tgtEl>
                                      </p:cBhvr>
                                    </p:animEffect>
                                    <p:set>
                                      <p:cBhvr>
                                        <p:cTn id="16"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48680"/>
            <a:ext cx="8604448" cy="6309320"/>
          </a:xfrm>
        </p:spPr>
        <p:txBody>
          <a:bodyPr>
            <a:normAutofit lnSpcReduction="10000"/>
          </a:bodyPr>
          <a:lstStyle/>
          <a:p>
            <a:pPr algn="just">
              <a:buNone/>
            </a:pPr>
            <a:r>
              <a:rPr lang="ru-RU" dirty="0" smtClean="0"/>
              <a:t>              </a:t>
            </a:r>
            <a:r>
              <a:rPr lang="ru-RU" sz="3000" dirty="0" smtClean="0">
                <a:latin typeface="Monotype Corsiva" pitchFamily="66" charset="0"/>
              </a:rPr>
              <a:t>А среди актеров, которые стали первыми «народными», неустанно раскрывали грани своего таланта и преуспели в этом, были  Владимир Павлович </a:t>
            </a:r>
            <a:r>
              <a:rPr lang="ru-RU" sz="3000" dirty="0" err="1" smtClean="0">
                <a:latin typeface="Monotype Corsiva" pitchFamily="66" charset="0"/>
              </a:rPr>
              <a:t>Курдюмов</a:t>
            </a:r>
            <a:r>
              <a:rPr lang="ru-RU" sz="3000" dirty="0" smtClean="0">
                <a:latin typeface="Monotype Corsiva" pitchFamily="66" charset="0"/>
              </a:rPr>
              <a:t> (продавец), Владимир Афанасьевич Терентьев (учитель математики), Валентина Алексеевна </a:t>
            </a:r>
            <a:r>
              <a:rPr lang="ru-RU" sz="3000" dirty="0" err="1" smtClean="0">
                <a:latin typeface="Monotype Corsiva" pitchFamily="66" charset="0"/>
              </a:rPr>
              <a:t>Потина</a:t>
            </a:r>
            <a:r>
              <a:rPr lang="ru-RU" sz="3000" dirty="0" smtClean="0">
                <a:latin typeface="Monotype Corsiva" pitchFamily="66" charset="0"/>
              </a:rPr>
              <a:t> (учитель музыки), Борис Григорьевич </a:t>
            </a:r>
            <a:r>
              <a:rPr lang="ru-RU" sz="3000" dirty="0" err="1" smtClean="0">
                <a:latin typeface="Monotype Corsiva" pitchFamily="66" charset="0"/>
              </a:rPr>
              <a:t>Шабашев</a:t>
            </a:r>
            <a:r>
              <a:rPr lang="ru-RU" sz="3000" dirty="0" smtClean="0">
                <a:latin typeface="Monotype Corsiva" pitchFamily="66" charset="0"/>
              </a:rPr>
              <a:t> (технический работник), Галина Петухова, Анатолий Дмитриевич Ушаков (работник радиоузла). С их игрой, уровнем оснащения декорациями в то время спектаклей мы можем познакомиться через фотографии 1-го спектакля в звании «народный», который поставлен З. </a:t>
            </a:r>
            <a:r>
              <a:rPr lang="ru-RU" sz="3000" dirty="0" err="1" smtClean="0">
                <a:latin typeface="Monotype Corsiva" pitchFamily="66" charset="0"/>
              </a:rPr>
              <a:t>Коковиной</a:t>
            </a:r>
            <a:r>
              <a:rPr lang="ru-RU" sz="3000" dirty="0" smtClean="0">
                <a:latin typeface="Monotype Corsiva" pitchFamily="66" charset="0"/>
              </a:rPr>
              <a:t>, «Правда – хорошо, а счастье лучше» по пьесе А.Н. Островского.</a:t>
            </a:r>
          </a:p>
          <a:p>
            <a:endParaRPr lang="ru-RU" dirty="0"/>
          </a:p>
        </p:txBody>
      </p:sp>
      <p:pic>
        <p:nvPicPr>
          <p:cNvPr id="3074" name="Picture 2" descr="D:\ХРАНИТЕЛЬ\2022 г\DSCN078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39752" y="0"/>
            <a:ext cx="4464496" cy="6858000"/>
          </a:xfrm>
          <a:prstGeom prst="rect">
            <a:avLst/>
          </a:prstGeom>
          <a:noFill/>
        </p:spPr>
      </p:pic>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17" presetClass="entr" presetSubtype="10" fill="hold" nodeType="afterEffect">
                                  <p:stCondLst>
                                    <p:cond delay="100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3000" fill="hold"/>
                                        <p:tgtEl>
                                          <p:spTgt spid="3074"/>
                                        </p:tgtEl>
                                        <p:attrNameLst>
                                          <p:attrName>ppt_w</p:attrName>
                                        </p:attrNameLst>
                                      </p:cBhvr>
                                      <p:tavLst>
                                        <p:tav tm="0">
                                          <p:val>
                                            <p:fltVal val="0"/>
                                          </p:val>
                                        </p:tav>
                                        <p:tav tm="100000">
                                          <p:val>
                                            <p:strVal val="#ppt_w"/>
                                          </p:val>
                                        </p:tav>
                                      </p:tavLst>
                                    </p:anim>
                                    <p:anim calcmode="lin" valueType="num">
                                      <p:cBhvr>
                                        <p:cTn id="12" dur="3000" fill="hold"/>
                                        <p:tgtEl>
                                          <p:spTgt spid="3074"/>
                                        </p:tgtEl>
                                        <p:attrNameLst>
                                          <p:attrName>ppt_h</p:attrName>
                                        </p:attrNameLst>
                                      </p:cBhvr>
                                      <p:tavLst>
                                        <p:tav tm="0">
                                          <p:val>
                                            <p:strVal val="#ppt_h"/>
                                          </p:val>
                                        </p:tav>
                                        <p:tav tm="100000">
                                          <p:val>
                                            <p:strVal val="#ppt_h"/>
                                          </p:val>
                                        </p:tav>
                                      </p:tavLst>
                                    </p:anim>
                                  </p:childTnLst>
                                </p:cTn>
                              </p:par>
                            </p:childTnLst>
                          </p:cTn>
                        </p:par>
                        <p:par>
                          <p:cTn id="13" fill="hold">
                            <p:stCondLst>
                              <p:cond delay="6000"/>
                            </p:stCondLst>
                            <p:childTnLst>
                              <p:par>
                                <p:cTn id="14" presetID="6" presetClass="exit" presetSubtype="16" fill="hold" nodeType="afterEffect">
                                  <p:stCondLst>
                                    <p:cond delay="2500"/>
                                  </p:stCondLst>
                                  <p:childTnLst>
                                    <p:animEffect transition="out" filter="circle(in)">
                                      <p:cBhvr>
                                        <p:cTn id="15" dur="2000"/>
                                        <p:tgtEl>
                                          <p:spTgt spid="3074"/>
                                        </p:tgtEl>
                                      </p:cBhvr>
                                    </p:animEffect>
                                    <p:set>
                                      <p:cBhvr>
                                        <p:cTn id="16" dur="1" fill="hold">
                                          <p:stCondLst>
                                            <p:cond delay="1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4544" y="1268760"/>
            <a:ext cx="9145016" cy="5256584"/>
          </a:xfrm>
        </p:spPr>
        <p:txBody>
          <a:bodyPr/>
          <a:lstStyle/>
          <a:p>
            <a:pPr algn="just">
              <a:buNone/>
            </a:pPr>
            <a:r>
              <a:rPr lang="ru-RU" dirty="0" smtClean="0"/>
              <a:t>          </a:t>
            </a:r>
            <a:r>
              <a:rPr lang="ru-RU" sz="3100" dirty="0" smtClean="0">
                <a:latin typeface="Monotype Corsiva" pitchFamily="66" charset="0"/>
              </a:rPr>
              <a:t>Интересный, информативный пласт материалов в виде фотоальбомов о деятельности </a:t>
            </a:r>
            <a:r>
              <a:rPr lang="ru-RU" sz="3100" dirty="0" err="1" smtClean="0">
                <a:latin typeface="Monotype Corsiva" pitchFamily="66" charset="0"/>
              </a:rPr>
              <a:t>Подосиновского</a:t>
            </a:r>
            <a:r>
              <a:rPr lang="ru-RU" sz="3100" dirty="0" smtClean="0">
                <a:latin typeface="Monotype Corsiva" pitchFamily="66" charset="0"/>
              </a:rPr>
              <a:t> народного театра с 1960-х гг. до современности, театрального реквизита и бутафории на выставку предоставлен В.В. Тестовой, режиссером-постановщиком народного театра с перерывами с 1977 г. по сей день. Большую часть времени Валентина Владимировна работала по совместительству в </a:t>
            </a:r>
            <a:r>
              <a:rPr lang="ru-RU" sz="3100" dirty="0" err="1" smtClean="0">
                <a:latin typeface="Monotype Corsiva" pitchFamily="66" charset="0"/>
              </a:rPr>
              <a:t>Подосиновской</a:t>
            </a:r>
            <a:r>
              <a:rPr lang="ru-RU" sz="3100" dirty="0" smtClean="0">
                <a:latin typeface="Monotype Corsiva" pitchFamily="66" charset="0"/>
              </a:rPr>
              <a:t> ЦРБ, будучи по профессии медработником – фельдшером.</a:t>
            </a:r>
          </a:p>
          <a:p>
            <a:endParaRPr lang="ru-RU" dirty="0"/>
          </a:p>
        </p:txBody>
      </p:sp>
      <p:pic>
        <p:nvPicPr>
          <p:cNvPr id="4098" name="Picture 2" descr="D:\ХРАНИТЕЛЬ\2022 г\ВЫСТАВКИ\ФОТО режиссеров народного театра Подосиновца\У ТЕстовой это фото\Валентина Владимировна Тестова, режиссер Народ театра.2000-е гг..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 y="0"/>
            <a:ext cx="9144001" cy="6858000"/>
          </a:xfrm>
          <a:prstGeom prst="rect">
            <a:avLst/>
          </a:prstGeom>
          <a:noFill/>
        </p:spPr>
      </p:pic>
      <p:pic>
        <p:nvPicPr>
          <p:cNvPr id="4099" name="Picture 3" descr="D:\ХРАНИТЕЛЬ\2022 г\КРАЙНИЕ ФОТО\DSCN0016.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1800" y="1268760"/>
            <a:ext cx="3419475" cy="5062537"/>
          </a:xfrm>
          <a:prstGeom prst="rect">
            <a:avLst/>
          </a:prstGeom>
          <a:noFill/>
        </p:spPr>
      </p:pic>
      <p:sp>
        <p:nvSpPr>
          <p:cNvPr id="4100" name="Rectangle 4"/>
          <p:cNvSpPr>
            <a:spLocks noChangeArrowheads="1"/>
          </p:cNvSpPr>
          <p:nvPr/>
        </p:nvSpPr>
        <p:spPr bwMode="auto">
          <a:xfrm>
            <a:off x="1403648" y="1268760"/>
            <a:ext cx="604867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96875" algn="just" defTabSz="914400" rtl="0" eaLnBrk="1" fontAlgn="base" latinLnBrk="0" hangingPunct="1">
              <a:lnSpc>
                <a:spcPct val="100000"/>
              </a:lnSpc>
              <a:spcBef>
                <a:spcPct val="0"/>
              </a:spcBef>
              <a:spcAft>
                <a:spcPct val="0"/>
              </a:spcAft>
              <a:buClrTx/>
              <a:buSzTx/>
              <a:buFontTx/>
              <a:buNone/>
              <a:tabLst/>
            </a:pPr>
            <a:r>
              <a:rPr kumimoji="0" lang="ru-RU" sz="3000"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Современное поколение </a:t>
            </a:r>
            <a:r>
              <a:rPr kumimoji="0" lang="ru-RU" sz="3000" b="0" i="0" u="none" strike="noStrike" cap="none" normalizeH="0" baseline="0" dirty="0" err="1" smtClean="0">
                <a:ln>
                  <a:noFill/>
                </a:ln>
                <a:solidFill>
                  <a:schemeClr val="tx1"/>
                </a:solidFill>
                <a:effectLst/>
                <a:latin typeface="Monotype Corsiva" pitchFamily="66" charset="0"/>
                <a:ea typeface="Times New Roman" pitchFamily="18" charset="0"/>
                <a:cs typeface="Arial" pitchFamily="34" charset="0"/>
              </a:rPr>
              <a:t>подосиновских</a:t>
            </a:r>
            <a:r>
              <a:rPr kumimoji="0" lang="ru-RU" sz="3000"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 театралов под творческим руководством В.В. Тестовой стало достойными учениками своих предшественников. Двое из них – Л.А. </a:t>
            </a:r>
            <a:r>
              <a:rPr kumimoji="0" lang="ru-RU" sz="3000" b="0" i="0" u="none" strike="noStrike" cap="none" normalizeH="0" baseline="0" dirty="0" err="1" smtClean="0">
                <a:ln>
                  <a:noFill/>
                </a:ln>
                <a:solidFill>
                  <a:schemeClr val="tx1"/>
                </a:solidFill>
                <a:effectLst/>
                <a:latin typeface="Monotype Corsiva" pitchFamily="66" charset="0"/>
                <a:ea typeface="Times New Roman" pitchFamily="18" charset="0"/>
                <a:cs typeface="Arial" pitchFamily="34" charset="0"/>
              </a:rPr>
              <a:t>Нелюбина</a:t>
            </a:r>
            <a:r>
              <a:rPr kumimoji="0" lang="ru-RU" sz="3000"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 и Э.Л. Тестов – отметились наградами как лучшая актриса и актер любительских театров на областном уровне.</a:t>
            </a:r>
            <a:endParaRPr kumimoji="0" lang="ru-RU" sz="3000" b="0" i="0" u="none" strike="noStrike" cap="none" normalizeH="0" baseline="0" dirty="0" smtClean="0">
              <a:ln>
                <a:noFill/>
              </a:ln>
              <a:solidFill>
                <a:schemeClr val="tx1"/>
              </a:solidFill>
              <a:effectLst/>
              <a:latin typeface="Monotype Corsiva" pitchFamily="66" charset="0"/>
              <a:cs typeface="Arial" pitchFamily="34" charset="0"/>
            </a:endParaRPr>
          </a:p>
        </p:txBody>
      </p:sp>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17" presetClass="entr" presetSubtype="10" fill="hold" nodeType="afterEffect">
                                  <p:stCondLst>
                                    <p:cond delay="100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3000" fill="hold"/>
                                        <p:tgtEl>
                                          <p:spTgt spid="4098"/>
                                        </p:tgtEl>
                                        <p:attrNameLst>
                                          <p:attrName>ppt_w</p:attrName>
                                        </p:attrNameLst>
                                      </p:cBhvr>
                                      <p:tavLst>
                                        <p:tav tm="0">
                                          <p:val>
                                            <p:fltVal val="0"/>
                                          </p:val>
                                        </p:tav>
                                        <p:tav tm="100000">
                                          <p:val>
                                            <p:strVal val="#ppt_w"/>
                                          </p:val>
                                        </p:tav>
                                      </p:tavLst>
                                    </p:anim>
                                    <p:anim calcmode="lin" valueType="num">
                                      <p:cBhvr>
                                        <p:cTn id="12" dur="3000" fill="hold"/>
                                        <p:tgtEl>
                                          <p:spTgt spid="4098"/>
                                        </p:tgtEl>
                                        <p:attrNameLst>
                                          <p:attrName>ppt_h</p:attrName>
                                        </p:attrNameLst>
                                      </p:cBhvr>
                                      <p:tavLst>
                                        <p:tav tm="0">
                                          <p:val>
                                            <p:strVal val="#ppt_h"/>
                                          </p:val>
                                        </p:tav>
                                        <p:tav tm="100000">
                                          <p:val>
                                            <p:strVal val="#ppt_h"/>
                                          </p:val>
                                        </p:tav>
                                      </p:tavLst>
                                    </p:anim>
                                  </p:childTnLst>
                                </p:cTn>
                              </p:par>
                            </p:childTnLst>
                          </p:cTn>
                        </p:par>
                        <p:par>
                          <p:cTn id="13" fill="hold">
                            <p:stCondLst>
                              <p:cond delay="6000"/>
                            </p:stCondLst>
                            <p:childTnLst>
                              <p:par>
                                <p:cTn id="14" presetID="6" presetClass="exit" presetSubtype="16" fill="hold" nodeType="afterEffect">
                                  <p:stCondLst>
                                    <p:cond delay="2500"/>
                                  </p:stCondLst>
                                  <p:childTnLst>
                                    <p:animEffect transition="out" filter="circle(in)">
                                      <p:cBhvr>
                                        <p:cTn id="15" dur="2000"/>
                                        <p:tgtEl>
                                          <p:spTgt spid="4098"/>
                                        </p:tgtEl>
                                      </p:cBhvr>
                                    </p:animEffect>
                                    <p:set>
                                      <p:cBhvr>
                                        <p:cTn id="16" dur="1" fill="hold">
                                          <p:stCondLst>
                                            <p:cond delay="1999"/>
                                          </p:stCondLst>
                                        </p:cTn>
                                        <p:tgtEl>
                                          <p:spTgt spid="4098"/>
                                        </p:tgtEl>
                                        <p:attrNameLst>
                                          <p:attrName>style.visibility</p:attrName>
                                        </p:attrNameLst>
                                      </p:cBhvr>
                                      <p:to>
                                        <p:strVal val="hidden"/>
                                      </p:to>
                                    </p:set>
                                  </p:childTnLst>
                                </p:cTn>
                              </p:par>
                            </p:childTnLst>
                          </p:cTn>
                        </p:par>
                        <p:par>
                          <p:cTn id="17" fill="hold">
                            <p:stCondLst>
                              <p:cond delay="10500"/>
                            </p:stCondLst>
                            <p:childTnLst>
                              <p:par>
                                <p:cTn id="18" presetID="17" presetClass="entr" presetSubtype="10" fill="hold" nodeType="afterEffect">
                                  <p:stCondLst>
                                    <p:cond delay="1000"/>
                                  </p:stCondLst>
                                  <p:childTnLst>
                                    <p:set>
                                      <p:cBhvr>
                                        <p:cTn id="19" dur="1" fill="hold">
                                          <p:stCondLst>
                                            <p:cond delay="0"/>
                                          </p:stCondLst>
                                        </p:cTn>
                                        <p:tgtEl>
                                          <p:spTgt spid="4099"/>
                                        </p:tgtEl>
                                        <p:attrNameLst>
                                          <p:attrName>style.visibility</p:attrName>
                                        </p:attrNameLst>
                                      </p:cBhvr>
                                      <p:to>
                                        <p:strVal val="visible"/>
                                      </p:to>
                                    </p:set>
                                    <p:anim calcmode="lin" valueType="num">
                                      <p:cBhvr>
                                        <p:cTn id="20" dur="3000" fill="hold"/>
                                        <p:tgtEl>
                                          <p:spTgt spid="4099"/>
                                        </p:tgtEl>
                                        <p:attrNameLst>
                                          <p:attrName>ppt_w</p:attrName>
                                        </p:attrNameLst>
                                      </p:cBhvr>
                                      <p:tavLst>
                                        <p:tav tm="0">
                                          <p:val>
                                            <p:fltVal val="0"/>
                                          </p:val>
                                        </p:tav>
                                        <p:tav tm="100000">
                                          <p:val>
                                            <p:strVal val="#ppt_w"/>
                                          </p:val>
                                        </p:tav>
                                      </p:tavLst>
                                    </p:anim>
                                    <p:anim calcmode="lin" valueType="num">
                                      <p:cBhvr>
                                        <p:cTn id="21" dur="3000" fill="hold"/>
                                        <p:tgtEl>
                                          <p:spTgt spid="4099"/>
                                        </p:tgtEl>
                                        <p:attrNameLst>
                                          <p:attrName>ppt_h</p:attrName>
                                        </p:attrNameLst>
                                      </p:cBhvr>
                                      <p:tavLst>
                                        <p:tav tm="0">
                                          <p:val>
                                            <p:strVal val="#ppt_h"/>
                                          </p:val>
                                        </p:tav>
                                        <p:tav tm="100000">
                                          <p:val>
                                            <p:strVal val="#ppt_h"/>
                                          </p:val>
                                        </p:tav>
                                      </p:tavLst>
                                    </p:anim>
                                  </p:childTnLst>
                                </p:cTn>
                              </p:par>
                            </p:childTnLst>
                          </p:cTn>
                        </p:par>
                        <p:par>
                          <p:cTn id="22" fill="hold">
                            <p:stCondLst>
                              <p:cond delay="14500"/>
                            </p:stCondLst>
                            <p:childTnLst>
                              <p:par>
                                <p:cTn id="23" presetID="6" presetClass="exit" presetSubtype="16" fill="hold" nodeType="afterEffect">
                                  <p:stCondLst>
                                    <p:cond delay="2500"/>
                                  </p:stCondLst>
                                  <p:childTnLst>
                                    <p:animEffect transition="out" filter="circle(in)">
                                      <p:cBhvr>
                                        <p:cTn id="24" dur="2000"/>
                                        <p:tgtEl>
                                          <p:spTgt spid="4099"/>
                                        </p:tgtEl>
                                      </p:cBhvr>
                                    </p:animEffect>
                                    <p:set>
                                      <p:cBhvr>
                                        <p:cTn id="25" dur="1" fill="hold">
                                          <p:stCondLst>
                                            <p:cond delay="1999"/>
                                          </p:stCondLst>
                                        </p:cTn>
                                        <p:tgtEl>
                                          <p:spTgt spid="4099"/>
                                        </p:tgtEl>
                                        <p:attrNameLst>
                                          <p:attrName>style.visibility</p:attrName>
                                        </p:attrNameLst>
                                      </p:cBhvr>
                                      <p:to>
                                        <p:strVal val="hidden"/>
                                      </p:to>
                                    </p:set>
                                  </p:childTnLst>
                                </p:cTn>
                              </p:par>
                            </p:childTnLst>
                          </p:cTn>
                        </p:par>
                        <p:par>
                          <p:cTn id="26" fill="hold">
                            <p:stCondLst>
                              <p:cond delay="19000"/>
                            </p:stCondLst>
                            <p:childTnLst>
                              <p:par>
                                <p:cTn id="27" presetID="9" presetClass="exit" presetSubtype="0" fill="hold" nodeType="afterEffect">
                                  <p:stCondLst>
                                    <p:cond delay="0"/>
                                  </p:stCondLst>
                                  <p:childTnLst>
                                    <p:animEffect transition="out" filter="dissolve">
                                      <p:cBhvr>
                                        <p:cTn id="28" dur="2000"/>
                                        <p:tgtEl>
                                          <p:spTgt spid="3">
                                            <p:txEl>
                                              <p:pRg st="0" end="0"/>
                                            </p:txEl>
                                          </p:spTgt>
                                        </p:tgtEl>
                                      </p:cBhvr>
                                    </p:animEffect>
                                    <p:set>
                                      <p:cBhvr>
                                        <p:cTn id="29" dur="1" fill="hold">
                                          <p:stCondLst>
                                            <p:cond delay="1999"/>
                                          </p:stCondLst>
                                        </p:cTn>
                                        <p:tgtEl>
                                          <p:spTgt spid="3">
                                            <p:txEl>
                                              <p:pRg st="0" end="0"/>
                                            </p:txEl>
                                          </p:spTgt>
                                        </p:tgtEl>
                                        <p:attrNameLst>
                                          <p:attrName>style.visibility</p:attrName>
                                        </p:attrNameLst>
                                      </p:cBhvr>
                                      <p:to>
                                        <p:strVal val="hidden"/>
                                      </p:to>
                                    </p:set>
                                  </p:childTnLst>
                                </p:cTn>
                              </p:par>
                            </p:childTnLst>
                          </p:cTn>
                        </p:par>
                        <p:par>
                          <p:cTn id="30" fill="hold">
                            <p:stCondLst>
                              <p:cond delay="21000"/>
                            </p:stCondLst>
                            <p:childTnLst>
                              <p:par>
                                <p:cTn id="31" presetID="8" presetClass="entr" presetSubtype="16" fill="hold" nodeType="afterEffect">
                                  <p:stCondLst>
                                    <p:cond delay="1000"/>
                                  </p:stCondLst>
                                  <p:childTnLst>
                                    <p:set>
                                      <p:cBhvr>
                                        <p:cTn id="32" dur="1" fill="hold">
                                          <p:stCondLst>
                                            <p:cond delay="0"/>
                                          </p:stCondLst>
                                        </p:cTn>
                                        <p:tgtEl>
                                          <p:spTgt spid="4100">
                                            <p:txEl>
                                              <p:pRg st="0" end="0"/>
                                            </p:txEl>
                                          </p:spTgt>
                                        </p:tgtEl>
                                        <p:attrNameLst>
                                          <p:attrName>style.visibility</p:attrName>
                                        </p:attrNameLst>
                                      </p:cBhvr>
                                      <p:to>
                                        <p:strVal val="visible"/>
                                      </p:to>
                                    </p:set>
                                    <p:animEffect transition="in" filter="diamond(in)">
                                      <p:cBhvr>
                                        <p:cTn id="33" dur="20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6552" y="332656"/>
            <a:ext cx="9217024" cy="6525344"/>
          </a:xfrm>
        </p:spPr>
        <p:txBody>
          <a:bodyPr>
            <a:normAutofit fontScale="70000" lnSpcReduction="20000"/>
          </a:bodyPr>
          <a:lstStyle/>
          <a:p>
            <a:pPr algn="just">
              <a:buNone/>
            </a:pPr>
            <a:r>
              <a:rPr lang="ru-RU" dirty="0" smtClean="0"/>
              <a:t>               </a:t>
            </a:r>
            <a:r>
              <a:rPr lang="ru-RU" sz="3600" dirty="0" smtClean="0">
                <a:latin typeface="Monotype Corsiva" pitchFamily="66" charset="0"/>
              </a:rPr>
              <a:t>А.Я. Колотилова родилась в 1890 г. (уроженка деревни Жилино  </a:t>
            </a:r>
            <a:r>
              <a:rPr lang="ru-RU" sz="3600" dirty="0" err="1" smtClean="0">
                <a:latin typeface="Monotype Corsiva" pitchFamily="66" charset="0"/>
              </a:rPr>
              <a:t>Плесовской</a:t>
            </a:r>
            <a:r>
              <a:rPr lang="ru-RU" sz="3600" dirty="0" smtClean="0">
                <a:latin typeface="Monotype Corsiva" pitchFamily="66" charset="0"/>
              </a:rPr>
              <a:t> волости Никольского уезда) в семье зажиточного крестьянина </a:t>
            </a:r>
            <a:r>
              <a:rPr lang="ru-RU" sz="3600" dirty="0" err="1" smtClean="0">
                <a:latin typeface="Monotype Corsiva" pitchFamily="66" charset="0"/>
              </a:rPr>
              <a:t>Шерсткова</a:t>
            </a:r>
            <a:r>
              <a:rPr lang="ru-RU" sz="3600" dirty="0" smtClean="0">
                <a:latin typeface="Monotype Corsiva" pitchFamily="66" charset="0"/>
              </a:rPr>
              <a:t>. Выучилась в В. Устюге, в женской гимназии, на учительницу. Работала в одной из деревень в Никольском уезде. Активно собирала народный фольклор, пела сама. В 1923-25 гг. учится на вокальных курсах в Москве и Ленинграде. В 1926 г. переехала в Устюг, где создала народный самодеятельный хор. Его активно приглашали петь на местной радиостанции, а сама Колотилова влилась в ее штат.  В 1931 г. радиостанцию перевели в Архангельск. С ней туда переезжает Колотилова. В 1940 г. самодеятельному хору присвоен статус профессионального государственного. И назывался он тогда Государственный народный хор Северной русской песни. До начала 1960-х гг., до ухода на пенсию, Антонина Яковлевна, руководила Северным Русским хором. О его широкой известности и </a:t>
            </a:r>
            <a:r>
              <a:rPr lang="ru-RU" sz="3600" dirty="0" err="1" smtClean="0">
                <a:latin typeface="Monotype Corsiva" pitchFamily="66" charset="0"/>
              </a:rPr>
              <a:t>брендовости</a:t>
            </a:r>
            <a:r>
              <a:rPr lang="ru-RU" sz="3600" dirty="0" smtClean="0">
                <a:latin typeface="Monotype Corsiva" pitchFamily="66" charset="0"/>
              </a:rPr>
              <a:t> свидетельствуют буклеты, переведенные на английский язык. О его репертуаре, выступлениях и сценическом мастерстве артистов и большой закулисной работе – подготовке сценических костюмов –  нам рассказывают фотографии.  Дополнят нашу картину о хоре сценический костюм артистки хора, балалайка и гармонь.</a:t>
            </a:r>
            <a:endParaRPr lang="ru-RU" sz="3600" dirty="0">
              <a:latin typeface="Monotype Corsiva" pitchFamily="66" charset="0"/>
            </a:endParaRPr>
          </a:p>
        </p:txBody>
      </p:sp>
      <p:pic>
        <p:nvPicPr>
          <p:cNvPr id="5121" name="Picture 1" descr="D:\ХРАНИТЕЛЬ\2022 г\КРАЙНИЕ ФОТО\DSCN0017.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63688" y="332656"/>
            <a:ext cx="5616623" cy="6151562"/>
          </a:xfrm>
          <a:prstGeom prst="rect">
            <a:avLst/>
          </a:prstGeom>
          <a:noFill/>
        </p:spPr>
      </p:pic>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17" presetClass="entr" presetSubtype="10" fill="hold" nodeType="afterEffect">
                                  <p:stCondLst>
                                    <p:cond delay="3000"/>
                                  </p:stCondLst>
                                  <p:childTnLst>
                                    <p:set>
                                      <p:cBhvr>
                                        <p:cTn id="10" dur="1" fill="hold">
                                          <p:stCondLst>
                                            <p:cond delay="0"/>
                                          </p:stCondLst>
                                        </p:cTn>
                                        <p:tgtEl>
                                          <p:spTgt spid="5121"/>
                                        </p:tgtEl>
                                        <p:attrNameLst>
                                          <p:attrName>style.visibility</p:attrName>
                                        </p:attrNameLst>
                                      </p:cBhvr>
                                      <p:to>
                                        <p:strVal val="visible"/>
                                      </p:to>
                                    </p:set>
                                    <p:anim calcmode="lin" valueType="num">
                                      <p:cBhvr>
                                        <p:cTn id="11" dur="3000" fill="hold"/>
                                        <p:tgtEl>
                                          <p:spTgt spid="5121"/>
                                        </p:tgtEl>
                                        <p:attrNameLst>
                                          <p:attrName>ppt_w</p:attrName>
                                        </p:attrNameLst>
                                      </p:cBhvr>
                                      <p:tavLst>
                                        <p:tav tm="0">
                                          <p:val>
                                            <p:fltVal val="0"/>
                                          </p:val>
                                        </p:tav>
                                        <p:tav tm="100000">
                                          <p:val>
                                            <p:strVal val="#ppt_w"/>
                                          </p:val>
                                        </p:tav>
                                      </p:tavLst>
                                    </p:anim>
                                    <p:anim calcmode="lin" valueType="num">
                                      <p:cBhvr>
                                        <p:cTn id="12" dur="3000" fill="hold"/>
                                        <p:tgtEl>
                                          <p:spTgt spid="5121"/>
                                        </p:tgtEl>
                                        <p:attrNameLst>
                                          <p:attrName>ppt_h</p:attrName>
                                        </p:attrNameLst>
                                      </p:cBhvr>
                                      <p:tavLst>
                                        <p:tav tm="0">
                                          <p:val>
                                            <p:strVal val="#ppt_h"/>
                                          </p:val>
                                        </p:tav>
                                        <p:tav tm="100000">
                                          <p:val>
                                            <p:strVal val="#ppt_h"/>
                                          </p:val>
                                        </p:tav>
                                      </p:tavLst>
                                    </p:anim>
                                  </p:childTnLst>
                                </p:cTn>
                              </p:par>
                            </p:childTnLst>
                          </p:cTn>
                        </p:par>
                        <p:par>
                          <p:cTn id="13" fill="hold">
                            <p:stCondLst>
                              <p:cond delay="8000"/>
                            </p:stCondLst>
                            <p:childTnLst>
                              <p:par>
                                <p:cTn id="14" presetID="6" presetClass="exit" presetSubtype="16" fill="hold" nodeType="afterEffect">
                                  <p:stCondLst>
                                    <p:cond delay="2500"/>
                                  </p:stCondLst>
                                  <p:childTnLst>
                                    <p:animEffect transition="out" filter="circle(in)">
                                      <p:cBhvr>
                                        <p:cTn id="15" dur="2000"/>
                                        <p:tgtEl>
                                          <p:spTgt spid="5121"/>
                                        </p:tgtEl>
                                      </p:cBhvr>
                                    </p:animEffect>
                                    <p:set>
                                      <p:cBhvr>
                                        <p:cTn id="16" dur="1" fill="hold">
                                          <p:stCondLst>
                                            <p:cond delay="1999"/>
                                          </p:stCondLst>
                                        </p:cTn>
                                        <p:tgtEl>
                                          <p:spTgt spid="5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4544" y="476672"/>
            <a:ext cx="9011344" cy="6381328"/>
          </a:xfrm>
        </p:spPr>
        <p:txBody>
          <a:bodyPr>
            <a:normAutofit fontScale="92500" lnSpcReduction="20000"/>
          </a:bodyPr>
          <a:lstStyle/>
          <a:p>
            <a:pPr algn="just">
              <a:buNone/>
            </a:pPr>
            <a:r>
              <a:rPr lang="ru-RU" dirty="0" smtClean="0"/>
              <a:t>             </a:t>
            </a:r>
            <a:r>
              <a:rPr lang="ru-RU" sz="3000" dirty="0" err="1" smtClean="0">
                <a:latin typeface="Monotype Corsiva" pitchFamily="66" charset="0"/>
              </a:rPr>
              <a:t>Подосиновский</a:t>
            </a:r>
            <a:r>
              <a:rPr lang="ru-RU" sz="3000" dirty="0" smtClean="0">
                <a:latin typeface="Monotype Corsiva" pitchFamily="66" charset="0"/>
              </a:rPr>
              <a:t> РДК – это не только театральная жизнь, но и музыкальное самодеятельное творчество. На выставке мы познакомимся как с организаторами этого творчества – работниками РДК в 60-80-е гг., так и активными участниками. Яркой вехой музыкальной жизни Подосиновца является организация в конце 1960-х гг. первого ВИА – «Орион». В него набирались молодые люди, старшеклассники, прошедшие отбор профессиональных музыкантов, имеющие слух. Активную роль популяризаторов музыкального творчества в 70-80-е гг. исполняли такие талантливые баянисты и музыканты как В.И. Жезлов, В.В. Власов, участник первого состава «Ориона», выпускник </a:t>
            </a:r>
            <a:r>
              <a:rPr lang="ru-RU" sz="3000" dirty="0" err="1" smtClean="0">
                <a:latin typeface="Monotype Corsiva" pitchFamily="66" charset="0"/>
              </a:rPr>
              <a:t>Подосиновской</a:t>
            </a:r>
            <a:r>
              <a:rPr lang="ru-RU" sz="3000" dirty="0" smtClean="0">
                <a:latin typeface="Monotype Corsiva" pitchFamily="66" charset="0"/>
              </a:rPr>
              <a:t> музыкальной школы, а впоследствии выпускник Ленинградского института культуры и работник РДК, Игорь Старков, А.Н. </a:t>
            </a:r>
            <a:r>
              <a:rPr lang="ru-RU" sz="3000" dirty="0" err="1" smtClean="0">
                <a:latin typeface="Monotype Corsiva" pitchFamily="66" charset="0"/>
              </a:rPr>
              <a:t>Микуров</a:t>
            </a:r>
            <a:r>
              <a:rPr lang="ru-RU" sz="3000" dirty="0" smtClean="0">
                <a:latin typeface="Monotype Corsiva" pitchFamily="66" charset="0"/>
              </a:rPr>
              <a:t>, уроженец </a:t>
            </a:r>
            <a:r>
              <a:rPr lang="ru-RU" sz="3000" dirty="0" err="1" smtClean="0">
                <a:latin typeface="Monotype Corsiva" pitchFamily="66" charset="0"/>
              </a:rPr>
              <a:t>Яхреньги</a:t>
            </a:r>
            <a:r>
              <a:rPr lang="ru-RU" sz="3000" dirty="0" smtClean="0">
                <a:latin typeface="Monotype Corsiva" pitchFamily="66" charset="0"/>
              </a:rPr>
              <a:t>, преподаватель в </a:t>
            </a:r>
            <a:r>
              <a:rPr lang="ru-RU" sz="3000" dirty="0" err="1" smtClean="0">
                <a:latin typeface="Monotype Corsiva" pitchFamily="66" charset="0"/>
              </a:rPr>
              <a:t>Демьяновской</a:t>
            </a:r>
            <a:r>
              <a:rPr lang="ru-RU" sz="3000" dirty="0" smtClean="0">
                <a:latin typeface="Monotype Corsiva" pitchFamily="66" charset="0"/>
              </a:rPr>
              <a:t> и </a:t>
            </a:r>
            <a:r>
              <a:rPr lang="ru-RU" sz="3000" dirty="0" err="1" smtClean="0">
                <a:latin typeface="Monotype Corsiva" pitchFamily="66" charset="0"/>
              </a:rPr>
              <a:t>Яхреньгской</a:t>
            </a:r>
            <a:r>
              <a:rPr lang="ru-RU" sz="3000" dirty="0" smtClean="0">
                <a:latin typeface="Monotype Corsiva" pitchFamily="66" charset="0"/>
              </a:rPr>
              <a:t> музыкальных школах, в 1990-е гг. директор последней</a:t>
            </a:r>
          </a:p>
          <a:p>
            <a:endParaRPr lang="ru-RU" dirty="0"/>
          </a:p>
        </p:txBody>
      </p:sp>
      <p:pic>
        <p:nvPicPr>
          <p:cNvPr id="27650" name="Picture 2" descr="D:\ХРАНИТЕЛЬ\2022 г\КРАЙНИЕ ФОТО\DSCN0018.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17" presetClass="entr" presetSubtype="10" fill="hold" nodeType="afterEffect">
                                  <p:stCondLst>
                                    <p:cond delay="1000"/>
                                  </p:stCondLst>
                                  <p:childTnLst>
                                    <p:set>
                                      <p:cBhvr>
                                        <p:cTn id="10" dur="1" fill="hold">
                                          <p:stCondLst>
                                            <p:cond delay="0"/>
                                          </p:stCondLst>
                                        </p:cTn>
                                        <p:tgtEl>
                                          <p:spTgt spid="27650"/>
                                        </p:tgtEl>
                                        <p:attrNameLst>
                                          <p:attrName>style.visibility</p:attrName>
                                        </p:attrNameLst>
                                      </p:cBhvr>
                                      <p:to>
                                        <p:strVal val="visible"/>
                                      </p:to>
                                    </p:set>
                                    <p:anim calcmode="lin" valueType="num">
                                      <p:cBhvr>
                                        <p:cTn id="11" dur="3000" fill="hold"/>
                                        <p:tgtEl>
                                          <p:spTgt spid="27650"/>
                                        </p:tgtEl>
                                        <p:attrNameLst>
                                          <p:attrName>ppt_w</p:attrName>
                                        </p:attrNameLst>
                                      </p:cBhvr>
                                      <p:tavLst>
                                        <p:tav tm="0">
                                          <p:val>
                                            <p:fltVal val="0"/>
                                          </p:val>
                                        </p:tav>
                                        <p:tav tm="100000">
                                          <p:val>
                                            <p:strVal val="#ppt_w"/>
                                          </p:val>
                                        </p:tav>
                                      </p:tavLst>
                                    </p:anim>
                                    <p:anim calcmode="lin" valueType="num">
                                      <p:cBhvr>
                                        <p:cTn id="12" dur="3000" fill="hold"/>
                                        <p:tgtEl>
                                          <p:spTgt spid="2765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6" presetClass="exit" presetSubtype="16" fill="hold" nodeType="clickEffect">
                                  <p:stCondLst>
                                    <p:cond delay="2000"/>
                                  </p:stCondLst>
                                  <p:childTnLst>
                                    <p:animEffect transition="out" filter="circle(in)">
                                      <p:cBhvr>
                                        <p:cTn id="16" dur="2000"/>
                                        <p:tgtEl>
                                          <p:spTgt spid="27650"/>
                                        </p:tgtEl>
                                      </p:cBhvr>
                                    </p:animEffect>
                                    <p:set>
                                      <p:cBhvr>
                                        <p:cTn id="17" dur="1" fill="hold">
                                          <p:stCondLst>
                                            <p:cond delay="1999"/>
                                          </p:stCondLst>
                                        </p:cTn>
                                        <p:tgtEl>
                                          <p:spTgt spid="276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8748464" cy="7245424"/>
          </a:xfrm>
        </p:spPr>
        <p:txBody>
          <a:bodyPr>
            <a:normAutofit fontScale="77500" lnSpcReduction="20000"/>
          </a:bodyPr>
          <a:lstStyle/>
          <a:p>
            <a:pPr algn="just">
              <a:buNone/>
            </a:pPr>
            <a:r>
              <a:rPr lang="ru-RU" dirty="0" smtClean="0">
                <a:latin typeface="Monotype Corsiva" pitchFamily="66" charset="0"/>
              </a:rPr>
              <a:t>              О разнообразии творческой жизни </a:t>
            </a:r>
            <a:r>
              <a:rPr lang="ru-RU" dirty="0" err="1" smtClean="0">
                <a:latin typeface="Monotype Corsiva" pitchFamily="66" charset="0"/>
              </a:rPr>
              <a:t>подосиновлян</a:t>
            </a:r>
            <a:r>
              <a:rPr lang="ru-RU" dirty="0" smtClean="0">
                <a:latin typeface="Monotype Corsiva" pitchFamily="66" charset="0"/>
              </a:rPr>
              <a:t> под эгидой </a:t>
            </a:r>
            <a:r>
              <a:rPr lang="ru-RU" dirty="0" err="1" smtClean="0">
                <a:latin typeface="Monotype Corsiva" pitchFamily="66" charset="0"/>
              </a:rPr>
              <a:t>Подосиновского</a:t>
            </a:r>
            <a:r>
              <a:rPr lang="ru-RU" dirty="0" smtClean="0">
                <a:latin typeface="Monotype Corsiva" pitchFamily="66" charset="0"/>
              </a:rPr>
              <a:t> РДК повествуют фотоальбомы из архива РДК. Читая аннотации к ним, мы быстро можем найти заинтересовавшие нас темы и познакомиться с многообразием форм культурно-массовой работы, такими как:</a:t>
            </a:r>
          </a:p>
          <a:p>
            <a:pPr algn="just"/>
            <a:r>
              <a:rPr lang="ru-RU" dirty="0" smtClean="0">
                <a:latin typeface="Monotype Corsiva" pitchFamily="66" charset="0"/>
              </a:rPr>
              <a:t>спектакли на сцене районного Дома культуры, </a:t>
            </a:r>
          </a:p>
          <a:p>
            <a:pPr algn="just"/>
            <a:r>
              <a:rPr lang="ru-RU" dirty="0" smtClean="0">
                <a:latin typeface="Monotype Corsiva" pitchFamily="66" charset="0"/>
              </a:rPr>
              <a:t>концерты на сцене районного Дома культуры,</a:t>
            </a:r>
          </a:p>
          <a:p>
            <a:pPr algn="just"/>
            <a:r>
              <a:rPr lang="ru-RU" dirty="0" smtClean="0">
                <a:latin typeface="Monotype Corsiva" pitchFamily="66" charset="0"/>
              </a:rPr>
              <a:t>выступления – музыкальные тематические вечера по чествованию выдающихся земляков (ветеранов ВОВ, маршала И.С. Конева, воинов-афганцев), </a:t>
            </a:r>
          </a:p>
          <a:p>
            <a:pPr algn="just"/>
            <a:r>
              <a:rPr lang="ru-RU" dirty="0" smtClean="0">
                <a:latin typeface="Monotype Corsiva" pitchFamily="66" charset="0"/>
              </a:rPr>
              <a:t>тематические вечера – шоу, </a:t>
            </a:r>
          </a:p>
          <a:p>
            <a:pPr algn="just"/>
            <a:r>
              <a:rPr lang="ru-RU" dirty="0" smtClean="0">
                <a:latin typeface="Monotype Corsiva" pitchFamily="66" charset="0"/>
              </a:rPr>
              <a:t>лекции на научные и общественно-политические темы как особая форма сценического творчества,</a:t>
            </a:r>
          </a:p>
          <a:p>
            <a:pPr algn="just"/>
            <a:r>
              <a:rPr lang="ru-RU" dirty="0" smtClean="0">
                <a:latin typeface="Monotype Corsiva" pitchFamily="66" charset="0"/>
              </a:rPr>
              <a:t>выездные выступления в сельских ДК коллективов самодеятельности из райцентра агитационной направленности, приуроченные к важным общественно-политическим мероприятиям районного и государственного уровня,</a:t>
            </a:r>
          </a:p>
          <a:p>
            <a:pPr algn="just"/>
            <a:r>
              <a:rPr lang="ru-RU" dirty="0" smtClean="0">
                <a:latin typeface="Monotype Corsiva" pitchFamily="66" charset="0"/>
              </a:rPr>
              <a:t>«открытые» выступления на мероприятиях в </a:t>
            </a:r>
            <a:r>
              <a:rPr lang="ru-RU" dirty="0" err="1" smtClean="0">
                <a:latin typeface="Monotype Corsiva" pitchFamily="66" charset="0"/>
              </a:rPr>
              <a:t>подосиновской</a:t>
            </a:r>
            <a:r>
              <a:rPr lang="ru-RU" dirty="0" smtClean="0">
                <a:latin typeface="Monotype Corsiva" pitchFamily="66" charset="0"/>
              </a:rPr>
              <a:t> роще, посвященные празднованию государственных праздников, на народных гуляниях на мероприятии «День поселка», на традиционном народном празднике «Проводы зимы»,</a:t>
            </a:r>
          </a:p>
          <a:p>
            <a:pPr algn="just"/>
            <a:r>
              <a:rPr lang="ru-RU" dirty="0" smtClean="0">
                <a:latin typeface="Monotype Corsiva" pitchFamily="66" charset="0"/>
              </a:rPr>
              <a:t>дискотеки как внутри здания, так и на танцплощадке на открытом воздухе.</a:t>
            </a:r>
          </a:p>
          <a:p>
            <a:endParaRPr lang="ru-RU" dirty="0"/>
          </a:p>
        </p:txBody>
      </p:sp>
      <p:pic>
        <p:nvPicPr>
          <p:cNvPr id="28674" name="Picture 2" descr="D:\ХРАНИТЕЛЬ\2022 г\КРАЙНИЕ ФОТО\DSCN0019.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1600" y="1052736"/>
            <a:ext cx="7128792" cy="4968552"/>
          </a:xfrm>
          <a:prstGeom prst="rect">
            <a:avLst/>
          </a:prstGeom>
          <a:noFill/>
        </p:spPr>
      </p:pic>
      <p:sp>
        <p:nvSpPr>
          <p:cNvPr id="28675" name="Rectangle 3"/>
          <p:cNvSpPr>
            <a:spLocks noChangeArrowheads="1"/>
          </p:cNvSpPr>
          <p:nvPr/>
        </p:nvSpPr>
        <p:spPr bwMode="auto">
          <a:xfrm>
            <a:off x="323528" y="310170"/>
            <a:ext cx="8496944" cy="60170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396875" algn="just" fontAlgn="base">
              <a:spcBef>
                <a:spcPct val="0"/>
              </a:spcBef>
              <a:spcAft>
                <a:spcPct val="0"/>
              </a:spcAft>
            </a:pPr>
            <a:r>
              <a:rPr kumimoji="0" lang="ru-RU" sz="2750"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Чтобы оценить масштабы художественной самодеятельности в рамках мероприятий, организуемых районным Домом культуры в современность, можно привести такие цифры официальной статистики учреждения. Так за  2014 год РДК посетили 58 118 человек. Здесь было проведено 441 мероприятие. При ДК работает 32 любительских объединения, 22 из них самодеятельного народного творчества, 3 коллектива носят звание «народный»: театр, хор ветеранов, вокальный ансамбль «</a:t>
            </a:r>
            <a:r>
              <a:rPr lang="ru-RU" sz="2800" dirty="0" err="1" smtClean="0">
                <a:latin typeface="Monotype Corsiva" pitchFamily="66" charset="0"/>
              </a:rPr>
              <a:t>Журавушка</a:t>
            </a:r>
            <a:r>
              <a:rPr lang="ru-RU" sz="2800" dirty="0" smtClean="0">
                <a:latin typeface="Monotype Corsiva" pitchFamily="66" charset="0"/>
              </a:rPr>
              <a:t>»</a:t>
            </a:r>
            <a:r>
              <a:rPr kumimoji="0" lang="ru-RU" sz="2750"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 1 — «образцовый» — танцевальная студия «Жемчужина».        Коллективы РДК — постоянные участники межрегиональной </a:t>
            </a:r>
            <a:r>
              <a:rPr kumimoji="0" lang="ru-RU" sz="2750" b="0" i="0" u="none" strike="noStrike" cap="none" normalizeH="0" baseline="0" dirty="0" err="1" smtClean="0">
                <a:ln>
                  <a:noFill/>
                </a:ln>
                <a:solidFill>
                  <a:schemeClr val="tx1"/>
                </a:solidFill>
                <a:effectLst/>
                <a:latin typeface="Monotype Corsiva" pitchFamily="66" charset="0"/>
                <a:ea typeface="Times New Roman" pitchFamily="18" charset="0"/>
                <a:cs typeface="Arial" pitchFamily="34" charset="0"/>
              </a:rPr>
              <a:t>Никольско-Ильинской</a:t>
            </a:r>
            <a:r>
              <a:rPr kumimoji="0" lang="ru-RU" sz="2750"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 ярмарки, фестиваля самодеятельного творчества «Славяне </a:t>
            </a:r>
            <a:r>
              <a:rPr kumimoji="0" lang="ru-RU" sz="2750" b="0" i="0" u="none" strike="noStrike" cap="none" normalizeH="0" baseline="0" dirty="0" err="1" smtClean="0">
                <a:ln>
                  <a:noFill/>
                </a:ln>
                <a:solidFill>
                  <a:schemeClr val="tx1"/>
                </a:solidFill>
                <a:effectLst/>
                <a:latin typeface="Monotype Corsiva" pitchFamily="66" charset="0"/>
                <a:ea typeface="Times New Roman" pitchFamily="18" charset="0"/>
                <a:cs typeface="Arial" pitchFamily="34" charset="0"/>
              </a:rPr>
              <a:t>Поюжья</a:t>
            </a:r>
            <a:r>
              <a:rPr kumimoji="0" lang="ru-RU" sz="2750" b="0" i="0" u="none" strike="noStrike" cap="none" normalizeH="0" baseline="0" dirty="0" smtClean="0">
                <a:ln>
                  <a:noFill/>
                </a:ln>
                <a:solidFill>
                  <a:schemeClr val="tx1"/>
                </a:solidFill>
                <a:effectLst/>
                <a:latin typeface="Monotype Corsiva" pitchFamily="66" charset="0"/>
                <a:ea typeface="Times New Roman" pitchFamily="18" charset="0"/>
                <a:cs typeface="Arial" pitchFamily="34" charset="0"/>
              </a:rPr>
              <a:t>», областных конкурсов и фестивалей «Вятский золотник», «Шире круг». </a:t>
            </a:r>
            <a:endParaRPr kumimoji="0" lang="ru-RU" sz="2750" b="0" i="0" u="none" strike="noStrike" cap="none" normalizeH="0" baseline="0" dirty="0" smtClean="0">
              <a:ln>
                <a:noFill/>
              </a:ln>
              <a:solidFill>
                <a:schemeClr val="tx1"/>
              </a:solidFill>
              <a:effectLst/>
              <a:latin typeface="Monotype Corsiva" pitchFamily="66" charset="0"/>
              <a:cs typeface="Arial" pitchFamily="34" charset="0"/>
            </a:endParaRPr>
          </a:p>
        </p:txBody>
      </p:sp>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7"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7"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7"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7"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17" presetClass="entr" presetSubtype="10" fill="hold" nodeType="afterEffect">
                                  <p:stCondLst>
                                    <p:cond delay="4500"/>
                                  </p:stCondLst>
                                  <p:childTnLst>
                                    <p:set>
                                      <p:cBhvr>
                                        <p:cTn id="43" dur="1" fill="hold">
                                          <p:stCondLst>
                                            <p:cond delay="0"/>
                                          </p:stCondLst>
                                        </p:cTn>
                                        <p:tgtEl>
                                          <p:spTgt spid="28674"/>
                                        </p:tgtEl>
                                        <p:attrNameLst>
                                          <p:attrName>style.visibility</p:attrName>
                                        </p:attrNameLst>
                                      </p:cBhvr>
                                      <p:to>
                                        <p:strVal val="visible"/>
                                      </p:to>
                                    </p:set>
                                    <p:anim calcmode="lin" valueType="num">
                                      <p:cBhvr>
                                        <p:cTn id="44" dur="3000" fill="hold"/>
                                        <p:tgtEl>
                                          <p:spTgt spid="28674"/>
                                        </p:tgtEl>
                                        <p:attrNameLst>
                                          <p:attrName>ppt_w</p:attrName>
                                        </p:attrNameLst>
                                      </p:cBhvr>
                                      <p:tavLst>
                                        <p:tav tm="0">
                                          <p:val>
                                            <p:fltVal val="0"/>
                                          </p:val>
                                        </p:tav>
                                        <p:tav tm="100000">
                                          <p:val>
                                            <p:strVal val="#ppt_w"/>
                                          </p:val>
                                        </p:tav>
                                      </p:tavLst>
                                    </p:anim>
                                    <p:anim calcmode="lin" valueType="num">
                                      <p:cBhvr>
                                        <p:cTn id="45" dur="3000" fill="hold"/>
                                        <p:tgtEl>
                                          <p:spTgt spid="28674"/>
                                        </p:tgtEl>
                                        <p:attrNameLst>
                                          <p:attrName>ppt_h</p:attrName>
                                        </p:attrNameLst>
                                      </p:cBhvr>
                                      <p:tavLst>
                                        <p:tav tm="0">
                                          <p:val>
                                            <p:strVal val="#ppt_h"/>
                                          </p:val>
                                        </p:tav>
                                        <p:tav tm="100000">
                                          <p:val>
                                            <p:strVal val="#ppt_h"/>
                                          </p:val>
                                        </p:tav>
                                      </p:tavLst>
                                    </p:anim>
                                  </p:childTnLst>
                                </p:cTn>
                              </p:par>
                            </p:childTnLst>
                          </p:cTn>
                        </p:par>
                        <p:par>
                          <p:cTn id="46" fill="hold">
                            <p:stCondLst>
                              <p:cond delay="12500"/>
                            </p:stCondLst>
                            <p:childTnLst>
                              <p:par>
                                <p:cTn id="47" presetID="6" presetClass="exit" presetSubtype="16" fill="hold" nodeType="afterEffect">
                                  <p:stCondLst>
                                    <p:cond delay="2000"/>
                                  </p:stCondLst>
                                  <p:childTnLst>
                                    <p:animEffect transition="out" filter="circle(in)">
                                      <p:cBhvr>
                                        <p:cTn id="48" dur="2000"/>
                                        <p:tgtEl>
                                          <p:spTgt spid="28674"/>
                                        </p:tgtEl>
                                      </p:cBhvr>
                                    </p:animEffect>
                                    <p:set>
                                      <p:cBhvr>
                                        <p:cTn id="49" dur="1" fill="hold">
                                          <p:stCondLst>
                                            <p:cond delay="1999"/>
                                          </p:stCondLst>
                                        </p:cTn>
                                        <p:tgtEl>
                                          <p:spTgt spid="28674"/>
                                        </p:tgtEl>
                                        <p:attrNameLst>
                                          <p:attrName>style.visibility</p:attrName>
                                        </p:attrNameLst>
                                      </p:cBhvr>
                                      <p:to>
                                        <p:strVal val="hidden"/>
                                      </p:to>
                                    </p:set>
                                  </p:childTnLst>
                                </p:cTn>
                              </p:par>
                            </p:childTnLst>
                          </p:cTn>
                        </p:par>
                        <p:par>
                          <p:cTn id="50" fill="hold">
                            <p:stCondLst>
                              <p:cond delay="16500"/>
                            </p:stCondLst>
                            <p:childTnLst>
                              <p:par>
                                <p:cTn id="51" presetID="9" presetClass="exit" presetSubtype="0" fill="hold" grpId="1" nodeType="afterEffect">
                                  <p:stCondLst>
                                    <p:cond delay="1000"/>
                                  </p:stCondLst>
                                  <p:childTnLst>
                                    <p:animEffect transition="out" filter="dissolve">
                                      <p:cBhvr>
                                        <p:cTn id="52" dur="2000"/>
                                        <p:tgtEl>
                                          <p:spTgt spid="3">
                                            <p:txEl>
                                              <p:pRg st="0" end="0"/>
                                            </p:txEl>
                                          </p:spTgt>
                                        </p:tgtEl>
                                      </p:cBhvr>
                                    </p:animEffect>
                                    <p:set>
                                      <p:cBhvr>
                                        <p:cTn id="53" dur="1" fill="hold">
                                          <p:stCondLst>
                                            <p:cond delay="1999"/>
                                          </p:stCondLst>
                                        </p:cTn>
                                        <p:tgtEl>
                                          <p:spTgt spid="3">
                                            <p:txEl>
                                              <p:pRg st="0" end="0"/>
                                            </p:txEl>
                                          </p:spTgt>
                                        </p:tgtEl>
                                        <p:attrNameLst>
                                          <p:attrName>style.visibility</p:attrName>
                                        </p:attrNameLst>
                                      </p:cBhvr>
                                      <p:to>
                                        <p:strVal val="hidden"/>
                                      </p:to>
                                    </p:set>
                                  </p:childTnLst>
                                </p:cTn>
                              </p:par>
                            </p:childTnLst>
                          </p:cTn>
                        </p:par>
                        <p:par>
                          <p:cTn id="54" fill="hold">
                            <p:stCondLst>
                              <p:cond delay="19500"/>
                            </p:stCondLst>
                            <p:childTnLst>
                              <p:par>
                                <p:cTn id="55" presetID="9" presetClass="exit" presetSubtype="0" fill="hold" grpId="1" nodeType="afterEffect">
                                  <p:stCondLst>
                                    <p:cond delay="1000"/>
                                  </p:stCondLst>
                                  <p:childTnLst>
                                    <p:animEffect transition="out" filter="dissolve">
                                      <p:cBhvr>
                                        <p:cTn id="56" dur="2000"/>
                                        <p:tgtEl>
                                          <p:spTgt spid="3">
                                            <p:txEl>
                                              <p:pRg st="1" end="1"/>
                                            </p:txEl>
                                          </p:spTgt>
                                        </p:tgtEl>
                                      </p:cBhvr>
                                    </p:animEffect>
                                    <p:set>
                                      <p:cBhvr>
                                        <p:cTn id="57" dur="1" fill="hold">
                                          <p:stCondLst>
                                            <p:cond delay="1999"/>
                                          </p:stCondLst>
                                        </p:cTn>
                                        <p:tgtEl>
                                          <p:spTgt spid="3">
                                            <p:txEl>
                                              <p:pRg st="1" end="1"/>
                                            </p:txEl>
                                          </p:spTgt>
                                        </p:tgtEl>
                                        <p:attrNameLst>
                                          <p:attrName>style.visibility</p:attrName>
                                        </p:attrNameLst>
                                      </p:cBhvr>
                                      <p:to>
                                        <p:strVal val="hidden"/>
                                      </p:to>
                                    </p:set>
                                  </p:childTnLst>
                                </p:cTn>
                              </p:par>
                            </p:childTnLst>
                          </p:cTn>
                        </p:par>
                        <p:par>
                          <p:cTn id="58" fill="hold">
                            <p:stCondLst>
                              <p:cond delay="22500"/>
                            </p:stCondLst>
                            <p:childTnLst>
                              <p:par>
                                <p:cTn id="59" presetID="9" presetClass="exit" presetSubtype="0" fill="hold" grpId="1" nodeType="afterEffect">
                                  <p:stCondLst>
                                    <p:cond delay="1000"/>
                                  </p:stCondLst>
                                  <p:childTnLst>
                                    <p:animEffect transition="out" filter="dissolve">
                                      <p:cBhvr>
                                        <p:cTn id="60" dur="2000"/>
                                        <p:tgtEl>
                                          <p:spTgt spid="3">
                                            <p:txEl>
                                              <p:pRg st="2" end="2"/>
                                            </p:txEl>
                                          </p:spTgt>
                                        </p:tgtEl>
                                      </p:cBhvr>
                                    </p:animEffect>
                                    <p:set>
                                      <p:cBhvr>
                                        <p:cTn id="61" dur="1" fill="hold">
                                          <p:stCondLst>
                                            <p:cond delay="1999"/>
                                          </p:stCondLst>
                                        </p:cTn>
                                        <p:tgtEl>
                                          <p:spTgt spid="3">
                                            <p:txEl>
                                              <p:pRg st="2" end="2"/>
                                            </p:txEl>
                                          </p:spTgt>
                                        </p:tgtEl>
                                        <p:attrNameLst>
                                          <p:attrName>style.visibility</p:attrName>
                                        </p:attrNameLst>
                                      </p:cBhvr>
                                      <p:to>
                                        <p:strVal val="hidden"/>
                                      </p:to>
                                    </p:set>
                                  </p:childTnLst>
                                </p:cTn>
                              </p:par>
                            </p:childTnLst>
                          </p:cTn>
                        </p:par>
                        <p:par>
                          <p:cTn id="62" fill="hold">
                            <p:stCondLst>
                              <p:cond delay="25500"/>
                            </p:stCondLst>
                            <p:childTnLst>
                              <p:par>
                                <p:cTn id="63" presetID="9" presetClass="exit" presetSubtype="0" fill="hold" grpId="1" nodeType="afterEffect">
                                  <p:stCondLst>
                                    <p:cond delay="1000"/>
                                  </p:stCondLst>
                                  <p:childTnLst>
                                    <p:animEffect transition="out" filter="dissolve">
                                      <p:cBhvr>
                                        <p:cTn id="64" dur="2000"/>
                                        <p:tgtEl>
                                          <p:spTgt spid="3">
                                            <p:txEl>
                                              <p:pRg st="3" end="3"/>
                                            </p:txEl>
                                          </p:spTgt>
                                        </p:tgtEl>
                                      </p:cBhvr>
                                    </p:animEffect>
                                    <p:set>
                                      <p:cBhvr>
                                        <p:cTn id="65" dur="1" fill="hold">
                                          <p:stCondLst>
                                            <p:cond delay="1999"/>
                                          </p:stCondLst>
                                        </p:cTn>
                                        <p:tgtEl>
                                          <p:spTgt spid="3">
                                            <p:txEl>
                                              <p:pRg st="3" end="3"/>
                                            </p:txEl>
                                          </p:spTgt>
                                        </p:tgtEl>
                                        <p:attrNameLst>
                                          <p:attrName>style.visibility</p:attrName>
                                        </p:attrNameLst>
                                      </p:cBhvr>
                                      <p:to>
                                        <p:strVal val="hidden"/>
                                      </p:to>
                                    </p:set>
                                  </p:childTnLst>
                                </p:cTn>
                              </p:par>
                            </p:childTnLst>
                          </p:cTn>
                        </p:par>
                        <p:par>
                          <p:cTn id="66" fill="hold">
                            <p:stCondLst>
                              <p:cond delay="28500"/>
                            </p:stCondLst>
                            <p:childTnLst>
                              <p:par>
                                <p:cTn id="67" presetID="9" presetClass="exit" presetSubtype="0" fill="hold" grpId="1" nodeType="afterEffect">
                                  <p:stCondLst>
                                    <p:cond delay="1000"/>
                                  </p:stCondLst>
                                  <p:childTnLst>
                                    <p:animEffect transition="out" filter="dissolve">
                                      <p:cBhvr>
                                        <p:cTn id="68" dur="2000"/>
                                        <p:tgtEl>
                                          <p:spTgt spid="3">
                                            <p:txEl>
                                              <p:pRg st="4" end="4"/>
                                            </p:txEl>
                                          </p:spTgt>
                                        </p:tgtEl>
                                      </p:cBhvr>
                                    </p:animEffect>
                                    <p:set>
                                      <p:cBhvr>
                                        <p:cTn id="69" dur="1" fill="hold">
                                          <p:stCondLst>
                                            <p:cond delay="1999"/>
                                          </p:stCondLst>
                                        </p:cTn>
                                        <p:tgtEl>
                                          <p:spTgt spid="3">
                                            <p:txEl>
                                              <p:pRg st="4" end="4"/>
                                            </p:txEl>
                                          </p:spTgt>
                                        </p:tgtEl>
                                        <p:attrNameLst>
                                          <p:attrName>style.visibility</p:attrName>
                                        </p:attrNameLst>
                                      </p:cBhvr>
                                      <p:to>
                                        <p:strVal val="hidden"/>
                                      </p:to>
                                    </p:set>
                                  </p:childTnLst>
                                </p:cTn>
                              </p:par>
                            </p:childTnLst>
                          </p:cTn>
                        </p:par>
                        <p:par>
                          <p:cTn id="70" fill="hold">
                            <p:stCondLst>
                              <p:cond delay="31500"/>
                            </p:stCondLst>
                            <p:childTnLst>
                              <p:par>
                                <p:cTn id="71" presetID="9" presetClass="exit" presetSubtype="0" fill="hold" grpId="1" nodeType="afterEffect">
                                  <p:stCondLst>
                                    <p:cond delay="1000"/>
                                  </p:stCondLst>
                                  <p:childTnLst>
                                    <p:animEffect transition="out" filter="dissolve">
                                      <p:cBhvr>
                                        <p:cTn id="72" dur="2000"/>
                                        <p:tgtEl>
                                          <p:spTgt spid="3">
                                            <p:txEl>
                                              <p:pRg st="5" end="5"/>
                                            </p:txEl>
                                          </p:spTgt>
                                        </p:tgtEl>
                                      </p:cBhvr>
                                    </p:animEffect>
                                    <p:set>
                                      <p:cBhvr>
                                        <p:cTn id="73" dur="1" fill="hold">
                                          <p:stCondLst>
                                            <p:cond delay="1999"/>
                                          </p:stCondLst>
                                        </p:cTn>
                                        <p:tgtEl>
                                          <p:spTgt spid="3">
                                            <p:txEl>
                                              <p:pRg st="5" end="5"/>
                                            </p:txEl>
                                          </p:spTgt>
                                        </p:tgtEl>
                                        <p:attrNameLst>
                                          <p:attrName>style.visibility</p:attrName>
                                        </p:attrNameLst>
                                      </p:cBhvr>
                                      <p:to>
                                        <p:strVal val="hidden"/>
                                      </p:to>
                                    </p:set>
                                  </p:childTnLst>
                                </p:cTn>
                              </p:par>
                            </p:childTnLst>
                          </p:cTn>
                        </p:par>
                        <p:par>
                          <p:cTn id="74" fill="hold">
                            <p:stCondLst>
                              <p:cond delay="34500"/>
                            </p:stCondLst>
                            <p:childTnLst>
                              <p:par>
                                <p:cTn id="75" presetID="9" presetClass="exit" presetSubtype="0" fill="hold" grpId="1" nodeType="afterEffect">
                                  <p:stCondLst>
                                    <p:cond delay="1000"/>
                                  </p:stCondLst>
                                  <p:childTnLst>
                                    <p:animEffect transition="out" filter="dissolve">
                                      <p:cBhvr>
                                        <p:cTn id="76" dur="2000"/>
                                        <p:tgtEl>
                                          <p:spTgt spid="3">
                                            <p:txEl>
                                              <p:pRg st="6" end="6"/>
                                            </p:txEl>
                                          </p:spTgt>
                                        </p:tgtEl>
                                      </p:cBhvr>
                                    </p:animEffect>
                                    <p:set>
                                      <p:cBhvr>
                                        <p:cTn id="77" dur="1" fill="hold">
                                          <p:stCondLst>
                                            <p:cond delay="1999"/>
                                          </p:stCondLst>
                                        </p:cTn>
                                        <p:tgtEl>
                                          <p:spTgt spid="3">
                                            <p:txEl>
                                              <p:pRg st="6" end="6"/>
                                            </p:txEl>
                                          </p:spTgt>
                                        </p:tgtEl>
                                        <p:attrNameLst>
                                          <p:attrName>style.visibility</p:attrName>
                                        </p:attrNameLst>
                                      </p:cBhvr>
                                      <p:to>
                                        <p:strVal val="hidden"/>
                                      </p:to>
                                    </p:set>
                                  </p:childTnLst>
                                </p:cTn>
                              </p:par>
                            </p:childTnLst>
                          </p:cTn>
                        </p:par>
                        <p:par>
                          <p:cTn id="78" fill="hold">
                            <p:stCondLst>
                              <p:cond delay="37500"/>
                            </p:stCondLst>
                            <p:childTnLst>
                              <p:par>
                                <p:cTn id="79" presetID="9" presetClass="exit" presetSubtype="0" fill="hold" grpId="1" nodeType="afterEffect">
                                  <p:stCondLst>
                                    <p:cond delay="1000"/>
                                  </p:stCondLst>
                                  <p:childTnLst>
                                    <p:animEffect transition="out" filter="dissolve">
                                      <p:cBhvr>
                                        <p:cTn id="80" dur="2000"/>
                                        <p:tgtEl>
                                          <p:spTgt spid="3">
                                            <p:txEl>
                                              <p:pRg st="7" end="7"/>
                                            </p:txEl>
                                          </p:spTgt>
                                        </p:tgtEl>
                                      </p:cBhvr>
                                    </p:animEffect>
                                    <p:set>
                                      <p:cBhvr>
                                        <p:cTn id="81" dur="1" fill="hold">
                                          <p:stCondLst>
                                            <p:cond delay="1999"/>
                                          </p:stCondLst>
                                        </p:cTn>
                                        <p:tgtEl>
                                          <p:spTgt spid="3">
                                            <p:txEl>
                                              <p:pRg st="7" end="7"/>
                                            </p:txEl>
                                          </p:spTgt>
                                        </p:tgtEl>
                                        <p:attrNameLst>
                                          <p:attrName>style.visibility</p:attrName>
                                        </p:attrNameLst>
                                      </p:cBhvr>
                                      <p:to>
                                        <p:strVal val="hidden"/>
                                      </p:to>
                                    </p:set>
                                  </p:childTnLst>
                                </p:cTn>
                              </p:par>
                            </p:childTnLst>
                          </p:cTn>
                        </p:par>
                        <p:par>
                          <p:cTn id="82" fill="hold">
                            <p:stCondLst>
                              <p:cond delay="40500"/>
                            </p:stCondLst>
                            <p:childTnLst>
                              <p:par>
                                <p:cTn id="83" presetID="9" presetClass="exit" presetSubtype="0" fill="hold" grpId="1" nodeType="afterEffect">
                                  <p:stCondLst>
                                    <p:cond delay="1000"/>
                                  </p:stCondLst>
                                  <p:childTnLst>
                                    <p:animEffect transition="out" filter="dissolve">
                                      <p:cBhvr>
                                        <p:cTn id="84" dur="2000"/>
                                        <p:tgtEl>
                                          <p:spTgt spid="3">
                                            <p:txEl>
                                              <p:pRg st="8" end="8"/>
                                            </p:txEl>
                                          </p:spTgt>
                                        </p:tgtEl>
                                      </p:cBhvr>
                                    </p:animEffect>
                                    <p:set>
                                      <p:cBhvr>
                                        <p:cTn id="85" dur="1" fill="hold">
                                          <p:stCondLst>
                                            <p:cond delay="1999"/>
                                          </p:stCondLst>
                                        </p:cTn>
                                        <p:tgtEl>
                                          <p:spTgt spid="3">
                                            <p:txEl>
                                              <p:pRg st="8" end="8"/>
                                            </p:txEl>
                                          </p:spTgt>
                                        </p:tgtEl>
                                        <p:attrNameLst>
                                          <p:attrName>style.visibility</p:attrName>
                                        </p:attrNameLst>
                                      </p:cBhvr>
                                      <p:to>
                                        <p:strVal val="hidden"/>
                                      </p:to>
                                    </p:set>
                                  </p:childTnLst>
                                </p:cTn>
                              </p:par>
                            </p:childTnLst>
                          </p:cTn>
                        </p:par>
                        <p:par>
                          <p:cTn id="86" fill="hold">
                            <p:stCondLst>
                              <p:cond delay="43500"/>
                            </p:stCondLst>
                            <p:childTnLst>
                              <p:par>
                                <p:cTn id="87" presetID="7" presetClass="entr" presetSubtype="4" fill="hold" nodeType="afterEffect">
                                  <p:stCondLst>
                                    <p:cond delay="0"/>
                                  </p:stCondLst>
                                  <p:childTnLst>
                                    <p:set>
                                      <p:cBhvr>
                                        <p:cTn id="88" dur="1" fill="hold">
                                          <p:stCondLst>
                                            <p:cond delay="0"/>
                                          </p:stCondLst>
                                        </p:cTn>
                                        <p:tgtEl>
                                          <p:spTgt spid="28675">
                                            <p:txEl>
                                              <p:pRg st="0" end="0"/>
                                            </p:txEl>
                                          </p:spTgt>
                                        </p:tgtEl>
                                        <p:attrNameLst>
                                          <p:attrName>style.visibility</p:attrName>
                                        </p:attrNameLst>
                                      </p:cBhvr>
                                      <p:to>
                                        <p:strVal val="visible"/>
                                      </p:to>
                                    </p:set>
                                    <p:anim calcmode="lin" valueType="num">
                                      <p:cBhvr additive="base">
                                        <p:cTn id="89" dur="5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90" dur="50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04664"/>
            <a:ext cx="8820472" cy="6192688"/>
          </a:xfrm>
        </p:spPr>
        <p:txBody>
          <a:bodyPr>
            <a:normAutofit/>
          </a:bodyPr>
          <a:lstStyle/>
          <a:p>
            <a:pPr algn="just">
              <a:buNone/>
            </a:pPr>
            <a:r>
              <a:rPr lang="ru-RU" dirty="0" smtClean="0"/>
              <a:t>            </a:t>
            </a:r>
            <a:r>
              <a:rPr lang="ru-RU" sz="3300" dirty="0" smtClean="0">
                <a:latin typeface="Monotype Corsiva" pitchFamily="66" charset="0"/>
              </a:rPr>
              <a:t>В 1987 г. из постоянных участников музыкальных  мероприятий создали хор ветеранов, получивший вскоре  звание «народный».</a:t>
            </a:r>
          </a:p>
          <a:p>
            <a:pPr algn="just">
              <a:buNone/>
            </a:pPr>
            <a:endParaRPr lang="ru-RU" sz="3300" dirty="0" smtClean="0">
              <a:latin typeface="Monotype Corsiva" pitchFamily="66" charset="0"/>
            </a:endParaRPr>
          </a:p>
          <a:p>
            <a:endParaRPr lang="ru-RU" dirty="0"/>
          </a:p>
        </p:txBody>
      </p:sp>
      <p:pic>
        <p:nvPicPr>
          <p:cNvPr id="29697" name="Picture 1" descr="D:\ХРАНИТЕЛЬ\2022 г\КРАЙНИЕ ФОТО\DSCN0020.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1880" y="1988840"/>
            <a:ext cx="2088232" cy="4869160"/>
          </a:xfrm>
          <a:prstGeom prst="rect">
            <a:avLst/>
          </a:prstGeom>
          <a:noFill/>
        </p:spPr>
      </p:pic>
      <p:pic>
        <p:nvPicPr>
          <p:cNvPr id="5" name="scott-buckley-childhood.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1" presetClass="mediacall" presetSubtype="0" fill="hold" nodeType="withEffect">
                                  <p:stCondLst>
                                    <p:cond delay="0"/>
                                  </p:stCondLst>
                                  <p:childTnLst>
                                    <p:cmd type="call" cmd="play">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4000" numSld="19" showWhenStopped="0">
                <p:cTn id="10"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6552" y="260648"/>
            <a:ext cx="9217024" cy="6597352"/>
          </a:xfrm>
        </p:spPr>
        <p:txBody>
          <a:bodyPr>
            <a:normAutofit fontScale="92500" lnSpcReduction="10000"/>
          </a:bodyPr>
          <a:lstStyle/>
          <a:p>
            <a:pPr algn="just">
              <a:buNone/>
            </a:pPr>
            <a:r>
              <a:rPr lang="ru-RU" dirty="0" smtClean="0"/>
              <a:t>             </a:t>
            </a:r>
            <a:r>
              <a:rPr lang="ru-RU" dirty="0" smtClean="0">
                <a:latin typeface="Monotype Corsiva" pitchFamily="66" charset="0"/>
              </a:rPr>
              <a:t>Современное состояние музыкальной самодеятельности отмечается также тем, что </a:t>
            </a:r>
            <a:r>
              <a:rPr lang="ru-RU" dirty="0" err="1" smtClean="0">
                <a:latin typeface="Monotype Corsiva" pitchFamily="66" charset="0"/>
              </a:rPr>
              <a:t>Подосиновский</a:t>
            </a:r>
            <a:r>
              <a:rPr lang="ru-RU" dirty="0" smtClean="0">
                <a:latin typeface="Monotype Corsiva" pitchFamily="66" charset="0"/>
              </a:rPr>
              <a:t> РДК сократил свое значение как единственной музыкальной инструментальной базы и кузницы музыкальных организаторов для коллективов. Появились полностью «самостоятельные» музыкальные коллективы и сольные артисты. Также налицо большая жанровая специализация (</a:t>
            </a:r>
            <a:r>
              <a:rPr lang="ru-RU" dirty="0" err="1" smtClean="0">
                <a:latin typeface="Monotype Corsiva" pitchFamily="66" charset="0"/>
              </a:rPr>
              <a:t>подосиновская</a:t>
            </a:r>
            <a:r>
              <a:rPr lang="ru-RU" dirty="0" smtClean="0">
                <a:latin typeface="Monotype Corsiva" pitchFamily="66" charset="0"/>
              </a:rPr>
              <a:t> группа «Поколение» (руководитель Андрей Головков) исполняет рок, вокально-инструментальная студия «Гитара и мы» (руководитель Н.А. </a:t>
            </a:r>
            <a:r>
              <a:rPr lang="ru-RU" dirty="0" err="1" smtClean="0">
                <a:latin typeface="Monotype Corsiva" pitchFamily="66" charset="0"/>
              </a:rPr>
              <a:t>Халамова</a:t>
            </a:r>
            <a:r>
              <a:rPr lang="ru-RU" dirty="0" smtClean="0">
                <a:latin typeface="Monotype Corsiva" pitchFamily="66" charset="0"/>
              </a:rPr>
              <a:t>) - </a:t>
            </a:r>
            <a:r>
              <a:rPr lang="ru-RU" dirty="0" err="1" smtClean="0">
                <a:latin typeface="Monotype Corsiva" pitchFamily="66" charset="0"/>
              </a:rPr>
              <a:t>бардовские</a:t>
            </a:r>
            <a:r>
              <a:rPr lang="ru-RU" dirty="0" smtClean="0">
                <a:latin typeface="Monotype Corsiva" pitchFamily="66" charset="0"/>
              </a:rPr>
              <a:t> песни). Налицо и «профессионализация» музыкального творчества: много творческих коллективов возникло внутри учреждений дополнительного образования – 3-х музыкальных школах района. Среди современных звездочек хочется отметить творческий дуэт баянистов-братьев </a:t>
            </a:r>
            <a:r>
              <a:rPr lang="ru-RU" dirty="0" err="1" smtClean="0">
                <a:latin typeface="Monotype Corsiva" pitchFamily="66" charset="0"/>
              </a:rPr>
              <a:t>Мохиных</a:t>
            </a:r>
            <a:r>
              <a:rPr lang="ru-RU" dirty="0" smtClean="0">
                <a:latin typeface="Monotype Corsiva" pitchFamily="66" charset="0"/>
              </a:rPr>
              <a:t>, недавно закончивших </a:t>
            </a:r>
            <a:r>
              <a:rPr lang="ru-RU" dirty="0" err="1" smtClean="0">
                <a:latin typeface="Monotype Corsiva" pitchFamily="66" charset="0"/>
              </a:rPr>
              <a:t>Демьяновскую</a:t>
            </a:r>
            <a:r>
              <a:rPr lang="ru-RU" dirty="0" smtClean="0">
                <a:latin typeface="Monotype Corsiva" pitchFamily="66" charset="0"/>
              </a:rPr>
              <a:t> музыкальную школу, баяниста Рустама Халилова, их земляка, закончившего класс баяна и учащегося 9 </a:t>
            </a:r>
            <a:r>
              <a:rPr lang="ru-RU" dirty="0" err="1" smtClean="0">
                <a:latin typeface="Monotype Corsiva" pitchFamily="66" charset="0"/>
              </a:rPr>
              <a:t>кл</a:t>
            </a:r>
            <a:r>
              <a:rPr lang="ru-RU" dirty="0" smtClean="0">
                <a:latin typeface="Monotype Corsiva" pitchFamily="66" charset="0"/>
              </a:rPr>
              <a:t>. средней общеобразовательной школы. Среди взрослого поколения выделяется  </a:t>
            </a:r>
            <a:r>
              <a:rPr lang="ru-RU" dirty="0" err="1" smtClean="0">
                <a:latin typeface="Monotype Corsiva" pitchFamily="66" charset="0"/>
              </a:rPr>
              <a:t>демьяновский</a:t>
            </a:r>
            <a:r>
              <a:rPr lang="ru-RU" dirty="0" smtClean="0">
                <a:latin typeface="Monotype Corsiva" pitchFamily="66" charset="0"/>
              </a:rPr>
              <a:t>  бард  С.Н. </a:t>
            </a:r>
            <a:r>
              <a:rPr lang="ru-RU" dirty="0" err="1" smtClean="0">
                <a:latin typeface="Monotype Corsiva" pitchFamily="66" charset="0"/>
              </a:rPr>
              <a:t>Бушмакин</a:t>
            </a:r>
            <a:r>
              <a:rPr lang="ru-RU" dirty="0" smtClean="0">
                <a:latin typeface="Monotype Corsiva" pitchFamily="66" charset="0"/>
              </a:rPr>
              <a:t>.</a:t>
            </a:r>
          </a:p>
          <a:p>
            <a:endParaRPr lang="ru-RU" dirty="0"/>
          </a:p>
        </p:txBody>
      </p:sp>
      <p:pic>
        <p:nvPicPr>
          <p:cNvPr id="30722" name="Picture 2" descr="D:\ХРАНИТЕЛЬ\2022 г\КРАЙНИЕ ФОТО\DSCN0020.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95736" y="0"/>
            <a:ext cx="4642445" cy="6858000"/>
          </a:xfrm>
          <a:prstGeom prst="rect">
            <a:avLst/>
          </a:prstGeom>
          <a:noFill/>
        </p:spPr>
      </p:pic>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par>
                          <p:cTn id="8" fill="hold">
                            <p:stCondLst>
                              <p:cond delay="2000"/>
                            </p:stCondLst>
                            <p:childTnLst>
                              <p:par>
                                <p:cTn id="9" presetID="17" presetClass="entr" presetSubtype="10" fill="hold" nodeType="afterEffect">
                                  <p:stCondLst>
                                    <p:cond delay="4500"/>
                                  </p:stCondLst>
                                  <p:childTnLst>
                                    <p:set>
                                      <p:cBhvr>
                                        <p:cTn id="10" dur="1" fill="hold">
                                          <p:stCondLst>
                                            <p:cond delay="0"/>
                                          </p:stCondLst>
                                        </p:cTn>
                                        <p:tgtEl>
                                          <p:spTgt spid="30722"/>
                                        </p:tgtEl>
                                        <p:attrNameLst>
                                          <p:attrName>style.visibility</p:attrName>
                                        </p:attrNameLst>
                                      </p:cBhvr>
                                      <p:to>
                                        <p:strVal val="visible"/>
                                      </p:to>
                                    </p:set>
                                    <p:anim calcmode="lin" valueType="num">
                                      <p:cBhvr>
                                        <p:cTn id="11" dur="2000" fill="hold"/>
                                        <p:tgtEl>
                                          <p:spTgt spid="30722"/>
                                        </p:tgtEl>
                                        <p:attrNameLst>
                                          <p:attrName>ppt_w</p:attrName>
                                        </p:attrNameLst>
                                      </p:cBhvr>
                                      <p:tavLst>
                                        <p:tav tm="0">
                                          <p:val>
                                            <p:fltVal val="0"/>
                                          </p:val>
                                        </p:tav>
                                        <p:tav tm="100000">
                                          <p:val>
                                            <p:strVal val="#ppt_w"/>
                                          </p:val>
                                        </p:tav>
                                      </p:tavLst>
                                    </p:anim>
                                    <p:anim calcmode="lin" valueType="num">
                                      <p:cBhvr>
                                        <p:cTn id="12" dur="2000" fill="hold"/>
                                        <p:tgtEl>
                                          <p:spTgt spid="30722"/>
                                        </p:tgtEl>
                                        <p:attrNameLst>
                                          <p:attrName>ppt_h</p:attrName>
                                        </p:attrNameLst>
                                      </p:cBhvr>
                                      <p:tavLst>
                                        <p:tav tm="0">
                                          <p:val>
                                            <p:strVal val="#ppt_h"/>
                                          </p:val>
                                        </p:tav>
                                        <p:tav tm="100000">
                                          <p:val>
                                            <p:strVal val="#ppt_h"/>
                                          </p:val>
                                        </p:tav>
                                      </p:tavLst>
                                    </p:anim>
                                  </p:childTnLst>
                                </p:cTn>
                              </p:par>
                            </p:childTnLst>
                          </p:cTn>
                        </p:par>
                        <p:par>
                          <p:cTn id="13" fill="hold">
                            <p:stCondLst>
                              <p:cond delay="8500"/>
                            </p:stCondLst>
                            <p:childTnLst>
                              <p:par>
                                <p:cTn id="14" presetID="6" presetClass="exit" presetSubtype="16" fill="hold" nodeType="afterEffect">
                                  <p:stCondLst>
                                    <p:cond delay="2000"/>
                                  </p:stCondLst>
                                  <p:childTnLst>
                                    <p:animEffect transition="out" filter="circle(in)">
                                      <p:cBhvr>
                                        <p:cTn id="15" dur="2000"/>
                                        <p:tgtEl>
                                          <p:spTgt spid="30722"/>
                                        </p:tgtEl>
                                      </p:cBhvr>
                                    </p:animEffect>
                                    <p:set>
                                      <p:cBhvr>
                                        <p:cTn id="16" dur="1" fill="hold">
                                          <p:stCondLst>
                                            <p:cond delay="1999"/>
                                          </p:stCondLst>
                                        </p:cTn>
                                        <p:tgtEl>
                                          <p:spTgt spid="307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smtClean="0"/>
              <a:t>Если вы досмотрели до этого слайда, составим общую картину. </a:t>
            </a:r>
            <a:r>
              <a:rPr lang="ru-RU" sz="3100" dirty="0" err="1" smtClean="0"/>
              <a:t>Фотоэкскурсия</a:t>
            </a:r>
            <a:r>
              <a:rPr lang="ru-RU" dirty="0" smtClean="0"/>
              <a:t>. </a:t>
            </a:r>
            <a:endParaRPr lang="ru-RU" dirty="0"/>
          </a:p>
        </p:txBody>
      </p:sp>
      <p:pic>
        <p:nvPicPr>
          <p:cNvPr id="6146" name="Picture 2" descr="D:\ХРАНИТЕЛЬ\2022 г\КРАЙНИЕ ФОТО\DSCN0004.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95736" y="0"/>
            <a:ext cx="4752528" cy="6858000"/>
          </a:xfrm>
          <a:prstGeom prst="rect">
            <a:avLst/>
          </a:prstGeom>
          <a:noFill/>
        </p:spPr>
      </p:pic>
      <p:pic>
        <p:nvPicPr>
          <p:cNvPr id="6147" name="Picture 3" descr="D:\ХРАНИТЕЛЬ\2022 г\КРАЙНИЕ ФОТО\DSCN001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593304"/>
            <a:ext cx="7704856" cy="5716016"/>
          </a:xfrm>
          <a:prstGeom prst="rect">
            <a:avLst/>
          </a:prstGeom>
          <a:noFill/>
        </p:spPr>
      </p:pic>
      <p:pic>
        <p:nvPicPr>
          <p:cNvPr id="6148" name="Picture 4" descr="D:\ХРАНИТЕЛЬ\2022 г\КРАЙНИЕ ФОТО\DSCN001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5536" y="404664"/>
            <a:ext cx="8352928" cy="6048672"/>
          </a:xfrm>
          <a:prstGeom prst="rect">
            <a:avLst/>
          </a:prstGeom>
          <a:noFill/>
        </p:spPr>
      </p:pic>
      <p:pic>
        <p:nvPicPr>
          <p:cNvPr id="6149" name="Picture 5" descr="D:\ХРАНИТЕЛЬ\2022 г\КРАЙНИЕ ФОТО\DSCN001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5536" y="332656"/>
            <a:ext cx="8208912" cy="6120680"/>
          </a:xfrm>
          <a:prstGeom prst="rect">
            <a:avLst/>
          </a:prstGeom>
          <a:noFill/>
        </p:spPr>
      </p:pic>
      <p:pic>
        <p:nvPicPr>
          <p:cNvPr id="6150" name="Picture 6" descr="D:\ХРАНИТЕЛЬ\2022 г\КРАЙНИЕ ФОТО\DSCN0018.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9592" y="0"/>
            <a:ext cx="7344816" cy="6858000"/>
          </a:xfrm>
          <a:prstGeom prst="rect">
            <a:avLst/>
          </a:prstGeom>
          <a:noFill/>
        </p:spPr>
      </p:pic>
      <p:pic>
        <p:nvPicPr>
          <p:cNvPr id="6151" name="Picture 7" descr="D:\ХРАНИТЕЛЬ\2022 г\КРАЙНИЕ ФОТО\DSCN0019.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5536" y="0"/>
            <a:ext cx="8280920" cy="6858000"/>
          </a:xfrm>
          <a:prstGeom prst="rect">
            <a:avLst/>
          </a:prstGeom>
          <a:noFill/>
        </p:spPr>
      </p:pic>
      <p:pic>
        <p:nvPicPr>
          <p:cNvPr id="6152" name="Picture 8" descr="D:\ХРАНИТЕЛЬ\2022 г\КРАЙНИЕ ФОТО\DSCN0020.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13" presetClass="entr" presetSubtype="16" fill="hold" nodeType="afterEffect">
                                  <p:stCondLst>
                                    <p:cond delay="1000"/>
                                  </p:stCondLst>
                                  <p:childTnLst>
                                    <p:set>
                                      <p:cBhvr>
                                        <p:cTn id="12" dur="1" fill="hold">
                                          <p:stCondLst>
                                            <p:cond delay="0"/>
                                          </p:stCondLst>
                                        </p:cTn>
                                        <p:tgtEl>
                                          <p:spTgt spid="6146"/>
                                        </p:tgtEl>
                                        <p:attrNameLst>
                                          <p:attrName>style.visibility</p:attrName>
                                        </p:attrNameLst>
                                      </p:cBhvr>
                                      <p:to>
                                        <p:strVal val="visible"/>
                                      </p:to>
                                    </p:set>
                                    <p:animEffect transition="in" filter="plus(in)">
                                      <p:cBhvr>
                                        <p:cTn id="13" dur="2000"/>
                                        <p:tgtEl>
                                          <p:spTgt spid="6146"/>
                                        </p:tgtEl>
                                      </p:cBhvr>
                                    </p:animEffect>
                                  </p:childTnLst>
                                </p:cTn>
                              </p:par>
                              <p:par>
                                <p:cTn id="14" presetID="9" presetClass="exit" presetSubtype="0" fill="hold" nodeType="withEffect">
                                  <p:stCondLst>
                                    <p:cond delay="0"/>
                                  </p:stCondLst>
                                  <p:childTnLst>
                                    <p:animEffect transition="out" filter="dissolv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childTnLst>
                          </p:cTn>
                        </p:par>
                        <p:par>
                          <p:cTn id="17" fill="hold">
                            <p:stCondLst>
                              <p:cond delay="4000"/>
                            </p:stCondLst>
                            <p:childTnLst>
                              <p:par>
                                <p:cTn id="18" presetID="6" presetClass="exit" presetSubtype="16" fill="hold" nodeType="afterEffect">
                                  <p:stCondLst>
                                    <p:cond delay="2500"/>
                                  </p:stCondLst>
                                  <p:childTnLst>
                                    <p:animEffect transition="out" filter="circle(in)">
                                      <p:cBhvr>
                                        <p:cTn id="19" dur="2000"/>
                                        <p:tgtEl>
                                          <p:spTgt spid="6146"/>
                                        </p:tgtEl>
                                      </p:cBhvr>
                                    </p:animEffect>
                                    <p:set>
                                      <p:cBhvr>
                                        <p:cTn id="20" dur="1" fill="hold">
                                          <p:stCondLst>
                                            <p:cond delay="1999"/>
                                          </p:stCondLst>
                                        </p:cTn>
                                        <p:tgtEl>
                                          <p:spTgt spid="6146"/>
                                        </p:tgtEl>
                                        <p:attrNameLst>
                                          <p:attrName>style.visibility</p:attrName>
                                        </p:attrNameLst>
                                      </p:cBhvr>
                                      <p:to>
                                        <p:strVal val="hidden"/>
                                      </p:to>
                                    </p:set>
                                  </p:childTnLst>
                                </p:cTn>
                              </p:par>
                            </p:childTnLst>
                          </p:cTn>
                        </p:par>
                        <p:par>
                          <p:cTn id="21" fill="hold">
                            <p:stCondLst>
                              <p:cond delay="8500"/>
                            </p:stCondLst>
                            <p:childTnLst>
                              <p:par>
                                <p:cTn id="22" presetID="13" presetClass="entr" presetSubtype="16" fill="hold" nodeType="afterEffect">
                                  <p:stCondLst>
                                    <p:cond delay="1000"/>
                                  </p:stCondLst>
                                  <p:childTnLst>
                                    <p:set>
                                      <p:cBhvr>
                                        <p:cTn id="23" dur="1" fill="hold">
                                          <p:stCondLst>
                                            <p:cond delay="0"/>
                                          </p:stCondLst>
                                        </p:cTn>
                                        <p:tgtEl>
                                          <p:spTgt spid="6147"/>
                                        </p:tgtEl>
                                        <p:attrNameLst>
                                          <p:attrName>style.visibility</p:attrName>
                                        </p:attrNameLst>
                                      </p:cBhvr>
                                      <p:to>
                                        <p:strVal val="visible"/>
                                      </p:to>
                                    </p:set>
                                    <p:animEffect transition="in" filter="plus(in)">
                                      <p:cBhvr>
                                        <p:cTn id="24" dur="2000"/>
                                        <p:tgtEl>
                                          <p:spTgt spid="6147"/>
                                        </p:tgtEl>
                                      </p:cBhvr>
                                    </p:animEffect>
                                  </p:childTnLst>
                                </p:cTn>
                              </p:par>
                            </p:childTnLst>
                          </p:cTn>
                        </p:par>
                        <p:par>
                          <p:cTn id="25" fill="hold">
                            <p:stCondLst>
                              <p:cond delay="11500"/>
                            </p:stCondLst>
                            <p:childTnLst>
                              <p:par>
                                <p:cTn id="26" presetID="6" presetClass="exit" presetSubtype="16" fill="hold" nodeType="afterEffect">
                                  <p:stCondLst>
                                    <p:cond delay="2500"/>
                                  </p:stCondLst>
                                  <p:childTnLst>
                                    <p:animEffect transition="out" filter="circle(in)">
                                      <p:cBhvr>
                                        <p:cTn id="27" dur="2000"/>
                                        <p:tgtEl>
                                          <p:spTgt spid="6147"/>
                                        </p:tgtEl>
                                      </p:cBhvr>
                                    </p:animEffect>
                                    <p:set>
                                      <p:cBhvr>
                                        <p:cTn id="28" dur="1" fill="hold">
                                          <p:stCondLst>
                                            <p:cond delay="1999"/>
                                          </p:stCondLst>
                                        </p:cTn>
                                        <p:tgtEl>
                                          <p:spTgt spid="6147"/>
                                        </p:tgtEl>
                                        <p:attrNameLst>
                                          <p:attrName>style.visibility</p:attrName>
                                        </p:attrNameLst>
                                      </p:cBhvr>
                                      <p:to>
                                        <p:strVal val="hidden"/>
                                      </p:to>
                                    </p:set>
                                  </p:childTnLst>
                                </p:cTn>
                              </p:par>
                            </p:childTnLst>
                          </p:cTn>
                        </p:par>
                        <p:par>
                          <p:cTn id="29" fill="hold">
                            <p:stCondLst>
                              <p:cond delay="16000"/>
                            </p:stCondLst>
                            <p:childTnLst>
                              <p:par>
                                <p:cTn id="30" presetID="13" presetClass="entr" presetSubtype="16" fill="hold" nodeType="afterEffect">
                                  <p:stCondLst>
                                    <p:cond delay="1000"/>
                                  </p:stCondLst>
                                  <p:childTnLst>
                                    <p:set>
                                      <p:cBhvr>
                                        <p:cTn id="31" dur="1" fill="hold">
                                          <p:stCondLst>
                                            <p:cond delay="0"/>
                                          </p:stCondLst>
                                        </p:cTn>
                                        <p:tgtEl>
                                          <p:spTgt spid="6148"/>
                                        </p:tgtEl>
                                        <p:attrNameLst>
                                          <p:attrName>style.visibility</p:attrName>
                                        </p:attrNameLst>
                                      </p:cBhvr>
                                      <p:to>
                                        <p:strVal val="visible"/>
                                      </p:to>
                                    </p:set>
                                    <p:animEffect transition="in" filter="plus(in)">
                                      <p:cBhvr>
                                        <p:cTn id="32" dur="2000"/>
                                        <p:tgtEl>
                                          <p:spTgt spid="6148"/>
                                        </p:tgtEl>
                                      </p:cBhvr>
                                    </p:animEffect>
                                  </p:childTnLst>
                                </p:cTn>
                              </p:par>
                            </p:childTnLst>
                          </p:cTn>
                        </p:par>
                        <p:par>
                          <p:cTn id="33" fill="hold">
                            <p:stCondLst>
                              <p:cond delay="19000"/>
                            </p:stCondLst>
                            <p:childTnLst>
                              <p:par>
                                <p:cTn id="34" presetID="6" presetClass="exit" presetSubtype="16" fill="hold" nodeType="afterEffect">
                                  <p:stCondLst>
                                    <p:cond delay="2500"/>
                                  </p:stCondLst>
                                  <p:childTnLst>
                                    <p:animEffect transition="out" filter="circle(in)">
                                      <p:cBhvr>
                                        <p:cTn id="35" dur="2000"/>
                                        <p:tgtEl>
                                          <p:spTgt spid="6148"/>
                                        </p:tgtEl>
                                      </p:cBhvr>
                                    </p:animEffect>
                                    <p:set>
                                      <p:cBhvr>
                                        <p:cTn id="36" dur="1" fill="hold">
                                          <p:stCondLst>
                                            <p:cond delay="1999"/>
                                          </p:stCondLst>
                                        </p:cTn>
                                        <p:tgtEl>
                                          <p:spTgt spid="6148"/>
                                        </p:tgtEl>
                                        <p:attrNameLst>
                                          <p:attrName>style.visibility</p:attrName>
                                        </p:attrNameLst>
                                      </p:cBhvr>
                                      <p:to>
                                        <p:strVal val="hidden"/>
                                      </p:to>
                                    </p:set>
                                  </p:childTnLst>
                                </p:cTn>
                              </p:par>
                            </p:childTnLst>
                          </p:cTn>
                        </p:par>
                        <p:par>
                          <p:cTn id="37" fill="hold">
                            <p:stCondLst>
                              <p:cond delay="23500"/>
                            </p:stCondLst>
                            <p:childTnLst>
                              <p:par>
                                <p:cTn id="38" presetID="13" presetClass="entr" presetSubtype="16" fill="hold" nodeType="afterEffect">
                                  <p:stCondLst>
                                    <p:cond delay="1000"/>
                                  </p:stCondLst>
                                  <p:childTnLst>
                                    <p:set>
                                      <p:cBhvr>
                                        <p:cTn id="39" dur="1" fill="hold">
                                          <p:stCondLst>
                                            <p:cond delay="0"/>
                                          </p:stCondLst>
                                        </p:cTn>
                                        <p:tgtEl>
                                          <p:spTgt spid="6149"/>
                                        </p:tgtEl>
                                        <p:attrNameLst>
                                          <p:attrName>style.visibility</p:attrName>
                                        </p:attrNameLst>
                                      </p:cBhvr>
                                      <p:to>
                                        <p:strVal val="visible"/>
                                      </p:to>
                                    </p:set>
                                    <p:animEffect transition="in" filter="plus(in)">
                                      <p:cBhvr>
                                        <p:cTn id="40" dur="2000"/>
                                        <p:tgtEl>
                                          <p:spTgt spid="6149"/>
                                        </p:tgtEl>
                                      </p:cBhvr>
                                    </p:animEffect>
                                  </p:childTnLst>
                                </p:cTn>
                              </p:par>
                            </p:childTnLst>
                          </p:cTn>
                        </p:par>
                        <p:par>
                          <p:cTn id="41" fill="hold">
                            <p:stCondLst>
                              <p:cond delay="26500"/>
                            </p:stCondLst>
                            <p:childTnLst>
                              <p:par>
                                <p:cTn id="42" presetID="6" presetClass="exit" presetSubtype="16" fill="hold" nodeType="afterEffect">
                                  <p:stCondLst>
                                    <p:cond delay="2500"/>
                                  </p:stCondLst>
                                  <p:childTnLst>
                                    <p:animEffect transition="out" filter="circle(in)">
                                      <p:cBhvr>
                                        <p:cTn id="43" dur="2000"/>
                                        <p:tgtEl>
                                          <p:spTgt spid="6149"/>
                                        </p:tgtEl>
                                      </p:cBhvr>
                                    </p:animEffect>
                                    <p:set>
                                      <p:cBhvr>
                                        <p:cTn id="44" dur="1" fill="hold">
                                          <p:stCondLst>
                                            <p:cond delay="1999"/>
                                          </p:stCondLst>
                                        </p:cTn>
                                        <p:tgtEl>
                                          <p:spTgt spid="6149"/>
                                        </p:tgtEl>
                                        <p:attrNameLst>
                                          <p:attrName>style.visibility</p:attrName>
                                        </p:attrNameLst>
                                      </p:cBhvr>
                                      <p:to>
                                        <p:strVal val="hidden"/>
                                      </p:to>
                                    </p:set>
                                  </p:childTnLst>
                                </p:cTn>
                              </p:par>
                            </p:childTnLst>
                          </p:cTn>
                        </p:par>
                        <p:par>
                          <p:cTn id="45" fill="hold">
                            <p:stCondLst>
                              <p:cond delay="31000"/>
                            </p:stCondLst>
                            <p:childTnLst>
                              <p:par>
                                <p:cTn id="46" presetID="13" presetClass="entr" presetSubtype="16" fill="hold" nodeType="afterEffect">
                                  <p:stCondLst>
                                    <p:cond delay="1000"/>
                                  </p:stCondLst>
                                  <p:childTnLst>
                                    <p:set>
                                      <p:cBhvr>
                                        <p:cTn id="47" dur="1" fill="hold">
                                          <p:stCondLst>
                                            <p:cond delay="0"/>
                                          </p:stCondLst>
                                        </p:cTn>
                                        <p:tgtEl>
                                          <p:spTgt spid="6150"/>
                                        </p:tgtEl>
                                        <p:attrNameLst>
                                          <p:attrName>style.visibility</p:attrName>
                                        </p:attrNameLst>
                                      </p:cBhvr>
                                      <p:to>
                                        <p:strVal val="visible"/>
                                      </p:to>
                                    </p:set>
                                    <p:animEffect transition="in" filter="plus(in)">
                                      <p:cBhvr>
                                        <p:cTn id="48" dur="2000"/>
                                        <p:tgtEl>
                                          <p:spTgt spid="6150"/>
                                        </p:tgtEl>
                                      </p:cBhvr>
                                    </p:animEffect>
                                  </p:childTnLst>
                                </p:cTn>
                              </p:par>
                            </p:childTnLst>
                          </p:cTn>
                        </p:par>
                        <p:par>
                          <p:cTn id="49" fill="hold">
                            <p:stCondLst>
                              <p:cond delay="34000"/>
                            </p:stCondLst>
                            <p:childTnLst>
                              <p:par>
                                <p:cTn id="50" presetID="6" presetClass="exit" presetSubtype="16" fill="hold" nodeType="afterEffect">
                                  <p:stCondLst>
                                    <p:cond delay="2500"/>
                                  </p:stCondLst>
                                  <p:childTnLst>
                                    <p:animEffect transition="out" filter="circle(in)">
                                      <p:cBhvr>
                                        <p:cTn id="51" dur="2000"/>
                                        <p:tgtEl>
                                          <p:spTgt spid="6150"/>
                                        </p:tgtEl>
                                      </p:cBhvr>
                                    </p:animEffect>
                                    <p:set>
                                      <p:cBhvr>
                                        <p:cTn id="52" dur="1" fill="hold">
                                          <p:stCondLst>
                                            <p:cond delay="1999"/>
                                          </p:stCondLst>
                                        </p:cTn>
                                        <p:tgtEl>
                                          <p:spTgt spid="6150"/>
                                        </p:tgtEl>
                                        <p:attrNameLst>
                                          <p:attrName>style.visibility</p:attrName>
                                        </p:attrNameLst>
                                      </p:cBhvr>
                                      <p:to>
                                        <p:strVal val="hidden"/>
                                      </p:to>
                                    </p:set>
                                  </p:childTnLst>
                                </p:cTn>
                              </p:par>
                            </p:childTnLst>
                          </p:cTn>
                        </p:par>
                        <p:par>
                          <p:cTn id="53" fill="hold">
                            <p:stCondLst>
                              <p:cond delay="38500"/>
                            </p:stCondLst>
                            <p:childTnLst>
                              <p:par>
                                <p:cTn id="54" presetID="13" presetClass="entr" presetSubtype="16" fill="hold" nodeType="afterEffect">
                                  <p:stCondLst>
                                    <p:cond delay="1000"/>
                                  </p:stCondLst>
                                  <p:childTnLst>
                                    <p:set>
                                      <p:cBhvr>
                                        <p:cTn id="55" dur="1" fill="hold">
                                          <p:stCondLst>
                                            <p:cond delay="0"/>
                                          </p:stCondLst>
                                        </p:cTn>
                                        <p:tgtEl>
                                          <p:spTgt spid="6151"/>
                                        </p:tgtEl>
                                        <p:attrNameLst>
                                          <p:attrName>style.visibility</p:attrName>
                                        </p:attrNameLst>
                                      </p:cBhvr>
                                      <p:to>
                                        <p:strVal val="visible"/>
                                      </p:to>
                                    </p:set>
                                    <p:animEffect transition="in" filter="plus(in)">
                                      <p:cBhvr>
                                        <p:cTn id="56" dur="2000"/>
                                        <p:tgtEl>
                                          <p:spTgt spid="6151"/>
                                        </p:tgtEl>
                                      </p:cBhvr>
                                    </p:animEffect>
                                  </p:childTnLst>
                                </p:cTn>
                              </p:par>
                            </p:childTnLst>
                          </p:cTn>
                        </p:par>
                        <p:par>
                          <p:cTn id="57" fill="hold">
                            <p:stCondLst>
                              <p:cond delay="41500"/>
                            </p:stCondLst>
                            <p:childTnLst>
                              <p:par>
                                <p:cTn id="58" presetID="6" presetClass="exit" presetSubtype="16" fill="hold" nodeType="afterEffect">
                                  <p:stCondLst>
                                    <p:cond delay="2500"/>
                                  </p:stCondLst>
                                  <p:childTnLst>
                                    <p:animEffect transition="out" filter="circle(in)">
                                      <p:cBhvr>
                                        <p:cTn id="59" dur="2000"/>
                                        <p:tgtEl>
                                          <p:spTgt spid="6151"/>
                                        </p:tgtEl>
                                      </p:cBhvr>
                                    </p:animEffect>
                                    <p:set>
                                      <p:cBhvr>
                                        <p:cTn id="60" dur="1" fill="hold">
                                          <p:stCondLst>
                                            <p:cond delay="1999"/>
                                          </p:stCondLst>
                                        </p:cTn>
                                        <p:tgtEl>
                                          <p:spTgt spid="6151"/>
                                        </p:tgtEl>
                                        <p:attrNameLst>
                                          <p:attrName>style.visibility</p:attrName>
                                        </p:attrNameLst>
                                      </p:cBhvr>
                                      <p:to>
                                        <p:strVal val="hidden"/>
                                      </p:to>
                                    </p:set>
                                  </p:childTnLst>
                                </p:cTn>
                              </p:par>
                            </p:childTnLst>
                          </p:cTn>
                        </p:par>
                        <p:par>
                          <p:cTn id="61" fill="hold">
                            <p:stCondLst>
                              <p:cond delay="46000"/>
                            </p:stCondLst>
                            <p:childTnLst>
                              <p:par>
                                <p:cTn id="62" presetID="13" presetClass="entr" presetSubtype="16" fill="hold" nodeType="afterEffect">
                                  <p:stCondLst>
                                    <p:cond delay="1000"/>
                                  </p:stCondLst>
                                  <p:childTnLst>
                                    <p:set>
                                      <p:cBhvr>
                                        <p:cTn id="63" dur="1" fill="hold">
                                          <p:stCondLst>
                                            <p:cond delay="0"/>
                                          </p:stCondLst>
                                        </p:cTn>
                                        <p:tgtEl>
                                          <p:spTgt spid="6152"/>
                                        </p:tgtEl>
                                        <p:attrNameLst>
                                          <p:attrName>style.visibility</p:attrName>
                                        </p:attrNameLst>
                                      </p:cBhvr>
                                      <p:to>
                                        <p:strVal val="visible"/>
                                      </p:to>
                                    </p:set>
                                    <p:animEffect transition="in" filter="plus(in)">
                                      <p:cBhvr>
                                        <p:cTn id="64" dur="2000"/>
                                        <p:tgtEl>
                                          <p:spTgt spid="6152"/>
                                        </p:tgtEl>
                                      </p:cBhvr>
                                    </p:animEffect>
                                  </p:childTnLst>
                                </p:cTn>
                              </p:par>
                            </p:childTnLst>
                          </p:cTn>
                        </p:par>
                        <p:par>
                          <p:cTn id="65" fill="hold">
                            <p:stCondLst>
                              <p:cond delay="49000"/>
                            </p:stCondLst>
                            <p:childTnLst>
                              <p:par>
                                <p:cTn id="66" presetID="6" presetClass="exit" presetSubtype="16" fill="hold" nodeType="afterEffect">
                                  <p:stCondLst>
                                    <p:cond delay="2500"/>
                                  </p:stCondLst>
                                  <p:childTnLst>
                                    <p:animEffect transition="out" filter="circle(in)">
                                      <p:cBhvr>
                                        <p:cTn id="67" dur="2000"/>
                                        <p:tgtEl>
                                          <p:spTgt spid="6152"/>
                                        </p:tgtEl>
                                      </p:cBhvr>
                                    </p:animEffect>
                                    <p:set>
                                      <p:cBhvr>
                                        <p:cTn id="68" dur="1" fill="hold">
                                          <p:stCondLst>
                                            <p:cond delay="1999"/>
                                          </p:stCondLst>
                                        </p:cTn>
                                        <p:tgtEl>
                                          <p:spTgt spid="6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48680"/>
            <a:ext cx="8532440" cy="5760680"/>
          </a:xfrm>
        </p:spPr>
        <p:txBody>
          <a:bodyPr>
            <a:normAutofit/>
          </a:bodyPr>
          <a:lstStyle/>
          <a:p>
            <a:pPr algn="just">
              <a:buNone/>
            </a:pPr>
            <a:r>
              <a:rPr lang="ru-RU" i="1" dirty="0" smtClean="0"/>
              <a:t>            </a:t>
            </a:r>
          </a:p>
          <a:p>
            <a:pPr algn="just">
              <a:buNone/>
            </a:pPr>
            <a:endParaRPr lang="ru-RU" i="1" dirty="0" smtClean="0"/>
          </a:p>
          <a:p>
            <a:pPr algn="just">
              <a:buNone/>
            </a:pPr>
            <a:endParaRPr lang="ru-RU" i="1" dirty="0" smtClean="0"/>
          </a:p>
          <a:p>
            <a:pPr algn="just">
              <a:buNone/>
            </a:pPr>
            <a:r>
              <a:rPr lang="ru-RU" i="1" dirty="0" smtClean="0"/>
              <a:t>           </a:t>
            </a:r>
            <a:r>
              <a:rPr lang="ru-RU" sz="3800" i="1" dirty="0" smtClean="0">
                <a:latin typeface="Monotype Corsiva" pitchFamily="66" charset="0"/>
              </a:rPr>
              <a:t>Таким образом, дело сценического самодеятельного творчества </a:t>
            </a:r>
            <a:r>
              <a:rPr lang="ru-RU" sz="3800" i="1" dirty="0" err="1" smtClean="0">
                <a:latin typeface="Monotype Corsiva" pitchFamily="66" charset="0"/>
              </a:rPr>
              <a:t>подосиновлян</a:t>
            </a:r>
            <a:r>
              <a:rPr lang="ru-RU" sz="3800" i="1" dirty="0" smtClean="0">
                <a:latin typeface="Monotype Corsiva" pitchFamily="66" charset="0"/>
              </a:rPr>
              <a:t> здравствовало, здравствует и будет здравствовать  на  </a:t>
            </a:r>
            <a:r>
              <a:rPr lang="ru-RU" sz="3800" i="1" dirty="0" err="1" smtClean="0">
                <a:latin typeface="Monotype Corsiva" pitchFamily="66" charset="0"/>
              </a:rPr>
              <a:t>подосиновской</a:t>
            </a:r>
            <a:r>
              <a:rPr lang="ru-RU" sz="3800" i="1" dirty="0" smtClean="0">
                <a:latin typeface="Monotype Corsiva" pitchFamily="66" charset="0"/>
              </a:rPr>
              <a:t>  земле.</a:t>
            </a:r>
            <a:endParaRPr lang="ru-RU" sz="3800" dirty="0" smtClean="0">
              <a:latin typeface="Monotype Corsiva" pitchFamily="66" charset="0"/>
            </a:endParaRPr>
          </a:p>
          <a:p>
            <a:endParaRPr lang="ru-RU" dirty="0"/>
          </a:p>
        </p:txBody>
      </p:sp>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amond(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217290"/>
          </a:xfrm>
        </p:spPr>
        <p:txBody>
          <a:bodyPr>
            <a:normAutofit fontScale="90000"/>
          </a:bodyPr>
          <a:lstStyle/>
          <a:p>
            <a:pPr algn="ctr"/>
            <a:r>
              <a:rPr lang="ru-RU" b="1" dirty="0" smtClean="0">
                <a:solidFill>
                  <a:srgbClr val="FFFF00"/>
                </a:solidFill>
                <a:latin typeface="Monotype Corsiva" pitchFamily="66" charset="0"/>
              </a:rPr>
              <a:t>Выставка  организована  в сотрудничестве </a:t>
            </a:r>
            <a:endParaRPr lang="ru-RU" b="1" dirty="0">
              <a:solidFill>
                <a:srgbClr val="FFFF00"/>
              </a:solidFill>
              <a:latin typeface="Monotype Corsiva" pitchFamily="66" charset="0"/>
            </a:endParaRPr>
          </a:p>
        </p:txBody>
      </p:sp>
      <p:sp>
        <p:nvSpPr>
          <p:cNvPr id="3" name="Содержимое 2"/>
          <p:cNvSpPr>
            <a:spLocks noGrp="1"/>
          </p:cNvSpPr>
          <p:nvPr>
            <p:ph idx="1"/>
          </p:nvPr>
        </p:nvSpPr>
        <p:spPr/>
        <p:txBody>
          <a:bodyPr/>
          <a:lstStyle/>
          <a:p>
            <a:pPr>
              <a:buNone/>
            </a:pPr>
            <a:endParaRPr lang="ru-RU" dirty="0"/>
          </a:p>
        </p:txBody>
      </p:sp>
      <p:pic>
        <p:nvPicPr>
          <p:cNvPr id="2050" name="Picture 2" descr="D:\ХРАНИТЕЛЬ\2022 г\ВЫСТАВКИ\ФОТО режиссеров народного театра Подосиновца\У ТЕстовой это фото\Валентина Владимировна Тестова, режиссер Народ театра.2000-е гг..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3848" y="3789040"/>
            <a:ext cx="2880320" cy="2192487"/>
          </a:xfrm>
          <a:prstGeom prst="rect">
            <a:avLst/>
          </a:prstGeom>
          <a:noFill/>
        </p:spPr>
      </p:pic>
      <p:pic>
        <p:nvPicPr>
          <p:cNvPr id="2051" name="Picture 3" descr="D:\ХРАНИТЕЛЬ\2022 г\ВЫСТАВКИ\Фото. Районный ДК.1920-е-2010-е\Подосиновский РДК. Современный вид.jpg"/>
          <p:cNvPicPr>
            <a:picLocks noChangeAspect="1" noChangeArrowheads="1"/>
          </p:cNvPicPr>
          <p:nvPr/>
        </p:nvPicPr>
        <p:blipFill>
          <a:blip r:embed="rId3" cstate="print"/>
          <a:srcRect/>
          <a:stretch>
            <a:fillRect/>
          </a:stretch>
        </p:blipFill>
        <p:spPr bwMode="auto">
          <a:xfrm>
            <a:off x="6084168" y="1556792"/>
            <a:ext cx="2808312" cy="2232248"/>
          </a:xfrm>
          <a:prstGeom prst="rect">
            <a:avLst/>
          </a:prstGeom>
          <a:noFill/>
        </p:spPr>
      </p:pic>
      <p:pic>
        <p:nvPicPr>
          <p:cNvPr id="2052" name="Picture 4" descr="D:\ХРАНИТЕЛЬ\2022 г\ВЫСТАВКИ\АФИША\музей.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3528" y="1556792"/>
            <a:ext cx="2880319" cy="2232248"/>
          </a:xfrm>
          <a:prstGeom prst="rect">
            <a:avLst/>
          </a:prstGeom>
          <a:noFill/>
        </p:spPr>
      </p:pic>
      <p:sp>
        <p:nvSpPr>
          <p:cNvPr id="13" name="TextBox 12"/>
          <p:cNvSpPr txBox="1"/>
          <p:nvPr/>
        </p:nvSpPr>
        <p:spPr>
          <a:xfrm>
            <a:off x="323528" y="3789040"/>
            <a:ext cx="2880320" cy="830997"/>
          </a:xfrm>
          <a:prstGeom prst="rect">
            <a:avLst/>
          </a:prstGeom>
          <a:noFill/>
        </p:spPr>
        <p:txBody>
          <a:bodyPr wrap="square" rtlCol="0">
            <a:spAutoFit/>
          </a:bodyPr>
          <a:lstStyle/>
          <a:p>
            <a:pPr algn="ctr"/>
            <a:r>
              <a:rPr lang="ru-RU" sz="2300" dirty="0" err="1" smtClean="0">
                <a:latin typeface="Monotype Corsiva" pitchFamily="66" charset="0"/>
              </a:rPr>
              <a:t>Подосиновского</a:t>
            </a:r>
            <a:r>
              <a:rPr lang="ru-RU" sz="2300" dirty="0" smtClean="0">
                <a:latin typeface="Monotype Corsiva" pitchFamily="66" charset="0"/>
              </a:rPr>
              <a:t> краеведческого музея</a:t>
            </a:r>
            <a:endParaRPr lang="ru-RU" sz="2300" dirty="0">
              <a:latin typeface="Monotype Corsiva" pitchFamily="66" charset="0"/>
            </a:endParaRPr>
          </a:p>
        </p:txBody>
      </p:sp>
      <p:sp>
        <p:nvSpPr>
          <p:cNvPr id="14" name="TextBox 13"/>
          <p:cNvSpPr txBox="1"/>
          <p:nvPr/>
        </p:nvSpPr>
        <p:spPr>
          <a:xfrm>
            <a:off x="3203848" y="1988840"/>
            <a:ext cx="2880320" cy="1862048"/>
          </a:xfrm>
          <a:prstGeom prst="rect">
            <a:avLst/>
          </a:prstGeom>
          <a:noFill/>
        </p:spPr>
        <p:txBody>
          <a:bodyPr wrap="square" rtlCol="0">
            <a:spAutoFit/>
          </a:bodyPr>
          <a:lstStyle/>
          <a:p>
            <a:pPr algn="ctr"/>
            <a:r>
              <a:rPr lang="ru-RU" sz="2300" dirty="0" smtClean="0">
                <a:latin typeface="Monotype Corsiva" pitchFamily="66" charset="0"/>
              </a:rPr>
              <a:t>Валентины Владимировны Тестовой, режиссера </a:t>
            </a:r>
            <a:r>
              <a:rPr lang="ru-RU" sz="2300" dirty="0" err="1" smtClean="0">
                <a:latin typeface="Monotype Corsiva" pitchFamily="66" charset="0"/>
              </a:rPr>
              <a:t>Подосиновского</a:t>
            </a:r>
            <a:r>
              <a:rPr lang="ru-RU" sz="2300" dirty="0" smtClean="0">
                <a:latin typeface="Monotype Corsiva" pitchFamily="66" charset="0"/>
              </a:rPr>
              <a:t> народного театра</a:t>
            </a:r>
            <a:endParaRPr lang="ru-RU" sz="2300" dirty="0">
              <a:latin typeface="Monotype Corsiva" pitchFamily="66" charset="0"/>
            </a:endParaRPr>
          </a:p>
        </p:txBody>
      </p:sp>
      <p:sp>
        <p:nvSpPr>
          <p:cNvPr id="15" name="TextBox 14"/>
          <p:cNvSpPr txBox="1"/>
          <p:nvPr/>
        </p:nvSpPr>
        <p:spPr>
          <a:xfrm>
            <a:off x="6084168" y="3789040"/>
            <a:ext cx="2808312" cy="1154162"/>
          </a:xfrm>
          <a:prstGeom prst="rect">
            <a:avLst/>
          </a:prstGeom>
          <a:noFill/>
        </p:spPr>
        <p:txBody>
          <a:bodyPr wrap="square" rtlCol="0">
            <a:spAutoFit/>
          </a:bodyPr>
          <a:lstStyle/>
          <a:p>
            <a:pPr algn="ctr"/>
            <a:r>
              <a:rPr lang="ru-RU" sz="2300" dirty="0" err="1" smtClean="0">
                <a:latin typeface="Monotype Corsiva" pitchFamily="66" charset="0"/>
              </a:rPr>
              <a:t>Подосиновского</a:t>
            </a:r>
            <a:r>
              <a:rPr lang="ru-RU" sz="2300" dirty="0" smtClean="0">
                <a:latin typeface="Monotype Corsiva" pitchFamily="66" charset="0"/>
              </a:rPr>
              <a:t> районного </a:t>
            </a:r>
          </a:p>
          <a:p>
            <a:pPr algn="ctr"/>
            <a:r>
              <a:rPr lang="ru-RU" sz="2300" dirty="0" smtClean="0">
                <a:latin typeface="Monotype Corsiva" pitchFamily="66" charset="0"/>
              </a:rPr>
              <a:t>Дома культуры</a:t>
            </a:r>
            <a:endParaRPr lang="ru-RU" sz="2300" dirty="0">
              <a:latin typeface="Monotype Corsiva" pitchFamily="66" charset="0"/>
            </a:endParaRPr>
          </a:p>
        </p:txBody>
      </p:sp>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diamond(in)">
                                      <p:cBhvr>
                                        <p:cTn id="7" dur="2000"/>
                                        <p:tgtEl>
                                          <p:spTgt spid="1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diamond(in)">
                                      <p:cBhvr>
                                        <p:cTn id="10" dur="2000"/>
                                        <p:tgtEl>
                                          <p:spTgt spid="14">
                                            <p:txEl>
                                              <p:pRg st="0" end="0"/>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diamond(in)">
                                      <p:cBhvr>
                                        <p:cTn id="13" dur="2000"/>
                                        <p:tgtEl>
                                          <p:spTgt spid="15">
                                            <p:txEl>
                                              <p:pRg st="0" end="0"/>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diamond(in)">
                                      <p:cBhvr>
                                        <p:cTn id="16" dur="20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О выставке вам рассказал Сергей </a:t>
            </a:r>
            <a:r>
              <a:rPr lang="ru-RU" sz="2400" dirty="0" err="1" smtClean="0"/>
              <a:t>Кочкин</a:t>
            </a:r>
            <a:r>
              <a:rPr lang="ru-RU" sz="2400" dirty="0" smtClean="0"/>
              <a:t>.</a:t>
            </a:r>
            <a:endParaRPr lang="ru-RU" sz="2400" dirty="0"/>
          </a:p>
        </p:txBody>
      </p:sp>
      <p:sp>
        <p:nvSpPr>
          <p:cNvPr id="3" name="Содержимое 2"/>
          <p:cNvSpPr>
            <a:spLocks noGrp="1"/>
          </p:cNvSpPr>
          <p:nvPr>
            <p:ph idx="1"/>
          </p:nvPr>
        </p:nvSpPr>
        <p:spPr/>
        <p:txBody>
          <a:bodyPr/>
          <a:lstStyle/>
          <a:p>
            <a:pPr algn="ctr">
              <a:buNone/>
            </a:pPr>
            <a:endParaRPr lang="ru-RU" dirty="0" smtClean="0"/>
          </a:p>
          <a:p>
            <a:pPr algn="ctr">
              <a:buNone/>
            </a:pPr>
            <a:endParaRPr lang="ru-RU" dirty="0" smtClean="0"/>
          </a:p>
          <a:p>
            <a:pPr algn="ctr">
              <a:buNone/>
            </a:pPr>
            <a:endParaRPr lang="ru-RU" dirty="0" smtClean="0"/>
          </a:p>
          <a:p>
            <a:pPr algn="ctr">
              <a:buNone/>
            </a:pPr>
            <a:r>
              <a:rPr lang="ru-RU" b="1" dirty="0" smtClean="0"/>
              <a:t>Спасибо за внимание.</a:t>
            </a:r>
          </a:p>
          <a:p>
            <a:pPr algn="ctr">
              <a:buNone/>
            </a:pPr>
            <a:endParaRPr lang="ru-RU" dirty="0"/>
          </a:p>
        </p:txBody>
      </p:sp>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1"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770" decel="100000"/>
                                        <p:tgtEl>
                                          <p:spTgt spid="3">
                                            <p:txEl>
                                              <p:pRg st="3" end="3"/>
                                            </p:txEl>
                                          </p:spTgt>
                                        </p:tgtEl>
                                      </p:cBhvr>
                                    </p:animEffect>
                                    <p:animScale>
                                      <p:cBhvr>
                                        <p:cTn id="14" dur="770" decel="100000"/>
                                        <p:tgtEl>
                                          <p:spTgt spid="3">
                                            <p:txEl>
                                              <p:pRg st="3" end="3"/>
                                            </p:txEl>
                                          </p:spTgt>
                                        </p:tgtEl>
                                      </p:cBhvr>
                                      <p:from x="10000" y="10000"/>
                                      <p:to x="200000" y="450000"/>
                                    </p:animScale>
                                    <p:animScale>
                                      <p:cBhvr>
                                        <p:cTn id="15" dur="1230" accel="100000" fill="hold">
                                          <p:stCondLst>
                                            <p:cond delay="770"/>
                                          </p:stCondLst>
                                        </p:cTn>
                                        <p:tgtEl>
                                          <p:spTgt spid="3">
                                            <p:txEl>
                                              <p:pRg st="3" end="3"/>
                                            </p:txEl>
                                          </p:spTgt>
                                        </p:tgtEl>
                                      </p:cBhvr>
                                      <p:from x="200000" y="450000"/>
                                      <p:to x="100000" y="100000"/>
                                    </p:animScale>
                                    <p:set>
                                      <p:cBhvr>
                                        <p:cTn id="16" dur="770" fill="hold"/>
                                        <p:tgtEl>
                                          <p:spTgt spid="3">
                                            <p:txEl>
                                              <p:pRg st="3" end="3"/>
                                            </p:txEl>
                                          </p:spTgt>
                                        </p:tgtEl>
                                        <p:attrNameLst>
                                          <p:attrName>ppt_x</p:attrName>
                                        </p:attrNameLst>
                                      </p:cBhvr>
                                      <p:to>
                                        <p:strVal val="(0.5)"/>
                                      </p:to>
                                    </p:set>
                                    <p:anim from="(0.5)" to="(#ppt_x)" calcmode="lin" valueType="num">
                                      <p:cBhvr>
                                        <p:cTn id="17" dur="1230" accel="100000" fill="hold">
                                          <p:stCondLst>
                                            <p:cond delay="770"/>
                                          </p:stCondLst>
                                        </p:cTn>
                                        <p:tgtEl>
                                          <p:spTgt spid="3">
                                            <p:txEl>
                                              <p:pRg st="3" end="3"/>
                                            </p:txEl>
                                          </p:spTgt>
                                        </p:tgtEl>
                                        <p:attrNameLst>
                                          <p:attrName>ppt_x</p:attrName>
                                        </p:attrNameLst>
                                      </p:cBhvr>
                                    </p:anim>
                                    <p:set>
                                      <p:cBhvr>
                                        <p:cTn id="18" dur="770" fill="hold"/>
                                        <p:tgtEl>
                                          <p:spTgt spid="3">
                                            <p:txEl>
                                              <p:pRg st="3" end="3"/>
                                            </p:txEl>
                                          </p:spTgt>
                                        </p:tgtEl>
                                        <p:attrNameLst>
                                          <p:attrName>ppt_y</p:attrName>
                                        </p:attrNameLst>
                                      </p:cBhvr>
                                      <p:to>
                                        <p:strVal val="(#ppt_y+0.4)"/>
                                      </p:to>
                                    </p:set>
                                    <p:anim from="(#ppt_y+0.4)" to="(#ppt_y)" calcmode="lin" valueType="num">
                                      <p:cBhvr>
                                        <p:cTn id="19" dur="1230" accel="100000" fill="hold">
                                          <p:stCondLst>
                                            <p:cond delay="770"/>
                                          </p:stCondLst>
                                        </p:cTn>
                                        <p:tgtEl>
                                          <p:spTgt spid="3">
                                            <p:txEl>
                                              <p:pRg st="3" end="3"/>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ХРАНИТЕЛЬ\2022 г\ВЫСТАВКИ\Фото. Районный ДК.1920-е-2010-е\Без №.Фото чб.РДК. Конец 1970-х гг..jpg"/>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0" y="332657"/>
            <a:ext cx="4499992" cy="3672408"/>
          </a:xfrm>
          <a:prstGeom prst="rect">
            <a:avLst/>
          </a:prstGeom>
          <a:noFill/>
        </p:spPr>
      </p:pic>
      <p:sp>
        <p:nvSpPr>
          <p:cNvPr id="6" name="Прямоугольник 5"/>
          <p:cNvSpPr/>
          <p:nvPr/>
        </p:nvSpPr>
        <p:spPr>
          <a:xfrm>
            <a:off x="4499992" y="260648"/>
            <a:ext cx="4392488" cy="4947508"/>
          </a:xfrm>
          <a:prstGeom prst="rect">
            <a:avLst/>
          </a:prstGeom>
        </p:spPr>
        <p:txBody>
          <a:bodyPr wrap="square">
            <a:spAutoFit/>
          </a:bodyPr>
          <a:lstStyle/>
          <a:p>
            <a:pPr algn="just"/>
            <a:r>
              <a:rPr lang="ru-RU" sz="2300" dirty="0" smtClean="0">
                <a:solidFill>
                  <a:srgbClr val="FFFF00"/>
                </a:solidFill>
                <a:latin typeface="Monotype Corsiva" pitchFamily="66" charset="0"/>
              </a:rPr>
              <a:t>     </a:t>
            </a:r>
            <a:r>
              <a:rPr lang="ru-RU" sz="2250" dirty="0" smtClean="0">
                <a:solidFill>
                  <a:srgbClr val="FFFF00"/>
                </a:solidFill>
                <a:latin typeface="Monotype Corsiva" pitchFamily="66" charset="0"/>
              </a:rPr>
              <a:t>В </a:t>
            </a:r>
            <a:r>
              <a:rPr lang="ru-RU" sz="2250" dirty="0">
                <a:solidFill>
                  <a:srgbClr val="FFFF00"/>
                </a:solidFill>
                <a:latin typeface="Monotype Corsiva" pitchFamily="66" charset="0"/>
              </a:rPr>
              <a:t>год культурного наследия народов России, в год 45-летия открытия современного здания </a:t>
            </a:r>
            <a:r>
              <a:rPr lang="ru-RU" sz="2250" dirty="0" err="1">
                <a:solidFill>
                  <a:srgbClr val="FFFF00"/>
                </a:solidFill>
                <a:latin typeface="Monotype Corsiva" pitchFamily="66" charset="0"/>
              </a:rPr>
              <a:t>Подосиновского</a:t>
            </a:r>
            <a:r>
              <a:rPr lang="ru-RU" sz="2250" dirty="0">
                <a:solidFill>
                  <a:srgbClr val="FFFF00"/>
                </a:solidFill>
                <a:latin typeface="Monotype Corsiva" pitchFamily="66" charset="0"/>
              </a:rPr>
              <a:t> районного Дома культуры о </a:t>
            </a:r>
            <a:r>
              <a:rPr lang="ru-RU" sz="2250" dirty="0" smtClean="0">
                <a:solidFill>
                  <a:srgbClr val="FFFF00"/>
                </a:solidFill>
                <a:latin typeface="Monotype Corsiva" pitchFamily="66" charset="0"/>
              </a:rPr>
              <a:t>таком специфическом культурном явлении – культурном феномене, возникшем после революции 1917 г. (характерном </a:t>
            </a:r>
            <a:r>
              <a:rPr lang="ru-RU" sz="2250" dirty="0">
                <a:solidFill>
                  <a:srgbClr val="FFFF00"/>
                </a:solidFill>
                <a:latin typeface="Monotype Corsiva" pitchFamily="66" charset="0"/>
              </a:rPr>
              <a:t>для всех народов РФ, но начало ему положили русские регионы Центра Советской России) </a:t>
            </a:r>
            <a:r>
              <a:rPr lang="ru-RU" sz="2250" dirty="0" smtClean="0">
                <a:solidFill>
                  <a:srgbClr val="FFFF00"/>
                </a:solidFill>
                <a:latin typeface="Monotype Corsiva" pitchFamily="66" charset="0"/>
              </a:rPr>
              <a:t> как </a:t>
            </a:r>
            <a:r>
              <a:rPr lang="ru-RU" sz="2250" dirty="0">
                <a:solidFill>
                  <a:srgbClr val="FFFF00"/>
                </a:solidFill>
                <a:latin typeface="Monotype Corsiva" pitchFamily="66" charset="0"/>
              </a:rPr>
              <a:t>художественная </a:t>
            </a:r>
            <a:r>
              <a:rPr lang="ru-RU" sz="2250" dirty="0" smtClean="0">
                <a:solidFill>
                  <a:srgbClr val="FFFF00"/>
                </a:solidFill>
                <a:latin typeface="Monotype Corsiva" pitchFamily="66" charset="0"/>
              </a:rPr>
              <a:t>самодеятельность под эгидой Домов культуры на примере творчества жителей села (затем поселка)  Подосиновца, </a:t>
            </a:r>
            <a:endParaRPr lang="ru-RU" sz="2250" dirty="0">
              <a:solidFill>
                <a:srgbClr val="FFFF00"/>
              </a:solidFill>
              <a:latin typeface="Monotype Corsiva" pitchFamily="66" charset="0"/>
            </a:endParaRPr>
          </a:p>
        </p:txBody>
      </p:sp>
      <p:sp>
        <p:nvSpPr>
          <p:cNvPr id="7" name="TextBox 6"/>
          <p:cNvSpPr txBox="1"/>
          <p:nvPr/>
        </p:nvSpPr>
        <p:spPr>
          <a:xfrm>
            <a:off x="0" y="4005064"/>
            <a:ext cx="4499992" cy="646331"/>
          </a:xfrm>
          <a:prstGeom prst="rect">
            <a:avLst/>
          </a:prstGeom>
          <a:noFill/>
        </p:spPr>
        <p:txBody>
          <a:bodyPr wrap="square" rtlCol="0">
            <a:spAutoFit/>
          </a:bodyPr>
          <a:lstStyle/>
          <a:p>
            <a:pPr algn="ctr"/>
            <a:r>
              <a:rPr lang="ru-RU" b="1" dirty="0" err="1" smtClean="0">
                <a:solidFill>
                  <a:schemeClr val="bg1">
                    <a:lumMod val="95000"/>
                    <a:lumOff val="5000"/>
                  </a:schemeClr>
                </a:solidFill>
              </a:rPr>
              <a:t>Подосиновский</a:t>
            </a:r>
            <a:r>
              <a:rPr lang="ru-RU" b="1" dirty="0" smtClean="0">
                <a:solidFill>
                  <a:schemeClr val="bg1">
                    <a:lumMod val="95000"/>
                    <a:lumOff val="5000"/>
                  </a:schemeClr>
                </a:solidFill>
              </a:rPr>
              <a:t> РДК. Конец 1970-х гг.</a:t>
            </a:r>
          </a:p>
          <a:p>
            <a:pPr algn="ctr"/>
            <a:r>
              <a:rPr lang="ru-RU" b="1" dirty="0" smtClean="0">
                <a:solidFill>
                  <a:schemeClr val="bg1">
                    <a:lumMod val="95000"/>
                    <a:lumOff val="5000"/>
                  </a:schemeClr>
                </a:solidFill>
              </a:rPr>
              <a:t>Открыт для зрителей 7 ноября 1977 г.</a:t>
            </a:r>
            <a:endParaRPr lang="ru-RU" b="1" dirty="0">
              <a:solidFill>
                <a:schemeClr val="bg1">
                  <a:lumMod val="95000"/>
                  <a:lumOff val="5000"/>
                </a:schemeClr>
              </a:solidFill>
            </a:endParaRPr>
          </a:p>
        </p:txBody>
      </p:sp>
      <p:sp>
        <p:nvSpPr>
          <p:cNvPr id="9" name="TextBox 8"/>
          <p:cNvSpPr txBox="1"/>
          <p:nvPr/>
        </p:nvSpPr>
        <p:spPr>
          <a:xfrm>
            <a:off x="152400" y="4805536"/>
            <a:ext cx="8820472" cy="369332"/>
          </a:xfrm>
          <a:prstGeom prst="rect">
            <a:avLst/>
          </a:prstGeom>
          <a:noFill/>
        </p:spPr>
        <p:txBody>
          <a:bodyPr wrap="square" rtlCol="0">
            <a:spAutoFit/>
          </a:bodyPr>
          <a:lstStyle/>
          <a:p>
            <a:endParaRPr lang="ru-RU" dirty="0"/>
          </a:p>
        </p:txBody>
      </p:sp>
      <p:sp>
        <p:nvSpPr>
          <p:cNvPr id="11" name="TextBox 10"/>
          <p:cNvSpPr txBox="1"/>
          <p:nvPr/>
        </p:nvSpPr>
        <p:spPr>
          <a:xfrm>
            <a:off x="0" y="5157192"/>
            <a:ext cx="8892480" cy="1477328"/>
          </a:xfrm>
          <a:prstGeom prst="rect">
            <a:avLst/>
          </a:prstGeom>
          <a:noFill/>
        </p:spPr>
        <p:txBody>
          <a:bodyPr wrap="square" rtlCol="0">
            <a:spAutoFit/>
          </a:bodyPr>
          <a:lstStyle/>
          <a:p>
            <a:pPr algn="just"/>
            <a:r>
              <a:rPr lang="ru-RU" sz="2250" dirty="0">
                <a:solidFill>
                  <a:srgbClr val="FFFF00"/>
                </a:solidFill>
                <a:latin typeface="Monotype Corsiva" pitchFamily="66" charset="0"/>
              </a:rPr>
              <a:t>об организаторской роли районного Дома </a:t>
            </a:r>
            <a:r>
              <a:rPr lang="ru-RU" sz="2250" dirty="0" smtClean="0">
                <a:solidFill>
                  <a:srgbClr val="FFFF00"/>
                </a:solidFill>
                <a:latin typeface="Monotype Corsiva" pitchFamily="66" charset="0"/>
              </a:rPr>
              <a:t>культуры </a:t>
            </a:r>
            <a:r>
              <a:rPr lang="ru-RU" sz="2250" dirty="0">
                <a:solidFill>
                  <a:srgbClr val="FFFF00"/>
                </a:solidFill>
                <a:latin typeface="Monotype Corsiva" pitchFamily="66" charset="0"/>
              </a:rPr>
              <a:t>в раскрытии творческих граней </a:t>
            </a:r>
            <a:r>
              <a:rPr lang="ru-RU" sz="2250" dirty="0" smtClean="0">
                <a:solidFill>
                  <a:srgbClr val="FFFF00"/>
                </a:solidFill>
                <a:latin typeface="Monotype Corsiva" pitchFamily="66" charset="0"/>
              </a:rPr>
              <a:t>служащего</a:t>
            </a:r>
            <a:r>
              <a:rPr lang="ru-RU" sz="2250" dirty="0">
                <a:solidFill>
                  <a:srgbClr val="FFFF00"/>
                </a:solidFill>
                <a:latin typeface="Monotype Corsiva" pitchFamily="66" charset="0"/>
              </a:rPr>
              <a:t>, </a:t>
            </a:r>
            <a:r>
              <a:rPr lang="ru-RU" sz="2250" dirty="0" smtClean="0">
                <a:solidFill>
                  <a:srgbClr val="FFFF00"/>
                </a:solidFill>
                <a:latin typeface="Monotype Corsiva" pitchFamily="66" charset="0"/>
              </a:rPr>
              <a:t>рабочего, учителя</a:t>
            </a:r>
            <a:r>
              <a:rPr lang="ru-RU" sz="2250" dirty="0">
                <a:solidFill>
                  <a:srgbClr val="FFFF00"/>
                </a:solidFill>
                <a:latin typeface="Monotype Corsiva" pitchFamily="66" charset="0"/>
              </a:rPr>
              <a:t>, </a:t>
            </a:r>
            <a:r>
              <a:rPr lang="ru-RU" sz="2250" dirty="0" smtClean="0">
                <a:solidFill>
                  <a:srgbClr val="FFFF00"/>
                </a:solidFill>
                <a:latin typeface="Monotype Corsiva" pitchFamily="66" charset="0"/>
              </a:rPr>
              <a:t>селянина-колхозника  </a:t>
            </a:r>
            <a:r>
              <a:rPr lang="ru-RU" sz="2250" dirty="0">
                <a:solidFill>
                  <a:srgbClr val="FFFF00"/>
                </a:solidFill>
                <a:latin typeface="Monotype Corsiva" pitchFamily="66" charset="0"/>
              </a:rPr>
              <a:t>призвана рассказать выставка. Ведь любой человек – это не просто его рабочее место, а многогранная личность</a:t>
            </a:r>
            <a:r>
              <a:rPr lang="ru-RU" sz="2250" dirty="0" smtClean="0">
                <a:solidFill>
                  <a:srgbClr val="FFFF00"/>
                </a:solidFill>
                <a:latin typeface="Monotype Corsiva" pitchFamily="66" charset="0"/>
              </a:rPr>
              <a:t>.</a:t>
            </a:r>
            <a:endParaRPr lang="ru-RU" sz="2250" dirty="0">
              <a:solidFill>
                <a:srgbClr val="FFFF00"/>
              </a:solidFill>
              <a:latin typeface="Monotype Corsiva" pitchFamily="66" charset="0"/>
            </a:endParaRPr>
          </a:p>
        </p:txBody>
      </p:sp>
      <p:sp>
        <p:nvSpPr>
          <p:cNvPr id="12" name="Прямоугольник 11"/>
          <p:cNvSpPr/>
          <p:nvPr/>
        </p:nvSpPr>
        <p:spPr>
          <a:xfrm>
            <a:off x="295833" y="2967335"/>
            <a:ext cx="8552341" cy="1200329"/>
          </a:xfrm>
          <a:prstGeom prst="rect">
            <a:avLst/>
          </a:prstGeom>
          <a:noFill/>
        </p:spPr>
        <p:txBody>
          <a:bodyPr wrap="none" lIns="91440" tIns="45720" rIns="91440" bIns="45720">
            <a:spAutoFit/>
            <a:scene3d>
              <a:camera prst="isometricOffAxis2Right"/>
              <a:lightRig rig="threePt" dir="t"/>
            </a:scene3d>
          </a:bodyPr>
          <a:lstStyle/>
          <a:p>
            <a:pPr algn="ctr"/>
            <a:r>
              <a:rPr lang="ru-RU" sz="7200" b="1" cap="all" spc="0" dirty="0" smtClean="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latin typeface="Monotype Corsiva" pitchFamily="66" charset="0"/>
              </a:rPr>
              <a:t>О чем выставка?</a:t>
            </a:r>
            <a:endParaRPr lang="ru-RU" sz="7200" b="1" cap="all" spc="0" dirty="0">
              <a:ln w="9000" cmpd="sng">
                <a:solidFill>
                  <a:schemeClr val="accent4">
                    <a:shade val="50000"/>
                    <a:satMod val="120000"/>
                  </a:schemeClr>
                </a:solidFill>
                <a:prstDash val="solid"/>
              </a:ln>
              <a:solidFill>
                <a:srgbClr val="002060"/>
              </a:solidFill>
              <a:effectLst>
                <a:reflection blurRad="12700" stA="28000" endPos="45000" dist="1000" dir="5400000" sy="-100000" algn="bl" rotWithShape="0"/>
              </a:effectLst>
            </a:endParaRPr>
          </a:p>
        </p:txBody>
      </p:sp>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0" fill="hold"/>
                                        <p:tgtEl>
                                          <p:spTgt spid="12"/>
                                        </p:tgtEl>
                                        <p:attrNameLst>
                                          <p:attrName>ppt_w</p:attrName>
                                        </p:attrNameLst>
                                      </p:cBhvr>
                                      <p:tavLst>
                                        <p:tav tm="0">
                                          <p:val>
                                            <p:fltVal val="0"/>
                                          </p:val>
                                        </p:tav>
                                        <p:tav tm="100000">
                                          <p:val>
                                            <p:strVal val="#ppt_w"/>
                                          </p:val>
                                        </p:tav>
                                      </p:tavLst>
                                    </p:anim>
                                    <p:anim calcmode="lin" valueType="num">
                                      <p:cBhvr>
                                        <p:cTn id="8" dur="5000" fill="hold"/>
                                        <p:tgtEl>
                                          <p:spTgt spid="12"/>
                                        </p:tgtEl>
                                        <p:attrNameLst>
                                          <p:attrName>ppt_h</p:attrName>
                                        </p:attrNameLst>
                                      </p:cBhvr>
                                      <p:tavLst>
                                        <p:tav tm="0">
                                          <p:val>
                                            <p:fltVal val="0"/>
                                          </p:val>
                                        </p:tav>
                                        <p:tav tm="100000">
                                          <p:val>
                                            <p:strVal val="#ppt_h"/>
                                          </p:val>
                                        </p:tav>
                                      </p:tavLst>
                                    </p:anim>
                                    <p:anim calcmode="lin" valueType="num">
                                      <p:cBhvr>
                                        <p:cTn id="9" dur="5000" fill="hold"/>
                                        <p:tgtEl>
                                          <p:spTgt spid="12"/>
                                        </p:tgtEl>
                                        <p:attrNameLst>
                                          <p:attrName>style.rotation</p:attrName>
                                        </p:attrNameLst>
                                      </p:cBhvr>
                                      <p:tavLst>
                                        <p:tav tm="0">
                                          <p:val>
                                            <p:fltVal val="360"/>
                                          </p:val>
                                        </p:tav>
                                        <p:tav tm="100000">
                                          <p:val>
                                            <p:fltVal val="0"/>
                                          </p:val>
                                        </p:tav>
                                      </p:tavLst>
                                    </p:anim>
                                    <p:animEffect transition="in" filter="fade">
                                      <p:cBhvr>
                                        <p:cTn id="10" dur="5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D:\ХРАНИТЕЛЬ\2022 г\Подосиновский ДК. Середина 1970-х гг..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220072" y="4005064"/>
            <a:ext cx="3923928" cy="2852936"/>
          </a:xfrm>
          <a:prstGeom prst="rect">
            <a:avLst/>
          </a:prstGeom>
          <a:noFill/>
        </p:spPr>
      </p:pic>
      <p:pic>
        <p:nvPicPr>
          <p:cNvPr id="4101" name="Picture 5" descr="D:\ХРАНИТЕЛЬ\2022 г\Подосиновский нардом. Конец 1920-х гг..jpg"/>
          <p:cNvPicPr>
            <a:picLocks noChangeAspect="1" noChangeArrowheads="1"/>
          </p:cNvPicPr>
          <p:nvPr/>
        </p:nvPicPr>
        <p:blipFill>
          <a:blip r:embed="rId3" cstate="print"/>
          <a:srcRect/>
          <a:stretch>
            <a:fillRect/>
          </a:stretch>
        </p:blipFill>
        <p:spPr bwMode="auto">
          <a:xfrm>
            <a:off x="0" y="4581128"/>
            <a:ext cx="3635896" cy="2276872"/>
          </a:xfrm>
          <a:prstGeom prst="rect">
            <a:avLst/>
          </a:prstGeom>
          <a:noFill/>
        </p:spPr>
      </p:pic>
      <p:sp>
        <p:nvSpPr>
          <p:cNvPr id="2" name="Заголовок 1"/>
          <p:cNvSpPr>
            <a:spLocks noGrp="1"/>
          </p:cNvSpPr>
          <p:nvPr>
            <p:ph type="title"/>
          </p:nvPr>
        </p:nvSpPr>
        <p:spPr>
          <a:xfrm>
            <a:off x="457200" y="548680"/>
            <a:ext cx="8229600" cy="868958"/>
          </a:xfrm>
        </p:spPr>
        <p:txBody>
          <a:bodyPr>
            <a:normAutofit fontScale="90000"/>
          </a:bodyPr>
          <a:lstStyle/>
          <a:p>
            <a:r>
              <a:rPr lang="ru-RU" sz="2200" dirty="0" smtClean="0">
                <a:solidFill>
                  <a:srgbClr val="FF0000"/>
                </a:solidFill>
              </a:rPr>
              <a:t>Почему до революции 1917 г. художественное самодеятельное творчество рядовых россиян, особенно селян, находилось в зародыше, а в советское время, чем дальше, тем сильнее расцветало, достигнув своего апогея в 1970-80-е гг.?</a:t>
            </a:r>
            <a:r>
              <a:rPr lang="ru-RU" dirty="0" smtClean="0"/>
              <a:t/>
            </a:r>
            <a:br>
              <a:rPr lang="ru-RU" dirty="0" smtClean="0"/>
            </a:br>
            <a:endParaRPr lang="ru-RU" dirty="0"/>
          </a:p>
        </p:txBody>
      </p:sp>
      <p:sp>
        <p:nvSpPr>
          <p:cNvPr id="8" name="Прямоугольник 7"/>
          <p:cNvSpPr/>
          <p:nvPr/>
        </p:nvSpPr>
        <p:spPr>
          <a:xfrm>
            <a:off x="1475656" y="1844824"/>
            <a:ext cx="6048672" cy="3816429"/>
          </a:xfrm>
          <a:prstGeom prst="rect">
            <a:avLst/>
          </a:prstGeom>
        </p:spPr>
        <p:txBody>
          <a:bodyPr wrap="square">
            <a:spAutoFit/>
          </a:bodyPr>
          <a:lstStyle/>
          <a:p>
            <a:pPr algn="just"/>
            <a:r>
              <a:rPr lang="ru-RU" sz="2200" b="1" dirty="0">
                <a:solidFill>
                  <a:srgbClr val="FFFF00"/>
                </a:solidFill>
                <a:latin typeface="Book Antiqua" pitchFamily="18" charset="0"/>
              </a:rPr>
              <a:t>1 а. До революции ставка государством, его поддержка были направлены на «высокую» культуру, которой занимались в первую очередь </a:t>
            </a:r>
            <a:r>
              <a:rPr lang="ru-RU" sz="2200" b="1" dirty="0" smtClean="0">
                <a:solidFill>
                  <a:srgbClr val="FFFF00"/>
                </a:solidFill>
                <a:latin typeface="Book Antiqua" pitchFamily="18" charset="0"/>
              </a:rPr>
              <a:t>дворяне, </a:t>
            </a:r>
            <a:r>
              <a:rPr lang="ru-RU" sz="2200" b="1" dirty="0">
                <a:solidFill>
                  <a:srgbClr val="FFFF00"/>
                </a:solidFill>
                <a:latin typeface="Book Antiqua" pitchFamily="18" charset="0"/>
              </a:rPr>
              <a:t>например, оперу, балет как культурные бренды России. Селянин не должен был в ней разбираться.</a:t>
            </a:r>
          </a:p>
          <a:p>
            <a:pPr algn="just"/>
            <a:r>
              <a:rPr lang="ru-RU" sz="2200" b="1" dirty="0">
                <a:solidFill>
                  <a:srgbClr val="FFFF00"/>
                </a:solidFill>
                <a:latin typeface="Book Antiqua" pitchFamily="18" charset="0"/>
              </a:rPr>
              <a:t>1 б. Было по сути 2 культуры – народная, не выходящая за рамки мира – </a:t>
            </a:r>
            <a:r>
              <a:rPr lang="ru-RU" sz="2200" b="1" dirty="0" smtClean="0">
                <a:solidFill>
                  <a:srgbClr val="FFFF00"/>
                </a:solidFill>
                <a:latin typeface="Book Antiqua" pitchFamily="18" charset="0"/>
              </a:rPr>
              <a:t>деревни, </a:t>
            </a:r>
            <a:r>
              <a:rPr lang="ru-RU" sz="2200" b="1" dirty="0">
                <a:solidFill>
                  <a:srgbClr val="FFFF00"/>
                </a:solidFill>
                <a:latin typeface="Book Antiqua" pitchFamily="18" charset="0"/>
              </a:rPr>
              <a:t>и дворянская, не доступная для освоения простым человеком.</a:t>
            </a:r>
          </a:p>
        </p:txBody>
      </p:sp>
      <p:sp>
        <p:nvSpPr>
          <p:cNvPr id="9" name="Прямоугольник 8"/>
          <p:cNvSpPr/>
          <p:nvPr/>
        </p:nvSpPr>
        <p:spPr>
          <a:xfrm>
            <a:off x="1187624" y="1700808"/>
            <a:ext cx="6480720" cy="2800767"/>
          </a:xfrm>
          <a:prstGeom prst="rect">
            <a:avLst/>
          </a:prstGeom>
        </p:spPr>
        <p:txBody>
          <a:bodyPr wrap="square">
            <a:spAutoFit/>
          </a:bodyPr>
          <a:lstStyle/>
          <a:p>
            <a:pPr algn="just"/>
            <a:r>
              <a:rPr lang="ru-RU" sz="2200" b="1" dirty="0">
                <a:solidFill>
                  <a:srgbClr val="FFFF00"/>
                </a:solidFill>
                <a:latin typeface="Book Antiqua" pitchFamily="18" charset="0"/>
              </a:rPr>
              <a:t>1 а. Финансовая и идеологическая поддержка новой власти была направлена на развитие личности. В селах и поселках массово строились Дома культуры или как их называли вначале «народные дома», а позднее самым </a:t>
            </a:r>
            <a:r>
              <a:rPr lang="ru-RU" sz="2200" b="1" dirty="0" err="1">
                <a:solidFill>
                  <a:srgbClr val="FFFF00"/>
                </a:solidFill>
                <a:latin typeface="Book Antiqua" pitchFamily="18" charset="0"/>
              </a:rPr>
              <a:t>употребимым</a:t>
            </a:r>
            <a:r>
              <a:rPr lang="ru-RU" sz="2200" b="1" dirty="0">
                <a:solidFill>
                  <a:srgbClr val="FFFF00"/>
                </a:solidFill>
                <a:latin typeface="Book Antiqua" pitchFamily="18" charset="0"/>
              </a:rPr>
              <a:t> названием стало «клуб». Именно так было в Подосиновце</a:t>
            </a:r>
            <a:r>
              <a:rPr lang="ru-RU" sz="2200" b="1" dirty="0" smtClean="0">
                <a:solidFill>
                  <a:srgbClr val="FFFF00"/>
                </a:solidFill>
                <a:latin typeface="Book Antiqua" pitchFamily="18" charset="0"/>
              </a:rPr>
              <a:t>.</a:t>
            </a:r>
            <a:endParaRPr lang="ru-RU" sz="2200" b="1" dirty="0">
              <a:solidFill>
                <a:srgbClr val="FFFF00"/>
              </a:solidFill>
              <a:latin typeface="Book Antiqua" pitchFamily="18" charset="0"/>
            </a:endParaRPr>
          </a:p>
        </p:txBody>
      </p:sp>
      <p:sp>
        <p:nvSpPr>
          <p:cNvPr id="10" name="Прямоугольник 9"/>
          <p:cNvSpPr/>
          <p:nvPr/>
        </p:nvSpPr>
        <p:spPr>
          <a:xfrm>
            <a:off x="1331640" y="3717032"/>
            <a:ext cx="6192688" cy="2123658"/>
          </a:xfrm>
          <a:prstGeom prst="rect">
            <a:avLst/>
          </a:prstGeom>
        </p:spPr>
        <p:txBody>
          <a:bodyPr wrap="square">
            <a:spAutoFit/>
          </a:bodyPr>
          <a:lstStyle/>
          <a:p>
            <a:pPr algn="just"/>
            <a:r>
              <a:rPr lang="ru-RU" sz="2200" b="1" dirty="0">
                <a:solidFill>
                  <a:srgbClr val="FFFF00"/>
                </a:solidFill>
                <a:latin typeface="Book Antiqua" pitchFamily="18" charset="0"/>
              </a:rPr>
              <a:t>1 б. Как ни странно, но новая власть взяла под крыло именно национальную традиционную культуру русских и других народов. Например, в </a:t>
            </a:r>
            <a:r>
              <a:rPr lang="ru-RU" sz="2200" b="1" dirty="0" err="1">
                <a:solidFill>
                  <a:srgbClr val="FFFF00"/>
                </a:solidFill>
                <a:latin typeface="Book Antiqua" pitchFamily="18" charset="0"/>
              </a:rPr>
              <a:t>Подосиновском</a:t>
            </a:r>
            <a:r>
              <a:rPr lang="ru-RU" sz="2200" b="1" dirty="0">
                <a:solidFill>
                  <a:srgbClr val="FFFF00"/>
                </a:solidFill>
                <a:latin typeface="Book Antiqua" pitchFamily="18" charset="0"/>
              </a:rPr>
              <a:t> ДК расцвело хоровое творчество; исполнение народных песен.</a:t>
            </a:r>
          </a:p>
        </p:txBody>
      </p:sp>
      <p:sp>
        <p:nvSpPr>
          <p:cNvPr id="12" name="Прямоугольник 11"/>
          <p:cNvSpPr/>
          <p:nvPr/>
        </p:nvSpPr>
        <p:spPr>
          <a:xfrm>
            <a:off x="1331640" y="1844824"/>
            <a:ext cx="6264696" cy="1862048"/>
          </a:xfrm>
          <a:prstGeom prst="rect">
            <a:avLst/>
          </a:prstGeom>
        </p:spPr>
        <p:txBody>
          <a:bodyPr wrap="square">
            <a:spAutoFit/>
          </a:bodyPr>
          <a:lstStyle/>
          <a:p>
            <a:pPr algn="just"/>
            <a:r>
              <a:rPr lang="ru-RU" sz="2300" dirty="0">
                <a:solidFill>
                  <a:srgbClr val="FFFF00"/>
                </a:solidFill>
                <a:latin typeface="Book Antiqua" pitchFamily="18" charset="0"/>
              </a:rPr>
              <a:t>2. До революции не было духа свободы личности. Преклонение перед барином и самоуничижение в массах никуда не </a:t>
            </a:r>
            <a:r>
              <a:rPr lang="ru-RU" sz="2300" dirty="0" smtClean="0">
                <a:solidFill>
                  <a:srgbClr val="FFFF00"/>
                </a:solidFill>
                <a:latin typeface="Book Antiqua" pitchFamily="18" charset="0"/>
              </a:rPr>
              <a:t>делись, несмотря </a:t>
            </a:r>
            <a:r>
              <a:rPr lang="ru-RU" sz="2300" dirty="0">
                <a:solidFill>
                  <a:srgbClr val="FFFF00"/>
                </a:solidFill>
                <a:latin typeface="Book Antiqua" pitchFamily="18" charset="0"/>
              </a:rPr>
              <a:t>на отмену крепостного права.</a:t>
            </a:r>
          </a:p>
        </p:txBody>
      </p:sp>
      <p:sp>
        <p:nvSpPr>
          <p:cNvPr id="14" name="Прямоугольник 13"/>
          <p:cNvSpPr/>
          <p:nvPr/>
        </p:nvSpPr>
        <p:spPr>
          <a:xfrm>
            <a:off x="1115616" y="1628800"/>
            <a:ext cx="7056784" cy="4154984"/>
          </a:xfrm>
          <a:prstGeom prst="rect">
            <a:avLst/>
          </a:prstGeom>
        </p:spPr>
        <p:txBody>
          <a:bodyPr wrap="square">
            <a:spAutoFit/>
          </a:bodyPr>
          <a:lstStyle/>
          <a:p>
            <a:pPr algn="just"/>
            <a:r>
              <a:rPr lang="ru-RU" sz="2200" b="1" dirty="0">
                <a:solidFill>
                  <a:srgbClr val="FFFF00"/>
                </a:solidFill>
                <a:latin typeface="Book Antiqua" pitchFamily="18" charset="0"/>
              </a:rPr>
              <a:t>2. После революции дух свободы, в том числе творчества, зажигал сердца людей проявлять себя на сцене как артиста и музыканта, певца. Особенно ярко это проявлялось в среде учащейся молодежи. 1917-1920-е гг. – время поистине самостоятельного творчества граждан, когда государство по факту </a:t>
            </a:r>
            <a:r>
              <a:rPr lang="ru-RU" sz="2200" b="1" dirty="0" smtClean="0">
                <a:solidFill>
                  <a:srgbClr val="FFFF00"/>
                </a:solidFill>
                <a:latin typeface="Book Antiqua" pitchFamily="18" charset="0"/>
              </a:rPr>
              <a:t>слабо вмешивалось </a:t>
            </a:r>
            <a:r>
              <a:rPr lang="ru-RU" sz="2200" b="1" dirty="0">
                <a:solidFill>
                  <a:srgbClr val="FFFF00"/>
                </a:solidFill>
                <a:latin typeface="Book Antiqua" pitchFamily="18" charset="0"/>
              </a:rPr>
              <a:t>в художественную активность граждан. Пример </a:t>
            </a:r>
            <a:r>
              <a:rPr lang="ru-RU" sz="2200" b="1" dirty="0" smtClean="0">
                <a:solidFill>
                  <a:srgbClr val="FFFF00"/>
                </a:solidFill>
                <a:latin typeface="Book Antiqua" pitchFamily="18" charset="0"/>
              </a:rPr>
              <a:t>тому – </a:t>
            </a:r>
            <a:r>
              <a:rPr lang="ru-RU" sz="2200" b="1" dirty="0">
                <a:solidFill>
                  <a:srgbClr val="FFFF00"/>
                </a:solidFill>
                <a:latin typeface="Book Antiqua" pitchFamily="18" charset="0"/>
              </a:rPr>
              <a:t>деятельность </a:t>
            </a:r>
            <a:r>
              <a:rPr lang="ru-RU" sz="2200" b="1" dirty="0" err="1">
                <a:solidFill>
                  <a:srgbClr val="FFFF00"/>
                </a:solidFill>
                <a:latin typeface="Book Antiqua" pitchFamily="18" charset="0"/>
              </a:rPr>
              <a:t>Подосиновского</a:t>
            </a:r>
            <a:r>
              <a:rPr lang="ru-RU" sz="2200" b="1" dirty="0">
                <a:solidFill>
                  <a:srgbClr val="FFFF00"/>
                </a:solidFill>
                <a:latin typeface="Book Antiqua" pitchFamily="18" charset="0"/>
              </a:rPr>
              <a:t> народного дома – </a:t>
            </a:r>
            <a:r>
              <a:rPr lang="ru-RU" sz="2200" b="1" dirty="0" smtClean="0">
                <a:solidFill>
                  <a:srgbClr val="FFFF00"/>
                </a:solidFill>
                <a:latin typeface="Book Antiqua" pitchFamily="18" charset="0"/>
              </a:rPr>
              <a:t>театра, </a:t>
            </a:r>
            <a:r>
              <a:rPr lang="ru-RU" sz="2200" b="1" dirty="0">
                <a:solidFill>
                  <a:srgbClr val="FFFF00"/>
                </a:solidFill>
                <a:latin typeface="Book Antiqua" pitchFamily="18" charset="0"/>
              </a:rPr>
              <a:t>всецело существующего на энтузиазме самих участников и жителей Подосиновца.</a:t>
            </a:r>
          </a:p>
        </p:txBody>
      </p:sp>
      <p:sp>
        <p:nvSpPr>
          <p:cNvPr id="16" name="Прямоугольник 15"/>
          <p:cNvSpPr/>
          <p:nvPr/>
        </p:nvSpPr>
        <p:spPr>
          <a:xfrm>
            <a:off x="1187624" y="1628800"/>
            <a:ext cx="6984776" cy="1785104"/>
          </a:xfrm>
          <a:prstGeom prst="rect">
            <a:avLst/>
          </a:prstGeom>
        </p:spPr>
        <p:txBody>
          <a:bodyPr wrap="square">
            <a:spAutoFit/>
          </a:bodyPr>
          <a:lstStyle/>
          <a:p>
            <a:pPr algn="just"/>
            <a:r>
              <a:rPr lang="ru-RU" sz="2200" b="1" dirty="0">
                <a:solidFill>
                  <a:srgbClr val="FFFF00"/>
                </a:solidFill>
                <a:latin typeface="Book Antiqua" pitchFamily="18" charset="0"/>
              </a:rPr>
              <a:t>3. До революции уровень экономической жизни не позволял человеку на селе (селяне составляли 85% всего населения России к 1917 г.) иметь много свободного времени и кооперироваться для непроизводительного труда – творчества.</a:t>
            </a:r>
          </a:p>
        </p:txBody>
      </p:sp>
      <p:sp>
        <p:nvSpPr>
          <p:cNvPr id="17" name="Прямоугольник 16"/>
          <p:cNvSpPr/>
          <p:nvPr/>
        </p:nvSpPr>
        <p:spPr>
          <a:xfrm>
            <a:off x="1115616" y="1700808"/>
            <a:ext cx="6984776" cy="3816429"/>
          </a:xfrm>
          <a:prstGeom prst="rect">
            <a:avLst/>
          </a:prstGeom>
        </p:spPr>
        <p:txBody>
          <a:bodyPr wrap="square">
            <a:spAutoFit/>
          </a:bodyPr>
          <a:lstStyle/>
          <a:p>
            <a:pPr algn="just"/>
            <a:r>
              <a:rPr lang="ru-RU" sz="2200" dirty="0">
                <a:solidFill>
                  <a:srgbClr val="FFFF00"/>
                </a:solidFill>
              </a:rPr>
              <a:t>3</a:t>
            </a:r>
            <a:r>
              <a:rPr lang="ru-RU" sz="2200" b="1" dirty="0">
                <a:solidFill>
                  <a:srgbClr val="FFFF00"/>
                </a:solidFill>
                <a:latin typeface="Book Antiqua" pitchFamily="18" charset="0"/>
              </a:rPr>
              <a:t>. После революции постепенно уровень производительных сил рос, менялась социально-экономическая структура населения; росло количество рабочих, служащих, учителей, медицинских работников. Эти социальные группы стали той </a:t>
            </a:r>
            <a:r>
              <a:rPr lang="ru-RU" sz="2200" b="1" dirty="0" smtClean="0">
                <a:solidFill>
                  <a:srgbClr val="FFFF00"/>
                </a:solidFill>
                <a:latin typeface="Book Antiqua" pitchFamily="18" charset="0"/>
              </a:rPr>
              <a:t>средой, </a:t>
            </a:r>
            <a:r>
              <a:rPr lang="ru-RU" sz="2200" b="1" dirty="0">
                <a:solidFill>
                  <a:srgbClr val="FFFF00"/>
                </a:solidFill>
                <a:latin typeface="Book Antiqua" pitchFamily="18" charset="0"/>
              </a:rPr>
              <a:t>которая давала кадры </a:t>
            </a:r>
            <a:r>
              <a:rPr lang="ru-RU" sz="2200" b="1" dirty="0" smtClean="0">
                <a:solidFill>
                  <a:srgbClr val="FFFF00"/>
                </a:solidFill>
                <a:latin typeface="Book Antiqua" pitchFamily="18" charset="0"/>
              </a:rPr>
              <a:t>самодеятельных </a:t>
            </a:r>
            <a:r>
              <a:rPr lang="ru-RU" sz="2200" b="1" dirty="0">
                <a:solidFill>
                  <a:srgbClr val="FFFF00"/>
                </a:solidFill>
                <a:latin typeface="Book Antiqua" pitchFamily="18" charset="0"/>
              </a:rPr>
              <a:t>артистов. Более того, будучи сами выходцами из крестьян, эти люди рассматривали свою творческую активность на сцене как элемент просвещения менее активных и образованных земляков. </a:t>
            </a:r>
          </a:p>
        </p:txBody>
      </p:sp>
      <p:sp>
        <p:nvSpPr>
          <p:cNvPr id="18" name="Прямоугольник 17"/>
          <p:cNvSpPr/>
          <p:nvPr/>
        </p:nvSpPr>
        <p:spPr>
          <a:xfrm>
            <a:off x="1043608" y="1484784"/>
            <a:ext cx="7056784" cy="4493538"/>
          </a:xfrm>
          <a:prstGeom prst="rect">
            <a:avLst/>
          </a:prstGeom>
        </p:spPr>
        <p:txBody>
          <a:bodyPr wrap="square">
            <a:spAutoFit/>
          </a:bodyPr>
          <a:lstStyle/>
          <a:p>
            <a:pPr algn="just"/>
            <a:r>
              <a:rPr lang="ru-RU" sz="2200" b="1" dirty="0">
                <a:solidFill>
                  <a:srgbClr val="FFFF00"/>
                </a:solidFill>
                <a:latin typeface="Book Antiqua" pitchFamily="18" charset="0"/>
              </a:rPr>
              <a:t>4. Это всё вкупе позволило возникнуть не просто явлению, а движению художественной самодеятельности, двигаемому с двух сторон: самим народом, его организованными группами самодеятельности, и государством в лице местных органов власти – Советов, которые предлагали материальную базу  - Дома культуры – и образовательную базу: профессиональные кадры музыкантов и артистов, закончивших культурно-просветительные училища и институты культуры, хлынувших в ДК как организаторы</a:t>
            </a:r>
            <a:r>
              <a:rPr lang="ru-RU" sz="2200" b="1" dirty="0" smtClean="0">
                <a:solidFill>
                  <a:srgbClr val="FFFF00"/>
                </a:solidFill>
                <a:latin typeface="Book Antiqua" pitchFamily="18" charset="0"/>
              </a:rPr>
              <a:t>. Это движение стало поистине массовым.</a:t>
            </a:r>
            <a:endParaRPr lang="ru-RU" sz="2200" b="1" dirty="0">
              <a:solidFill>
                <a:srgbClr val="FFFF00"/>
              </a:solidFill>
              <a:latin typeface="Book Antiqua" pitchFamily="18" charset="0"/>
            </a:endParaRPr>
          </a:p>
        </p:txBody>
      </p:sp>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450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770" decel="100000"/>
                                        <p:tgtEl>
                                          <p:spTgt spid="8">
                                            <p:txEl>
                                              <p:pRg st="0" end="0"/>
                                            </p:txEl>
                                          </p:spTgt>
                                        </p:tgtEl>
                                      </p:cBhvr>
                                    </p:animEffect>
                                    <p:animScale>
                                      <p:cBhvr>
                                        <p:cTn id="8" dur="770" decel="100000"/>
                                        <p:tgtEl>
                                          <p:spTgt spid="8">
                                            <p:txEl>
                                              <p:pRg st="0" end="0"/>
                                            </p:txEl>
                                          </p:spTgt>
                                        </p:tgtEl>
                                      </p:cBhvr>
                                      <p:from x="10000" y="10000"/>
                                      <p:to x="200000" y="450000"/>
                                    </p:animScale>
                                    <p:animScale>
                                      <p:cBhvr>
                                        <p:cTn id="9" dur="1230" accel="100000" fill="hold">
                                          <p:stCondLst>
                                            <p:cond delay="770"/>
                                          </p:stCondLst>
                                        </p:cTn>
                                        <p:tgtEl>
                                          <p:spTgt spid="8">
                                            <p:txEl>
                                              <p:pRg st="0" end="0"/>
                                            </p:txEl>
                                          </p:spTgt>
                                        </p:tgtEl>
                                      </p:cBhvr>
                                      <p:from x="200000" y="450000"/>
                                      <p:to x="100000" y="100000"/>
                                    </p:animScale>
                                    <p:set>
                                      <p:cBhvr>
                                        <p:cTn id="10" dur="770" fill="hold"/>
                                        <p:tgtEl>
                                          <p:spTgt spid="8">
                                            <p:txEl>
                                              <p:pRg st="0" end="0"/>
                                            </p:txEl>
                                          </p:spTgt>
                                        </p:tgtEl>
                                        <p:attrNameLst>
                                          <p:attrName>ppt_x</p:attrName>
                                        </p:attrNameLst>
                                      </p:cBhvr>
                                      <p:to>
                                        <p:strVal val="(0.5)"/>
                                      </p:to>
                                    </p:set>
                                    <p:anim from="(0.5)" to="(#ppt_x)" calcmode="lin" valueType="num">
                                      <p:cBhvr>
                                        <p:cTn id="11" dur="1230" accel="100000" fill="hold">
                                          <p:stCondLst>
                                            <p:cond delay="770"/>
                                          </p:stCondLst>
                                        </p:cTn>
                                        <p:tgtEl>
                                          <p:spTgt spid="8">
                                            <p:txEl>
                                              <p:pRg st="0" end="0"/>
                                            </p:txEl>
                                          </p:spTgt>
                                        </p:tgtEl>
                                        <p:attrNameLst>
                                          <p:attrName>ppt_x</p:attrName>
                                        </p:attrNameLst>
                                      </p:cBhvr>
                                    </p:anim>
                                    <p:set>
                                      <p:cBhvr>
                                        <p:cTn id="12" dur="770" fill="hold"/>
                                        <p:tgtEl>
                                          <p:spTgt spid="8">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8">
                                            <p:txEl>
                                              <p:pRg st="0" end="0"/>
                                            </p:txEl>
                                          </p:spTgt>
                                        </p:tgtEl>
                                        <p:attrNameLst>
                                          <p:attrName>ppt_y</p:attrName>
                                        </p:attrNameLst>
                                      </p:cBhvr>
                                    </p:anim>
                                  </p:childTnLst>
                                </p:cTn>
                              </p:par>
                            </p:childTnLst>
                          </p:cTn>
                        </p:par>
                        <p:par>
                          <p:cTn id="14" fill="hold">
                            <p:stCondLst>
                              <p:cond delay="6500"/>
                            </p:stCondLst>
                            <p:childTnLst>
                              <p:par>
                                <p:cTn id="15" presetID="51" presetClass="entr" presetSubtype="0" fill="hold" nodeType="afterEffect">
                                  <p:stCondLst>
                                    <p:cond delay="450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770" decel="100000"/>
                                        <p:tgtEl>
                                          <p:spTgt spid="8">
                                            <p:txEl>
                                              <p:pRg st="1" end="1"/>
                                            </p:txEl>
                                          </p:spTgt>
                                        </p:tgtEl>
                                      </p:cBhvr>
                                    </p:animEffect>
                                    <p:animScale>
                                      <p:cBhvr>
                                        <p:cTn id="18" dur="770" decel="100000"/>
                                        <p:tgtEl>
                                          <p:spTgt spid="8">
                                            <p:txEl>
                                              <p:pRg st="1" end="1"/>
                                            </p:txEl>
                                          </p:spTgt>
                                        </p:tgtEl>
                                      </p:cBhvr>
                                      <p:from x="10000" y="10000"/>
                                      <p:to x="200000" y="450000"/>
                                    </p:animScale>
                                    <p:animScale>
                                      <p:cBhvr>
                                        <p:cTn id="19" dur="1230" accel="100000" fill="hold">
                                          <p:stCondLst>
                                            <p:cond delay="770"/>
                                          </p:stCondLst>
                                        </p:cTn>
                                        <p:tgtEl>
                                          <p:spTgt spid="8">
                                            <p:txEl>
                                              <p:pRg st="1" end="1"/>
                                            </p:txEl>
                                          </p:spTgt>
                                        </p:tgtEl>
                                      </p:cBhvr>
                                      <p:from x="200000" y="450000"/>
                                      <p:to x="100000" y="100000"/>
                                    </p:animScale>
                                    <p:set>
                                      <p:cBhvr>
                                        <p:cTn id="20" dur="770" fill="hold"/>
                                        <p:tgtEl>
                                          <p:spTgt spid="8">
                                            <p:txEl>
                                              <p:pRg st="1" end="1"/>
                                            </p:txEl>
                                          </p:spTgt>
                                        </p:tgtEl>
                                        <p:attrNameLst>
                                          <p:attrName>ppt_x</p:attrName>
                                        </p:attrNameLst>
                                      </p:cBhvr>
                                      <p:to>
                                        <p:strVal val="(0.5)"/>
                                      </p:to>
                                    </p:set>
                                    <p:anim from="(0.5)" to="(#ppt_x)" calcmode="lin" valueType="num">
                                      <p:cBhvr>
                                        <p:cTn id="21" dur="1230" accel="100000" fill="hold">
                                          <p:stCondLst>
                                            <p:cond delay="770"/>
                                          </p:stCondLst>
                                        </p:cTn>
                                        <p:tgtEl>
                                          <p:spTgt spid="8">
                                            <p:txEl>
                                              <p:pRg st="1" end="1"/>
                                            </p:txEl>
                                          </p:spTgt>
                                        </p:tgtEl>
                                        <p:attrNameLst>
                                          <p:attrName>ppt_x</p:attrName>
                                        </p:attrNameLst>
                                      </p:cBhvr>
                                    </p:anim>
                                    <p:set>
                                      <p:cBhvr>
                                        <p:cTn id="22" dur="770" fill="hold"/>
                                        <p:tgtEl>
                                          <p:spTgt spid="8">
                                            <p:txEl>
                                              <p:pRg st="1" end="1"/>
                                            </p:txEl>
                                          </p:spTgt>
                                        </p:tgtEl>
                                        <p:attrNameLst>
                                          <p:attrName>ppt_y</p:attrName>
                                        </p:attrNameLst>
                                      </p:cBhvr>
                                      <p:to>
                                        <p:strVal val="(#ppt_y+0.4)"/>
                                      </p:to>
                                    </p:set>
                                    <p:anim from="(#ppt_y+0.4)" to="(#ppt_y)" calcmode="lin" valueType="num">
                                      <p:cBhvr>
                                        <p:cTn id="23" dur="1230" accel="100000" fill="hold">
                                          <p:stCondLst>
                                            <p:cond delay="770"/>
                                          </p:stCondLst>
                                        </p:cTn>
                                        <p:tgtEl>
                                          <p:spTgt spid="8">
                                            <p:txEl>
                                              <p:pRg st="1" end="1"/>
                                            </p:txEl>
                                          </p:spTgt>
                                        </p:tgtEl>
                                        <p:attrNameLst>
                                          <p:attrName>ppt_y</p:attrName>
                                        </p:attrNameLst>
                                      </p:cBhvr>
                                    </p:anim>
                                  </p:childTnLst>
                                </p:cTn>
                              </p:par>
                            </p:childTnLst>
                          </p:cTn>
                        </p:par>
                        <p:par>
                          <p:cTn id="24" fill="hold">
                            <p:stCondLst>
                              <p:cond delay="13000"/>
                            </p:stCondLst>
                            <p:childTnLst>
                              <p:par>
                                <p:cTn id="25" presetID="9" presetClass="exit" presetSubtype="0" fill="hold" grpId="0" nodeType="afterEffect">
                                  <p:stCondLst>
                                    <p:cond delay="4500"/>
                                  </p:stCondLst>
                                  <p:childTnLst>
                                    <p:animEffect transition="out" filter="dissolve">
                                      <p:cBhvr>
                                        <p:cTn id="26" dur="2000"/>
                                        <p:tgtEl>
                                          <p:spTgt spid="8">
                                            <p:txEl>
                                              <p:pRg st="0" end="0"/>
                                            </p:txEl>
                                          </p:spTgt>
                                        </p:tgtEl>
                                      </p:cBhvr>
                                    </p:animEffect>
                                    <p:set>
                                      <p:cBhvr>
                                        <p:cTn id="27" dur="1" fill="hold">
                                          <p:stCondLst>
                                            <p:cond delay="1999"/>
                                          </p:stCondLst>
                                        </p:cTn>
                                        <p:tgtEl>
                                          <p:spTgt spid="8">
                                            <p:txEl>
                                              <p:pRg st="0" end="0"/>
                                            </p:txEl>
                                          </p:spTgt>
                                        </p:tgtEl>
                                        <p:attrNameLst>
                                          <p:attrName>style.visibility</p:attrName>
                                        </p:attrNameLst>
                                      </p:cBhvr>
                                      <p:to>
                                        <p:strVal val="hidden"/>
                                      </p:to>
                                    </p:set>
                                  </p:childTnLst>
                                </p:cTn>
                              </p:par>
                            </p:childTnLst>
                          </p:cTn>
                        </p:par>
                        <p:par>
                          <p:cTn id="28" fill="hold">
                            <p:stCondLst>
                              <p:cond delay="19500"/>
                            </p:stCondLst>
                            <p:childTnLst>
                              <p:par>
                                <p:cTn id="29" presetID="9" presetClass="exit" presetSubtype="0" fill="hold" grpId="0" nodeType="afterEffect">
                                  <p:stCondLst>
                                    <p:cond delay="4500"/>
                                  </p:stCondLst>
                                  <p:childTnLst>
                                    <p:animEffect transition="out" filter="dissolve">
                                      <p:cBhvr>
                                        <p:cTn id="30" dur="2000"/>
                                        <p:tgtEl>
                                          <p:spTgt spid="8">
                                            <p:txEl>
                                              <p:pRg st="1" end="1"/>
                                            </p:txEl>
                                          </p:spTgt>
                                        </p:tgtEl>
                                      </p:cBhvr>
                                    </p:animEffect>
                                    <p:set>
                                      <p:cBhvr>
                                        <p:cTn id="31" dur="1" fill="hold">
                                          <p:stCondLst>
                                            <p:cond delay="1999"/>
                                          </p:stCondLst>
                                        </p:cTn>
                                        <p:tgtEl>
                                          <p:spTgt spid="8">
                                            <p:txEl>
                                              <p:pRg st="1" end="1"/>
                                            </p:txEl>
                                          </p:spTgt>
                                        </p:tgtEl>
                                        <p:attrNameLst>
                                          <p:attrName>style.visibility</p:attrName>
                                        </p:attrNameLst>
                                      </p:cBhvr>
                                      <p:to>
                                        <p:strVal val="hidden"/>
                                      </p:to>
                                    </p:set>
                                  </p:childTnLst>
                                </p:cTn>
                              </p:par>
                            </p:childTnLst>
                          </p:cTn>
                        </p:par>
                        <p:par>
                          <p:cTn id="32" fill="hold">
                            <p:stCondLst>
                              <p:cond delay="26000"/>
                            </p:stCondLst>
                            <p:childTnLst>
                              <p:par>
                                <p:cTn id="33" presetID="51" presetClass="entr" presetSubtype="0" fill="hold" grpId="0" nodeType="afterEffect">
                                  <p:stCondLst>
                                    <p:cond delay="45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770" decel="100000"/>
                                        <p:tgtEl>
                                          <p:spTgt spid="9"/>
                                        </p:tgtEl>
                                      </p:cBhvr>
                                    </p:animEffect>
                                    <p:animScale>
                                      <p:cBhvr>
                                        <p:cTn id="36" dur="770" decel="100000"/>
                                        <p:tgtEl>
                                          <p:spTgt spid="9"/>
                                        </p:tgtEl>
                                      </p:cBhvr>
                                      <p:from x="10000" y="10000"/>
                                      <p:to x="200000" y="450000"/>
                                    </p:animScale>
                                    <p:animScale>
                                      <p:cBhvr>
                                        <p:cTn id="37" dur="1230" accel="100000" fill="hold">
                                          <p:stCondLst>
                                            <p:cond delay="770"/>
                                          </p:stCondLst>
                                        </p:cTn>
                                        <p:tgtEl>
                                          <p:spTgt spid="9"/>
                                        </p:tgtEl>
                                      </p:cBhvr>
                                      <p:from x="200000" y="450000"/>
                                      <p:to x="100000" y="100000"/>
                                    </p:animScale>
                                    <p:set>
                                      <p:cBhvr>
                                        <p:cTn id="38" dur="770" fill="hold"/>
                                        <p:tgtEl>
                                          <p:spTgt spid="9"/>
                                        </p:tgtEl>
                                        <p:attrNameLst>
                                          <p:attrName>ppt_x</p:attrName>
                                        </p:attrNameLst>
                                      </p:cBhvr>
                                      <p:to>
                                        <p:strVal val="(0.5)"/>
                                      </p:to>
                                    </p:set>
                                    <p:anim from="(0.5)" to="(#ppt_x)" calcmode="lin" valueType="num">
                                      <p:cBhvr>
                                        <p:cTn id="39" dur="1230" accel="100000" fill="hold">
                                          <p:stCondLst>
                                            <p:cond delay="770"/>
                                          </p:stCondLst>
                                        </p:cTn>
                                        <p:tgtEl>
                                          <p:spTgt spid="9"/>
                                        </p:tgtEl>
                                        <p:attrNameLst>
                                          <p:attrName>ppt_x</p:attrName>
                                        </p:attrNameLst>
                                      </p:cBhvr>
                                    </p:anim>
                                    <p:set>
                                      <p:cBhvr>
                                        <p:cTn id="40" dur="770" fill="hold"/>
                                        <p:tgtEl>
                                          <p:spTgt spid="9"/>
                                        </p:tgtEl>
                                        <p:attrNameLst>
                                          <p:attrName>ppt_y</p:attrName>
                                        </p:attrNameLst>
                                      </p:cBhvr>
                                      <p:to>
                                        <p:strVal val="(#ppt_y+0.4)"/>
                                      </p:to>
                                    </p:set>
                                    <p:anim from="(#ppt_y+0.4)" to="(#ppt_y)" calcmode="lin" valueType="num">
                                      <p:cBhvr>
                                        <p:cTn id="41" dur="1230" accel="100000" fill="hold">
                                          <p:stCondLst>
                                            <p:cond delay="770"/>
                                          </p:stCondLst>
                                        </p:cTn>
                                        <p:tgtEl>
                                          <p:spTgt spid="9"/>
                                        </p:tgtEl>
                                        <p:attrNameLst>
                                          <p:attrName>ppt_y</p:attrName>
                                        </p:attrNameLst>
                                      </p:cBhvr>
                                    </p:anim>
                                  </p:childTnLst>
                                </p:cTn>
                              </p:par>
                            </p:childTnLst>
                          </p:cTn>
                        </p:par>
                        <p:par>
                          <p:cTn id="42" fill="hold">
                            <p:stCondLst>
                              <p:cond delay="32500"/>
                            </p:stCondLst>
                            <p:childTnLst>
                              <p:par>
                                <p:cTn id="43" presetID="9" presetClass="exit" presetSubtype="0" fill="hold" grpId="1" nodeType="afterEffect">
                                  <p:stCondLst>
                                    <p:cond delay="4500"/>
                                  </p:stCondLst>
                                  <p:childTnLst>
                                    <p:animEffect transition="out" filter="dissolve">
                                      <p:cBhvr>
                                        <p:cTn id="44" dur="2000"/>
                                        <p:tgtEl>
                                          <p:spTgt spid="9"/>
                                        </p:tgtEl>
                                      </p:cBhvr>
                                    </p:animEffect>
                                    <p:set>
                                      <p:cBhvr>
                                        <p:cTn id="45" dur="1" fill="hold">
                                          <p:stCondLst>
                                            <p:cond delay="1999"/>
                                          </p:stCondLst>
                                        </p:cTn>
                                        <p:tgtEl>
                                          <p:spTgt spid="9"/>
                                        </p:tgtEl>
                                        <p:attrNameLst>
                                          <p:attrName>style.visibility</p:attrName>
                                        </p:attrNameLst>
                                      </p:cBhvr>
                                      <p:to>
                                        <p:strVal val="hidden"/>
                                      </p:to>
                                    </p:set>
                                  </p:childTnLst>
                                </p:cTn>
                              </p:par>
                            </p:childTnLst>
                          </p:cTn>
                        </p:par>
                        <p:par>
                          <p:cTn id="46" fill="hold">
                            <p:stCondLst>
                              <p:cond delay="39000"/>
                            </p:stCondLst>
                            <p:childTnLst>
                              <p:par>
                                <p:cTn id="47" presetID="49" presetClass="entr" presetSubtype="0" decel="100000" fill="hold" nodeType="afterEffect">
                                  <p:stCondLst>
                                    <p:cond delay="1000"/>
                                  </p:stCondLst>
                                  <p:childTnLst>
                                    <p:set>
                                      <p:cBhvr>
                                        <p:cTn id="48" dur="1" fill="hold">
                                          <p:stCondLst>
                                            <p:cond delay="0"/>
                                          </p:stCondLst>
                                        </p:cTn>
                                        <p:tgtEl>
                                          <p:spTgt spid="4101"/>
                                        </p:tgtEl>
                                        <p:attrNameLst>
                                          <p:attrName>style.visibility</p:attrName>
                                        </p:attrNameLst>
                                      </p:cBhvr>
                                      <p:to>
                                        <p:strVal val="visible"/>
                                      </p:to>
                                    </p:set>
                                    <p:anim calcmode="lin" valueType="num">
                                      <p:cBhvr>
                                        <p:cTn id="49" dur="2000" fill="hold"/>
                                        <p:tgtEl>
                                          <p:spTgt spid="4101"/>
                                        </p:tgtEl>
                                        <p:attrNameLst>
                                          <p:attrName>ppt_w</p:attrName>
                                        </p:attrNameLst>
                                      </p:cBhvr>
                                      <p:tavLst>
                                        <p:tav tm="0">
                                          <p:val>
                                            <p:fltVal val="0"/>
                                          </p:val>
                                        </p:tav>
                                        <p:tav tm="100000">
                                          <p:val>
                                            <p:strVal val="#ppt_w"/>
                                          </p:val>
                                        </p:tav>
                                      </p:tavLst>
                                    </p:anim>
                                    <p:anim calcmode="lin" valueType="num">
                                      <p:cBhvr>
                                        <p:cTn id="50" dur="2000" fill="hold"/>
                                        <p:tgtEl>
                                          <p:spTgt spid="4101"/>
                                        </p:tgtEl>
                                        <p:attrNameLst>
                                          <p:attrName>ppt_h</p:attrName>
                                        </p:attrNameLst>
                                      </p:cBhvr>
                                      <p:tavLst>
                                        <p:tav tm="0">
                                          <p:val>
                                            <p:fltVal val="0"/>
                                          </p:val>
                                        </p:tav>
                                        <p:tav tm="100000">
                                          <p:val>
                                            <p:strVal val="#ppt_h"/>
                                          </p:val>
                                        </p:tav>
                                      </p:tavLst>
                                    </p:anim>
                                    <p:anim calcmode="lin" valueType="num">
                                      <p:cBhvr>
                                        <p:cTn id="51" dur="2000" fill="hold"/>
                                        <p:tgtEl>
                                          <p:spTgt spid="4101"/>
                                        </p:tgtEl>
                                        <p:attrNameLst>
                                          <p:attrName>style.rotation</p:attrName>
                                        </p:attrNameLst>
                                      </p:cBhvr>
                                      <p:tavLst>
                                        <p:tav tm="0">
                                          <p:val>
                                            <p:fltVal val="360"/>
                                          </p:val>
                                        </p:tav>
                                        <p:tav tm="100000">
                                          <p:val>
                                            <p:fltVal val="0"/>
                                          </p:val>
                                        </p:tav>
                                      </p:tavLst>
                                    </p:anim>
                                    <p:animEffect transition="in" filter="fade">
                                      <p:cBhvr>
                                        <p:cTn id="52" dur="2000"/>
                                        <p:tgtEl>
                                          <p:spTgt spid="4101"/>
                                        </p:tgtEl>
                                      </p:cBhvr>
                                    </p:animEffect>
                                  </p:childTnLst>
                                </p:cTn>
                              </p:par>
                            </p:childTnLst>
                          </p:cTn>
                        </p:par>
                        <p:par>
                          <p:cTn id="53" fill="hold">
                            <p:stCondLst>
                              <p:cond delay="42000"/>
                            </p:stCondLst>
                            <p:childTnLst>
                              <p:par>
                                <p:cTn id="54" presetID="51" presetClass="entr" presetSubtype="0" fill="hold" nodeType="afterEffect">
                                  <p:stCondLst>
                                    <p:cond delay="450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fade">
                                      <p:cBhvr>
                                        <p:cTn id="56" dur="770" decel="100000"/>
                                        <p:tgtEl>
                                          <p:spTgt spid="10">
                                            <p:txEl>
                                              <p:pRg st="0" end="0"/>
                                            </p:txEl>
                                          </p:spTgt>
                                        </p:tgtEl>
                                      </p:cBhvr>
                                    </p:animEffect>
                                    <p:animScale>
                                      <p:cBhvr>
                                        <p:cTn id="57" dur="770" decel="100000"/>
                                        <p:tgtEl>
                                          <p:spTgt spid="10">
                                            <p:txEl>
                                              <p:pRg st="0" end="0"/>
                                            </p:txEl>
                                          </p:spTgt>
                                        </p:tgtEl>
                                      </p:cBhvr>
                                      <p:from x="10000" y="10000"/>
                                      <p:to x="200000" y="450000"/>
                                    </p:animScale>
                                    <p:animScale>
                                      <p:cBhvr>
                                        <p:cTn id="58" dur="1230" accel="100000" fill="hold">
                                          <p:stCondLst>
                                            <p:cond delay="770"/>
                                          </p:stCondLst>
                                        </p:cTn>
                                        <p:tgtEl>
                                          <p:spTgt spid="10">
                                            <p:txEl>
                                              <p:pRg st="0" end="0"/>
                                            </p:txEl>
                                          </p:spTgt>
                                        </p:tgtEl>
                                      </p:cBhvr>
                                      <p:from x="200000" y="450000"/>
                                      <p:to x="100000" y="100000"/>
                                    </p:animScale>
                                    <p:set>
                                      <p:cBhvr>
                                        <p:cTn id="59" dur="770" fill="hold"/>
                                        <p:tgtEl>
                                          <p:spTgt spid="10">
                                            <p:txEl>
                                              <p:pRg st="0" end="0"/>
                                            </p:txEl>
                                          </p:spTgt>
                                        </p:tgtEl>
                                        <p:attrNameLst>
                                          <p:attrName>ppt_x</p:attrName>
                                        </p:attrNameLst>
                                      </p:cBhvr>
                                      <p:to>
                                        <p:strVal val="(0.5)"/>
                                      </p:to>
                                    </p:set>
                                    <p:anim from="(0.5)" to="(#ppt_x)" calcmode="lin" valueType="num">
                                      <p:cBhvr>
                                        <p:cTn id="60" dur="1230" accel="100000" fill="hold">
                                          <p:stCondLst>
                                            <p:cond delay="770"/>
                                          </p:stCondLst>
                                        </p:cTn>
                                        <p:tgtEl>
                                          <p:spTgt spid="10">
                                            <p:txEl>
                                              <p:pRg st="0" end="0"/>
                                            </p:txEl>
                                          </p:spTgt>
                                        </p:tgtEl>
                                        <p:attrNameLst>
                                          <p:attrName>ppt_x</p:attrName>
                                        </p:attrNameLst>
                                      </p:cBhvr>
                                    </p:anim>
                                    <p:set>
                                      <p:cBhvr>
                                        <p:cTn id="61" dur="770" fill="hold"/>
                                        <p:tgtEl>
                                          <p:spTgt spid="10">
                                            <p:txEl>
                                              <p:pRg st="0" end="0"/>
                                            </p:txEl>
                                          </p:spTgt>
                                        </p:tgtEl>
                                        <p:attrNameLst>
                                          <p:attrName>ppt_y</p:attrName>
                                        </p:attrNameLst>
                                      </p:cBhvr>
                                      <p:to>
                                        <p:strVal val="(#ppt_y+0.4)"/>
                                      </p:to>
                                    </p:set>
                                    <p:anim from="(#ppt_y+0.4)" to="(#ppt_y)" calcmode="lin" valueType="num">
                                      <p:cBhvr>
                                        <p:cTn id="62" dur="1230" accel="100000" fill="hold">
                                          <p:stCondLst>
                                            <p:cond delay="770"/>
                                          </p:stCondLst>
                                        </p:cTn>
                                        <p:tgtEl>
                                          <p:spTgt spid="10">
                                            <p:txEl>
                                              <p:pRg st="0" end="0"/>
                                            </p:txEl>
                                          </p:spTgt>
                                        </p:tgtEl>
                                        <p:attrNameLst>
                                          <p:attrName>ppt_y</p:attrName>
                                        </p:attrNameLst>
                                      </p:cBhvr>
                                    </p:anim>
                                  </p:childTnLst>
                                </p:cTn>
                              </p:par>
                            </p:childTnLst>
                          </p:cTn>
                        </p:par>
                        <p:par>
                          <p:cTn id="63" fill="hold">
                            <p:stCondLst>
                              <p:cond delay="48500"/>
                            </p:stCondLst>
                            <p:childTnLst>
                              <p:par>
                                <p:cTn id="64" presetID="9" presetClass="exit" presetSubtype="0" fill="hold" grpId="0" nodeType="afterEffect">
                                  <p:stCondLst>
                                    <p:cond delay="4500"/>
                                  </p:stCondLst>
                                  <p:childTnLst>
                                    <p:animEffect transition="out" filter="dissolve">
                                      <p:cBhvr>
                                        <p:cTn id="65" dur="2000"/>
                                        <p:tgtEl>
                                          <p:spTgt spid="10">
                                            <p:txEl>
                                              <p:pRg st="0" end="0"/>
                                            </p:txEl>
                                          </p:spTgt>
                                        </p:tgtEl>
                                      </p:cBhvr>
                                    </p:animEffect>
                                    <p:set>
                                      <p:cBhvr>
                                        <p:cTn id="66" dur="1" fill="hold">
                                          <p:stCondLst>
                                            <p:cond delay="1999"/>
                                          </p:stCondLst>
                                        </p:cTn>
                                        <p:tgtEl>
                                          <p:spTgt spid="10">
                                            <p:txEl>
                                              <p:pRg st="0" end="0"/>
                                            </p:txEl>
                                          </p:spTgt>
                                        </p:tgtEl>
                                        <p:attrNameLst>
                                          <p:attrName>style.visibility</p:attrName>
                                        </p:attrNameLst>
                                      </p:cBhvr>
                                      <p:to>
                                        <p:strVal val="hidden"/>
                                      </p:to>
                                    </p:set>
                                  </p:childTnLst>
                                </p:cTn>
                              </p:par>
                              <p:par>
                                <p:cTn id="67" presetID="8" presetClass="exit" presetSubtype="16" fill="hold" nodeType="withEffect">
                                  <p:stCondLst>
                                    <p:cond delay="0"/>
                                  </p:stCondLst>
                                  <p:childTnLst>
                                    <p:animEffect transition="out" filter="diamond(in)">
                                      <p:cBhvr>
                                        <p:cTn id="68" dur="3000"/>
                                        <p:tgtEl>
                                          <p:spTgt spid="4101"/>
                                        </p:tgtEl>
                                      </p:cBhvr>
                                    </p:animEffect>
                                    <p:set>
                                      <p:cBhvr>
                                        <p:cTn id="69" dur="1" fill="hold">
                                          <p:stCondLst>
                                            <p:cond delay="2999"/>
                                          </p:stCondLst>
                                        </p:cTn>
                                        <p:tgtEl>
                                          <p:spTgt spid="4101"/>
                                        </p:tgtEl>
                                        <p:attrNameLst>
                                          <p:attrName>style.visibility</p:attrName>
                                        </p:attrNameLst>
                                      </p:cBhvr>
                                      <p:to>
                                        <p:strVal val="hidden"/>
                                      </p:to>
                                    </p:set>
                                  </p:childTnLst>
                                </p:cTn>
                              </p:par>
                            </p:childTnLst>
                          </p:cTn>
                        </p:par>
                        <p:par>
                          <p:cTn id="70" fill="hold">
                            <p:stCondLst>
                              <p:cond delay="55000"/>
                            </p:stCondLst>
                            <p:childTnLst>
                              <p:par>
                                <p:cTn id="71" presetID="51" presetClass="entr" presetSubtype="0" fill="hold" grpId="0" nodeType="afterEffect">
                                  <p:stCondLst>
                                    <p:cond delay="450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770" decel="100000"/>
                                        <p:tgtEl>
                                          <p:spTgt spid="12"/>
                                        </p:tgtEl>
                                      </p:cBhvr>
                                    </p:animEffect>
                                    <p:animScale>
                                      <p:cBhvr>
                                        <p:cTn id="74" dur="770" decel="100000"/>
                                        <p:tgtEl>
                                          <p:spTgt spid="12"/>
                                        </p:tgtEl>
                                      </p:cBhvr>
                                      <p:from x="10000" y="10000"/>
                                      <p:to x="200000" y="450000"/>
                                    </p:animScale>
                                    <p:animScale>
                                      <p:cBhvr>
                                        <p:cTn id="75" dur="1230" accel="100000" fill="hold">
                                          <p:stCondLst>
                                            <p:cond delay="770"/>
                                          </p:stCondLst>
                                        </p:cTn>
                                        <p:tgtEl>
                                          <p:spTgt spid="12"/>
                                        </p:tgtEl>
                                      </p:cBhvr>
                                      <p:from x="200000" y="450000"/>
                                      <p:to x="100000" y="100000"/>
                                    </p:animScale>
                                    <p:set>
                                      <p:cBhvr>
                                        <p:cTn id="76" dur="770" fill="hold"/>
                                        <p:tgtEl>
                                          <p:spTgt spid="12"/>
                                        </p:tgtEl>
                                        <p:attrNameLst>
                                          <p:attrName>ppt_x</p:attrName>
                                        </p:attrNameLst>
                                      </p:cBhvr>
                                      <p:to>
                                        <p:strVal val="(0.5)"/>
                                      </p:to>
                                    </p:set>
                                    <p:anim from="(0.5)" to="(#ppt_x)" calcmode="lin" valueType="num">
                                      <p:cBhvr>
                                        <p:cTn id="77" dur="1230" accel="100000" fill="hold">
                                          <p:stCondLst>
                                            <p:cond delay="770"/>
                                          </p:stCondLst>
                                        </p:cTn>
                                        <p:tgtEl>
                                          <p:spTgt spid="12"/>
                                        </p:tgtEl>
                                        <p:attrNameLst>
                                          <p:attrName>ppt_x</p:attrName>
                                        </p:attrNameLst>
                                      </p:cBhvr>
                                    </p:anim>
                                    <p:set>
                                      <p:cBhvr>
                                        <p:cTn id="78" dur="770" fill="hold"/>
                                        <p:tgtEl>
                                          <p:spTgt spid="12"/>
                                        </p:tgtEl>
                                        <p:attrNameLst>
                                          <p:attrName>ppt_y</p:attrName>
                                        </p:attrNameLst>
                                      </p:cBhvr>
                                      <p:to>
                                        <p:strVal val="(#ppt_y+0.4)"/>
                                      </p:to>
                                    </p:set>
                                    <p:anim from="(#ppt_y+0.4)" to="(#ppt_y)" calcmode="lin" valueType="num">
                                      <p:cBhvr>
                                        <p:cTn id="79" dur="1230" accel="100000" fill="hold">
                                          <p:stCondLst>
                                            <p:cond delay="770"/>
                                          </p:stCondLst>
                                        </p:cTn>
                                        <p:tgtEl>
                                          <p:spTgt spid="12"/>
                                        </p:tgtEl>
                                        <p:attrNameLst>
                                          <p:attrName>ppt_y</p:attrName>
                                        </p:attrNameLst>
                                      </p:cBhvr>
                                    </p:anim>
                                  </p:childTnLst>
                                </p:cTn>
                              </p:par>
                            </p:childTnLst>
                          </p:cTn>
                        </p:par>
                        <p:par>
                          <p:cTn id="80" fill="hold">
                            <p:stCondLst>
                              <p:cond delay="61500"/>
                            </p:stCondLst>
                            <p:childTnLst>
                              <p:par>
                                <p:cTn id="81" presetID="9" presetClass="exit" presetSubtype="0" fill="hold" grpId="1" nodeType="afterEffect">
                                  <p:stCondLst>
                                    <p:cond delay="4500"/>
                                  </p:stCondLst>
                                  <p:childTnLst>
                                    <p:animEffect transition="out" filter="dissolve">
                                      <p:cBhvr>
                                        <p:cTn id="82" dur="2000"/>
                                        <p:tgtEl>
                                          <p:spTgt spid="12"/>
                                        </p:tgtEl>
                                      </p:cBhvr>
                                    </p:animEffect>
                                    <p:set>
                                      <p:cBhvr>
                                        <p:cTn id="83" dur="1" fill="hold">
                                          <p:stCondLst>
                                            <p:cond delay="1999"/>
                                          </p:stCondLst>
                                        </p:cTn>
                                        <p:tgtEl>
                                          <p:spTgt spid="12"/>
                                        </p:tgtEl>
                                        <p:attrNameLst>
                                          <p:attrName>style.visibility</p:attrName>
                                        </p:attrNameLst>
                                      </p:cBhvr>
                                      <p:to>
                                        <p:strVal val="hidden"/>
                                      </p:to>
                                    </p:set>
                                  </p:childTnLst>
                                </p:cTn>
                              </p:par>
                            </p:childTnLst>
                          </p:cTn>
                        </p:par>
                        <p:par>
                          <p:cTn id="84" fill="hold">
                            <p:stCondLst>
                              <p:cond delay="68000"/>
                            </p:stCondLst>
                            <p:childTnLst>
                              <p:par>
                                <p:cTn id="85" presetID="51" presetClass="entr" presetSubtype="0" fill="hold" nodeType="afterEffect">
                                  <p:stCondLst>
                                    <p:cond delay="300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770" decel="100000"/>
                                        <p:tgtEl>
                                          <p:spTgt spid="14"/>
                                        </p:tgtEl>
                                      </p:cBhvr>
                                    </p:animEffect>
                                    <p:animScale>
                                      <p:cBhvr>
                                        <p:cTn id="88" dur="770" decel="100000"/>
                                        <p:tgtEl>
                                          <p:spTgt spid="14"/>
                                        </p:tgtEl>
                                      </p:cBhvr>
                                      <p:from x="10000" y="10000"/>
                                      <p:to x="200000" y="450000"/>
                                    </p:animScale>
                                    <p:animScale>
                                      <p:cBhvr>
                                        <p:cTn id="89" dur="1230" accel="100000" fill="hold">
                                          <p:stCondLst>
                                            <p:cond delay="770"/>
                                          </p:stCondLst>
                                        </p:cTn>
                                        <p:tgtEl>
                                          <p:spTgt spid="14"/>
                                        </p:tgtEl>
                                      </p:cBhvr>
                                      <p:from x="200000" y="450000"/>
                                      <p:to x="100000" y="100000"/>
                                    </p:animScale>
                                    <p:set>
                                      <p:cBhvr>
                                        <p:cTn id="90" dur="770" fill="hold"/>
                                        <p:tgtEl>
                                          <p:spTgt spid="14"/>
                                        </p:tgtEl>
                                        <p:attrNameLst>
                                          <p:attrName>ppt_x</p:attrName>
                                        </p:attrNameLst>
                                      </p:cBhvr>
                                      <p:to>
                                        <p:strVal val="(0.5)"/>
                                      </p:to>
                                    </p:set>
                                    <p:anim from="(0.5)" to="(#ppt_x)" calcmode="lin" valueType="num">
                                      <p:cBhvr>
                                        <p:cTn id="91" dur="1230" accel="100000" fill="hold">
                                          <p:stCondLst>
                                            <p:cond delay="770"/>
                                          </p:stCondLst>
                                        </p:cTn>
                                        <p:tgtEl>
                                          <p:spTgt spid="14"/>
                                        </p:tgtEl>
                                        <p:attrNameLst>
                                          <p:attrName>ppt_x</p:attrName>
                                        </p:attrNameLst>
                                      </p:cBhvr>
                                    </p:anim>
                                    <p:set>
                                      <p:cBhvr>
                                        <p:cTn id="92" dur="770" fill="hold"/>
                                        <p:tgtEl>
                                          <p:spTgt spid="14"/>
                                        </p:tgtEl>
                                        <p:attrNameLst>
                                          <p:attrName>ppt_y</p:attrName>
                                        </p:attrNameLst>
                                      </p:cBhvr>
                                      <p:to>
                                        <p:strVal val="(#ppt_y+0.4)"/>
                                      </p:to>
                                    </p:set>
                                    <p:anim from="(#ppt_y+0.4)" to="(#ppt_y)" calcmode="lin" valueType="num">
                                      <p:cBhvr>
                                        <p:cTn id="93" dur="1230" accel="100000" fill="hold">
                                          <p:stCondLst>
                                            <p:cond delay="770"/>
                                          </p:stCondLst>
                                        </p:cTn>
                                        <p:tgtEl>
                                          <p:spTgt spid="14"/>
                                        </p:tgtEl>
                                        <p:attrNameLst>
                                          <p:attrName>ppt_y</p:attrName>
                                        </p:attrNameLst>
                                      </p:cBhvr>
                                    </p:anim>
                                  </p:childTnLst>
                                </p:cTn>
                              </p:par>
                            </p:childTnLst>
                          </p:cTn>
                        </p:par>
                        <p:par>
                          <p:cTn id="94" fill="hold">
                            <p:stCondLst>
                              <p:cond delay="73000"/>
                            </p:stCondLst>
                            <p:childTnLst>
                              <p:par>
                                <p:cTn id="95" presetID="9" presetClass="exit" presetSubtype="0" fill="hold" nodeType="afterEffect">
                                  <p:stCondLst>
                                    <p:cond delay="3000"/>
                                  </p:stCondLst>
                                  <p:childTnLst>
                                    <p:animEffect transition="out" filter="dissolve">
                                      <p:cBhvr>
                                        <p:cTn id="96" dur="2000"/>
                                        <p:tgtEl>
                                          <p:spTgt spid="14"/>
                                        </p:tgtEl>
                                      </p:cBhvr>
                                    </p:animEffect>
                                    <p:set>
                                      <p:cBhvr>
                                        <p:cTn id="97" dur="1" fill="hold">
                                          <p:stCondLst>
                                            <p:cond delay="1999"/>
                                          </p:stCondLst>
                                        </p:cTn>
                                        <p:tgtEl>
                                          <p:spTgt spid="14"/>
                                        </p:tgtEl>
                                        <p:attrNameLst>
                                          <p:attrName>style.visibility</p:attrName>
                                        </p:attrNameLst>
                                      </p:cBhvr>
                                      <p:to>
                                        <p:strVal val="hidden"/>
                                      </p:to>
                                    </p:set>
                                  </p:childTnLst>
                                </p:cTn>
                              </p:par>
                            </p:childTnLst>
                          </p:cTn>
                        </p:par>
                        <p:par>
                          <p:cTn id="98" fill="hold">
                            <p:stCondLst>
                              <p:cond delay="78000"/>
                            </p:stCondLst>
                            <p:childTnLst>
                              <p:par>
                                <p:cTn id="99" presetID="51" presetClass="entr" presetSubtype="0" fill="hold" grpId="0" nodeType="afterEffect">
                                  <p:stCondLst>
                                    <p:cond delay="450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770" decel="100000"/>
                                        <p:tgtEl>
                                          <p:spTgt spid="16"/>
                                        </p:tgtEl>
                                      </p:cBhvr>
                                    </p:animEffect>
                                    <p:animScale>
                                      <p:cBhvr>
                                        <p:cTn id="102" dur="770" decel="100000"/>
                                        <p:tgtEl>
                                          <p:spTgt spid="16"/>
                                        </p:tgtEl>
                                      </p:cBhvr>
                                      <p:from x="10000" y="10000"/>
                                      <p:to x="200000" y="450000"/>
                                    </p:animScale>
                                    <p:animScale>
                                      <p:cBhvr>
                                        <p:cTn id="103" dur="1230" accel="100000" fill="hold">
                                          <p:stCondLst>
                                            <p:cond delay="770"/>
                                          </p:stCondLst>
                                        </p:cTn>
                                        <p:tgtEl>
                                          <p:spTgt spid="16"/>
                                        </p:tgtEl>
                                      </p:cBhvr>
                                      <p:from x="200000" y="450000"/>
                                      <p:to x="100000" y="100000"/>
                                    </p:animScale>
                                    <p:set>
                                      <p:cBhvr>
                                        <p:cTn id="104" dur="770" fill="hold"/>
                                        <p:tgtEl>
                                          <p:spTgt spid="16"/>
                                        </p:tgtEl>
                                        <p:attrNameLst>
                                          <p:attrName>ppt_x</p:attrName>
                                        </p:attrNameLst>
                                      </p:cBhvr>
                                      <p:to>
                                        <p:strVal val="(0.5)"/>
                                      </p:to>
                                    </p:set>
                                    <p:anim from="(0.5)" to="(#ppt_x)" calcmode="lin" valueType="num">
                                      <p:cBhvr>
                                        <p:cTn id="105" dur="1230" accel="100000" fill="hold">
                                          <p:stCondLst>
                                            <p:cond delay="770"/>
                                          </p:stCondLst>
                                        </p:cTn>
                                        <p:tgtEl>
                                          <p:spTgt spid="16"/>
                                        </p:tgtEl>
                                        <p:attrNameLst>
                                          <p:attrName>ppt_x</p:attrName>
                                        </p:attrNameLst>
                                      </p:cBhvr>
                                    </p:anim>
                                    <p:set>
                                      <p:cBhvr>
                                        <p:cTn id="106" dur="770" fill="hold"/>
                                        <p:tgtEl>
                                          <p:spTgt spid="16"/>
                                        </p:tgtEl>
                                        <p:attrNameLst>
                                          <p:attrName>ppt_y</p:attrName>
                                        </p:attrNameLst>
                                      </p:cBhvr>
                                      <p:to>
                                        <p:strVal val="(#ppt_y+0.4)"/>
                                      </p:to>
                                    </p:set>
                                    <p:anim from="(#ppt_y+0.4)" to="(#ppt_y)" calcmode="lin" valueType="num">
                                      <p:cBhvr>
                                        <p:cTn id="107" dur="1230" accel="100000" fill="hold">
                                          <p:stCondLst>
                                            <p:cond delay="770"/>
                                          </p:stCondLst>
                                        </p:cTn>
                                        <p:tgtEl>
                                          <p:spTgt spid="16"/>
                                        </p:tgtEl>
                                        <p:attrNameLst>
                                          <p:attrName>ppt_y</p:attrName>
                                        </p:attrNameLst>
                                      </p:cBhvr>
                                    </p:anim>
                                  </p:childTnLst>
                                </p:cTn>
                              </p:par>
                            </p:childTnLst>
                          </p:cTn>
                        </p:par>
                        <p:par>
                          <p:cTn id="108" fill="hold">
                            <p:stCondLst>
                              <p:cond delay="84500"/>
                            </p:stCondLst>
                            <p:childTnLst>
                              <p:par>
                                <p:cTn id="109" presetID="9" presetClass="exit" presetSubtype="0" fill="hold" grpId="1" nodeType="afterEffect">
                                  <p:stCondLst>
                                    <p:cond delay="4500"/>
                                  </p:stCondLst>
                                  <p:childTnLst>
                                    <p:animEffect transition="out" filter="dissolve">
                                      <p:cBhvr>
                                        <p:cTn id="110" dur="2000"/>
                                        <p:tgtEl>
                                          <p:spTgt spid="16"/>
                                        </p:tgtEl>
                                      </p:cBhvr>
                                    </p:animEffect>
                                    <p:set>
                                      <p:cBhvr>
                                        <p:cTn id="111" dur="1" fill="hold">
                                          <p:stCondLst>
                                            <p:cond delay="1999"/>
                                          </p:stCondLst>
                                        </p:cTn>
                                        <p:tgtEl>
                                          <p:spTgt spid="16"/>
                                        </p:tgtEl>
                                        <p:attrNameLst>
                                          <p:attrName>style.visibility</p:attrName>
                                        </p:attrNameLst>
                                      </p:cBhvr>
                                      <p:to>
                                        <p:strVal val="hidden"/>
                                      </p:to>
                                    </p:set>
                                  </p:childTnLst>
                                </p:cTn>
                              </p:par>
                            </p:childTnLst>
                          </p:cTn>
                        </p:par>
                        <p:par>
                          <p:cTn id="112" fill="hold">
                            <p:stCondLst>
                              <p:cond delay="91000"/>
                            </p:stCondLst>
                            <p:childTnLst>
                              <p:par>
                                <p:cTn id="113" presetID="51" presetClass="entr" presetSubtype="0" fill="hold" nodeType="afterEffect">
                                  <p:stCondLst>
                                    <p:cond delay="3000"/>
                                  </p:stCondLst>
                                  <p:childTnLst>
                                    <p:set>
                                      <p:cBhvr>
                                        <p:cTn id="114" dur="1" fill="hold">
                                          <p:stCondLst>
                                            <p:cond delay="0"/>
                                          </p:stCondLst>
                                        </p:cTn>
                                        <p:tgtEl>
                                          <p:spTgt spid="17"/>
                                        </p:tgtEl>
                                        <p:attrNameLst>
                                          <p:attrName>style.visibility</p:attrName>
                                        </p:attrNameLst>
                                      </p:cBhvr>
                                      <p:to>
                                        <p:strVal val="visible"/>
                                      </p:to>
                                    </p:set>
                                    <p:animEffect transition="in" filter="fade">
                                      <p:cBhvr>
                                        <p:cTn id="115" dur="770" decel="100000"/>
                                        <p:tgtEl>
                                          <p:spTgt spid="17"/>
                                        </p:tgtEl>
                                      </p:cBhvr>
                                    </p:animEffect>
                                    <p:animScale>
                                      <p:cBhvr>
                                        <p:cTn id="116" dur="770" decel="100000"/>
                                        <p:tgtEl>
                                          <p:spTgt spid="17"/>
                                        </p:tgtEl>
                                      </p:cBhvr>
                                      <p:from x="10000" y="10000"/>
                                      <p:to x="200000" y="450000"/>
                                    </p:animScale>
                                    <p:animScale>
                                      <p:cBhvr>
                                        <p:cTn id="117" dur="1230" accel="100000" fill="hold">
                                          <p:stCondLst>
                                            <p:cond delay="770"/>
                                          </p:stCondLst>
                                        </p:cTn>
                                        <p:tgtEl>
                                          <p:spTgt spid="17"/>
                                        </p:tgtEl>
                                      </p:cBhvr>
                                      <p:from x="200000" y="450000"/>
                                      <p:to x="100000" y="100000"/>
                                    </p:animScale>
                                    <p:set>
                                      <p:cBhvr>
                                        <p:cTn id="118" dur="770" fill="hold"/>
                                        <p:tgtEl>
                                          <p:spTgt spid="17"/>
                                        </p:tgtEl>
                                        <p:attrNameLst>
                                          <p:attrName>ppt_x</p:attrName>
                                        </p:attrNameLst>
                                      </p:cBhvr>
                                      <p:to>
                                        <p:strVal val="(0.5)"/>
                                      </p:to>
                                    </p:set>
                                    <p:anim from="(0.5)" to="(#ppt_x)" calcmode="lin" valueType="num">
                                      <p:cBhvr>
                                        <p:cTn id="119" dur="1230" accel="100000" fill="hold">
                                          <p:stCondLst>
                                            <p:cond delay="770"/>
                                          </p:stCondLst>
                                        </p:cTn>
                                        <p:tgtEl>
                                          <p:spTgt spid="17"/>
                                        </p:tgtEl>
                                        <p:attrNameLst>
                                          <p:attrName>ppt_x</p:attrName>
                                        </p:attrNameLst>
                                      </p:cBhvr>
                                    </p:anim>
                                    <p:set>
                                      <p:cBhvr>
                                        <p:cTn id="120" dur="770" fill="hold"/>
                                        <p:tgtEl>
                                          <p:spTgt spid="17"/>
                                        </p:tgtEl>
                                        <p:attrNameLst>
                                          <p:attrName>ppt_y</p:attrName>
                                        </p:attrNameLst>
                                      </p:cBhvr>
                                      <p:to>
                                        <p:strVal val="(#ppt_y+0.4)"/>
                                      </p:to>
                                    </p:set>
                                    <p:anim from="(#ppt_y+0.4)" to="(#ppt_y)" calcmode="lin" valueType="num">
                                      <p:cBhvr>
                                        <p:cTn id="121" dur="1230" accel="100000" fill="hold">
                                          <p:stCondLst>
                                            <p:cond delay="770"/>
                                          </p:stCondLst>
                                        </p:cTn>
                                        <p:tgtEl>
                                          <p:spTgt spid="17"/>
                                        </p:tgtEl>
                                        <p:attrNameLst>
                                          <p:attrName>ppt_y</p:attrName>
                                        </p:attrNameLst>
                                      </p:cBhvr>
                                    </p:anim>
                                  </p:childTnLst>
                                </p:cTn>
                              </p:par>
                            </p:childTnLst>
                          </p:cTn>
                        </p:par>
                        <p:par>
                          <p:cTn id="122" fill="hold">
                            <p:stCondLst>
                              <p:cond delay="96000"/>
                            </p:stCondLst>
                            <p:childTnLst>
                              <p:par>
                                <p:cTn id="123" presetID="9" presetClass="exit" presetSubtype="0" fill="hold" grpId="1" nodeType="afterEffect">
                                  <p:stCondLst>
                                    <p:cond delay="3000"/>
                                  </p:stCondLst>
                                  <p:childTnLst>
                                    <p:animEffect transition="out" filter="dissolve">
                                      <p:cBhvr>
                                        <p:cTn id="124" dur="2000"/>
                                        <p:tgtEl>
                                          <p:spTgt spid="17"/>
                                        </p:tgtEl>
                                      </p:cBhvr>
                                    </p:animEffect>
                                    <p:set>
                                      <p:cBhvr>
                                        <p:cTn id="125" dur="1" fill="hold">
                                          <p:stCondLst>
                                            <p:cond delay="1999"/>
                                          </p:stCondLst>
                                        </p:cTn>
                                        <p:tgtEl>
                                          <p:spTgt spid="17"/>
                                        </p:tgtEl>
                                        <p:attrNameLst>
                                          <p:attrName>style.visibility</p:attrName>
                                        </p:attrNameLst>
                                      </p:cBhvr>
                                      <p:to>
                                        <p:strVal val="hidden"/>
                                      </p:to>
                                    </p:set>
                                  </p:childTnLst>
                                </p:cTn>
                              </p:par>
                            </p:childTnLst>
                          </p:cTn>
                        </p:par>
                        <p:par>
                          <p:cTn id="126" fill="hold">
                            <p:stCondLst>
                              <p:cond delay="101000"/>
                            </p:stCondLst>
                            <p:childTnLst>
                              <p:par>
                                <p:cTn id="127" presetID="51" presetClass="entr" presetSubtype="0" fill="hold" nodeType="afterEffect">
                                  <p:stCondLst>
                                    <p:cond delay="0"/>
                                  </p:stCondLst>
                                  <p:childTnLst>
                                    <p:set>
                                      <p:cBhvr>
                                        <p:cTn id="128" dur="1" fill="hold">
                                          <p:stCondLst>
                                            <p:cond delay="0"/>
                                          </p:stCondLst>
                                        </p:cTn>
                                        <p:tgtEl>
                                          <p:spTgt spid="18"/>
                                        </p:tgtEl>
                                        <p:attrNameLst>
                                          <p:attrName>style.visibility</p:attrName>
                                        </p:attrNameLst>
                                      </p:cBhvr>
                                      <p:to>
                                        <p:strVal val="visible"/>
                                      </p:to>
                                    </p:set>
                                    <p:animEffect transition="in" filter="fade">
                                      <p:cBhvr>
                                        <p:cTn id="129" dur="770" decel="100000"/>
                                        <p:tgtEl>
                                          <p:spTgt spid="18"/>
                                        </p:tgtEl>
                                      </p:cBhvr>
                                    </p:animEffect>
                                    <p:animScale>
                                      <p:cBhvr>
                                        <p:cTn id="130" dur="770" decel="100000"/>
                                        <p:tgtEl>
                                          <p:spTgt spid="18"/>
                                        </p:tgtEl>
                                      </p:cBhvr>
                                      <p:from x="10000" y="10000"/>
                                      <p:to x="200000" y="450000"/>
                                    </p:animScale>
                                    <p:animScale>
                                      <p:cBhvr>
                                        <p:cTn id="131" dur="1230" accel="100000" fill="hold">
                                          <p:stCondLst>
                                            <p:cond delay="770"/>
                                          </p:stCondLst>
                                        </p:cTn>
                                        <p:tgtEl>
                                          <p:spTgt spid="18"/>
                                        </p:tgtEl>
                                      </p:cBhvr>
                                      <p:from x="200000" y="450000"/>
                                      <p:to x="100000" y="100000"/>
                                    </p:animScale>
                                    <p:set>
                                      <p:cBhvr>
                                        <p:cTn id="132" dur="770" fill="hold"/>
                                        <p:tgtEl>
                                          <p:spTgt spid="18"/>
                                        </p:tgtEl>
                                        <p:attrNameLst>
                                          <p:attrName>ppt_x</p:attrName>
                                        </p:attrNameLst>
                                      </p:cBhvr>
                                      <p:to>
                                        <p:strVal val="(0.5)"/>
                                      </p:to>
                                    </p:set>
                                    <p:anim from="(0.5)" to="(#ppt_x)" calcmode="lin" valueType="num">
                                      <p:cBhvr>
                                        <p:cTn id="133" dur="1230" accel="100000" fill="hold">
                                          <p:stCondLst>
                                            <p:cond delay="770"/>
                                          </p:stCondLst>
                                        </p:cTn>
                                        <p:tgtEl>
                                          <p:spTgt spid="18"/>
                                        </p:tgtEl>
                                        <p:attrNameLst>
                                          <p:attrName>ppt_x</p:attrName>
                                        </p:attrNameLst>
                                      </p:cBhvr>
                                    </p:anim>
                                    <p:set>
                                      <p:cBhvr>
                                        <p:cTn id="134" dur="770" fill="hold"/>
                                        <p:tgtEl>
                                          <p:spTgt spid="18"/>
                                        </p:tgtEl>
                                        <p:attrNameLst>
                                          <p:attrName>ppt_y</p:attrName>
                                        </p:attrNameLst>
                                      </p:cBhvr>
                                      <p:to>
                                        <p:strVal val="(#ppt_y+0.4)"/>
                                      </p:to>
                                    </p:set>
                                    <p:anim from="(#ppt_y+0.4)" to="(#ppt_y)" calcmode="lin" valueType="num">
                                      <p:cBhvr>
                                        <p:cTn id="135" dur="1230" accel="100000" fill="hold">
                                          <p:stCondLst>
                                            <p:cond delay="770"/>
                                          </p:stCondLst>
                                        </p:cTn>
                                        <p:tgtEl>
                                          <p:spTgt spid="18"/>
                                        </p:tgtEl>
                                        <p:attrNameLst>
                                          <p:attrName>ppt_y</p:attrName>
                                        </p:attrNameLst>
                                      </p:cBhvr>
                                    </p:anim>
                                  </p:childTnLst>
                                </p:cTn>
                              </p:par>
                            </p:childTnLst>
                          </p:cTn>
                        </p:par>
                        <p:par>
                          <p:cTn id="136" fill="hold">
                            <p:stCondLst>
                              <p:cond delay="103000"/>
                            </p:stCondLst>
                            <p:childTnLst>
                              <p:par>
                                <p:cTn id="137" presetID="49" presetClass="entr" presetSubtype="0" decel="100000" fill="hold" nodeType="afterEffect">
                                  <p:stCondLst>
                                    <p:cond delay="500"/>
                                  </p:stCondLst>
                                  <p:childTnLst>
                                    <p:set>
                                      <p:cBhvr>
                                        <p:cTn id="138" dur="1" fill="hold">
                                          <p:stCondLst>
                                            <p:cond delay="0"/>
                                          </p:stCondLst>
                                        </p:cTn>
                                        <p:tgtEl>
                                          <p:spTgt spid="4102"/>
                                        </p:tgtEl>
                                        <p:attrNameLst>
                                          <p:attrName>style.visibility</p:attrName>
                                        </p:attrNameLst>
                                      </p:cBhvr>
                                      <p:to>
                                        <p:strVal val="visible"/>
                                      </p:to>
                                    </p:set>
                                    <p:anim calcmode="lin" valueType="num">
                                      <p:cBhvr>
                                        <p:cTn id="139" dur="2000" fill="hold"/>
                                        <p:tgtEl>
                                          <p:spTgt spid="4102"/>
                                        </p:tgtEl>
                                        <p:attrNameLst>
                                          <p:attrName>ppt_w</p:attrName>
                                        </p:attrNameLst>
                                      </p:cBhvr>
                                      <p:tavLst>
                                        <p:tav tm="0">
                                          <p:val>
                                            <p:fltVal val="0"/>
                                          </p:val>
                                        </p:tav>
                                        <p:tav tm="100000">
                                          <p:val>
                                            <p:strVal val="#ppt_w"/>
                                          </p:val>
                                        </p:tav>
                                      </p:tavLst>
                                    </p:anim>
                                    <p:anim calcmode="lin" valueType="num">
                                      <p:cBhvr>
                                        <p:cTn id="140" dur="2000" fill="hold"/>
                                        <p:tgtEl>
                                          <p:spTgt spid="4102"/>
                                        </p:tgtEl>
                                        <p:attrNameLst>
                                          <p:attrName>ppt_h</p:attrName>
                                        </p:attrNameLst>
                                      </p:cBhvr>
                                      <p:tavLst>
                                        <p:tav tm="0">
                                          <p:val>
                                            <p:fltVal val="0"/>
                                          </p:val>
                                        </p:tav>
                                        <p:tav tm="100000">
                                          <p:val>
                                            <p:strVal val="#ppt_h"/>
                                          </p:val>
                                        </p:tav>
                                      </p:tavLst>
                                    </p:anim>
                                    <p:anim calcmode="lin" valueType="num">
                                      <p:cBhvr>
                                        <p:cTn id="141" dur="2000" fill="hold"/>
                                        <p:tgtEl>
                                          <p:spTgt spid="4102"/>
                                        </p:tgtEl>
                                        <p:attrNameLst>
                                          <p:attrName>style.rotation</p:attrName>
                                        </p:attrNameLst>
                                      </p:cBhvr>
                                      <p:tavLst>
                                        <p:tav tm="0">
                                          <p:val>
                                            <p:fltVal val="360"/>
                                          </p:val>
                                        </p:tav>
                                        <p:tav tm="100000">
                                          <p:val>
                                            <p:fltVal val="0"/>
                                          </p:val>
                                        </p:tav>
                                      </p:tavLst>
                                    </p:anim>
                                    <p:animEffect transition="in" filter="fade">
                                      <p:cBhvr>
                                        <p:cTn id="142" dur="2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p:bldP spid="9" grpId="1"/>
      <p:bldP spid="10" grpId="0" build="allAtOnce"/>
      <p:bldP spid="12" grpId="0"/>
      <p:bldP spid="12" grpId="1"/>
      <p:bldP spid="16" grpId="0"/>
      <p:bldP spid="16" grpId="1"/>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Разделы выставки.</a:t>
            </a:r>
            <a:endParaRPr lang="ru-RU" dirty="0"/>
          </a:p>
        </p:txBody>
      </p:sp>
      <p:sp>
        <p:nvSpPr>
          <p:cNvPr id="3" name="Содержимое 2"/>
          <p:cNvSpPr>
            <a:spLocks noGrp="1"/>
          </p:cNvSpPr>
          <p:nvPr>
            <p:ph idx="1"/>
          </p:nvPr>
        </p:nvSpPr>
        <p:spPr/>
        <p:txBody>
          <a:bodyPr/>
          <a:lstStyle/>
          <a:p>
            <a:pPr algn="ctr">
              <a:buNone/>
            </a:pPr>
            <a:endParaRPr lang="ru-RU" b="1" dirty="0" smtClean="0"/>
          </a:p>
          <a:p>
            <a:pPr algn="ctr">
              <a:buNone/>
            </a:pPr>
            <a:endParaRPr lang="ru-RU" b="1" dirty="0" smtClean="0"/>
          </a:p>
          <a:p>
            <a:pPr algn="ctr">
              <a:buNone/>
            </a:pPr>
            <a:endParaRPr lang="ru-RU" b="1" dirty="0" smtClean="0"/>
          </a:p>
          <a:p>
            <a:pPr algn="ctr">
              <a:buNone/>
            </a:pPr>
            <a:r>
              <a:rPr lang="ru-RU" b="1" dirty="0" smtClean="0"/>
              <a:t>Выставка поделена на 3 раздела:</a:t>
            </a:r>
          </a:p>
          <a:p>
            <a:pPr algn="ctr">
              <a:buNone/>
            </a:pPr>
            <a:endParaRPr lang="ru-RU" b="1" dirty="0" smtClean="0"/>
          </a:p>
          <a:p>
            <a:pPr algn="ctr">
              <a:buNone/>
            </a:pPr>
            <a:endParaRPr lang="ru-RU" b="1" dirty="0"/>
          </a:p>
        </p:txBody>
      </p:sp>
      <p:sp>
        <p:nvSpPr>
          <p:cNvPr id="18435" name="Rectangle 3"/>
          <p:cNvSpPr>
            <a:spLocks noChangeArrowheads="1"/>
          </p:cNvSpPr>
          <p:nvPr/>
        </p:nvSpPr>
        <p:spPr bwMode="auto">
          <a:xfrm>
            <a:off x="1547664" y="2498705"/>
            <a:ext cx="619268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endParaRPr lang="ru-RU" sz="4000" b="1" dirty="0" smtClean="0">
              <a:solidFill>
                <a:srgbClr val="FFFF00"/>
              </a:solidFill>
            </a:endParaRPr>
          </a:p>
          <a:p>
            <a:pPr algn="ctr"/>
            <a:endParaRPr lang="ru-RU" sz="4000" b="1" dirty="0">
              <a:solidFill>
                <a:srgbClr val="FFFF00"/>
              </a:solidFil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4000" b="1" i="0" u="none" strike="noStrike" cap="none" normalizeH="0" baseline="0" dirty="0" smtClean="0">
              <a:ln>
                <a:noFill/>
              </a:ln>
              <a:solidFill>
                <a:srgbClr val="FFFF00"/>
              </a:solidFill>
              <a:effectLst/>
              <a:latin typeface="Arial" pitchFamily="34" charset="0"/>
              <a:cs typeface="Arial" pitchFamily="34" charset="0"/>
            </a:endParaRPr>
          </a:p>
        </p:txBody>
      </p:sp>
      <p:sp>
        <p:nvSpPr>
          <p:cNvPr id="18436" name="Rectangle 4"/>
          <p:cNvSpPr>
            <a:spLocks noChangeArrowheads="1"/>
          </p:cNvSpPr>
          <p:nvPr/>
        </p:nvSpPr>
        <p:spPr bwMode="auto">
          <a:xfrm>
            <a:off x="1619672" y="2348880"/>
            <a:ext cx="5868144" cy="263149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300" b="1" i="0" u="none" strike="noStrike" cap="none" normalizeH="0" baseline="0" dirty="0" smtClean="0">
                <a:ln>
                  <a:noFill/>
                </a:ln>
                <a:solidFill>
                  <a:srgbClr val="FFFF00"/>
                </a:solidFill>
                <a:effectLst/>
                <a:latin typeface="Calibri"/>
                <a:ea typeface="Calibri" pitchFamily="34" charset="0"/>
                <a:cs typeface="Times New Roman" pitchFamily="18" charset="0"/>
              </a:rPr>
              <a:t>«</a:t>
            </a:r>
            <a:r>
              <a:rPr kumimoji="0" lang="ru-RU" sz="3300" b="1" i="0" u="none" strike="noStrike" cap="none" normalizeH="0" baseline="0" dirty="0" smtClean="0">
                <a:ln>
                  <a:noFill/>
                </a:ln>
                <a:solidFill>
                  <a:srgbClr val="FFFF00"/>
                </a:solidFill>
                <a:effectLst/>
                <a:latin typeface="Garamond" pitchFamily="18" charset="0"/>
                <a:ea typeface="Calibri" pitchFamily="34" charset="0"/>
                <a:cs typeface="Times New Roman" pitchFamily="18" charset="0"/>
              </a:rPr>
              <a:t>Деятельность </a:t>
            </a:r>
            <a:r>
              <a:rPr kumimoji="0" lang="ru-RU" sz="3300" b="1" i="0" u="none" strike="noStrike" cap="none" normalizeH="0" baseline="0" dirty="0" smtClean="0">
                <a:ln>
                  <a:noFill/>
                </a:ln>
                <a:solidFill>
                  <a:srgbClr val="FFFF00"/>
                </a:solidFill>
                <a:effectLst/>
                <a:latin typeface="Calibri"/>
                <a:ea typeface="Calibri" pitchFamily="34" charset="0"/>
                <a:cs typeface="Times New Roman" pitchFamily="18" charset="0"/>
              </a:rPr>
              <a:t>«</a:t>
            </a:r>
            <a:r>
              <a:rPr kumimoji="0" lang="ru-RU" sz="3300" b="1" i="0" u="none" strike="noStrike" cap="none" normalizeH="0" baseline="0" dirty="0" smtClean="0">
                <a:ln>
                  <a:noFill/>
                </a:ln>
                <a:solidFill>
                  <a:srgbClr val="FFFF00"/>
                </a:solidFill>
                <a:effectLst/>
                <a:latin typeface="Garamond" pitchFamily="18" charset="0"/>
                <a:ea typeface="Calibri" pitchFamily="34" charset="0"/>
                <a:cs typeface="Times New Roman" pitchFamily="18" charset="0"/>
              </a:rPr>
              <a:t>народного самодеятельного коллектива</a:t>
            </a:r>
            <a:r>
              <a:rPr kumimoji="0" lang="ru-RU" sz="3300" b="1" i="0" u="none" strike="noStrike" cap="none" normalizeH="0" baseline="0" dirty="0" smtClean="0">
                <a:ln>
                  <a:noFill/>
                </a:ln>
                <a:solidFill>
                  <a:srgbClr val="FFFF00"/>
                </a:solidFill>
                <a:effectLst/>
                <a:latin typeface="Calibri"/>
                <a:ea typeface="Calibri" pitchFamily="34" charset="0"/>
                <a:cs typeface="Times New Roman" pitchFamily="18" charset="0"/>
              </a:rPr>
              <a:t>»</a:t>
            </a:r>
            <a:r>
              <a:rPr kumimoji="0" lang="ru-RU" sz="3300" b="1" i="0" u="none" strike="noStrike" cap="none" normalizeH="0" baseline="0" dirty="0" smtClean="0">
                <a:ln>
                  <a:noFill/>
                </a:ln>
                <a:solidFill>
                  <a:srgbClr val="FFFF00"/>
                </a:solidFill>
                <a:effectLst/>
                <a:latin typeface="Garamond" pitchFamily="18" charset="0"/>
                <a:ea typeface="Calibri" pitchFamily="34" charset="0"/>
                <a:cs typeface="Times New Roman" pitchFamily="18" charset="0"/>
              </a:rPr>
              <a:t> </a:t>
            </a:r>
            <a:r>
              <a:rPr kumimoji="0" lang="ru-RU" sz="3300" b="1" i="0" u="none" strike="noStrike" cap="none" normalizeH="0" baseline="0" dirty="0" err="1" smtClean="0">
                <a:ln>
                  <a:noFill/>
                </a:ln>
                <a:solidFill>
                  <a:srgbClr val="FFFF00"/>
                </a:solidFill>
                <a:effectLst/>
                <a:latin typeface="Garamond" pitchFamily="18" charset="0"/>
                <a:ea typeface="Calibri" pitchFamily="34" charset="0"/>
                <a:cs typeface="Times New Roman" pitchFamily="18" charset="0"/>
              </a:rPr>
              <a:t>Подосиновского</a:t>
            </a:r>
            <a:r>
              <a:rPr kumimoji="0" lang="ru-RU" sz="3300" b="1" i="0" u="none" strike="noStrike" cap="none" normalizeH="0" baseline="0" dirty="0" smtClean="0">
                <a:ln>
                  <a:noFill/>
                </a:ln>
                <a:solidFill>
                  <a:srgbClr val="FFFF00"/>
                </a:solidFill>
                <a:effectLst/>
                <a:latin typeface="Garamond" pitchFamily="18" charset="0"/>
                <a:ea typeface="Calibri" pitchFamily="34" charset="0"/>
                <a:cs typeface="Times New Roman" pitchFamily="18" charset="0"/>
              </a:rPr>
              <a:t> театра </a:t>
            </a:r>
            <a:r>
              <a:rPr kumimoji="0" lang="ru-RU" sz="3300" b="1" i="0" u="none" strike="noStrike" cap="none" normalizeH="0" baseline="0" dirty="0" err="1" smtClean="0">
                <a:ln>
                  <a:noFill/>
                </a:ln>
                <a:solidFill>
                  <a:srgbClr val="FFFF00"/>
                </a:solidFill>
                <a:effectLst/>
                <a:latin typeface="Garamond" pitchFamily="18" charset="0"/>
                <a:ea typeface="Calibri" pitchFamily="34" charset="0"/>
                <a:cs typeface="Times New Roman" pitchFamily="18" charset="0"/>
              </a:rPr>
              <a:t>Подосиновского</a:t>
            </a:r>
            <a:r>
              <a:rPr kumimoji="0" lang="ru-RU" sz="3300" b="1" i="0" u="none" strike="noStrike" cap="none" normalizeH="0" baseline="0" dirty="0" smtClean="0">
                <a:ln>
                  <a:noFill/>
                </a:ln>
                <a:solidFill>
                  <a:srgbClr val="FFFF00"/>
                </a:solidFill>
                <a:effectLst/>
                <a:latin typeface="Garamond" pitchFamily="18" charset="0"/>
                <a:ea typeface="Calibri" pitchFamily="34" charset="0"/>
                <a:cs typeface="Times New Roman" pitchFamily="18" charset="0"/>
              </a:rPr>
              <a:t> районного Дома культуры</a:t>
            </a:r>
            <a:endParaRPr kumimoji="0" lang="ru-RU" sz="3300" b="0" i="0" u="none" strike="noStrike" cap="none" normalizeH="0" baseline="0" dirty="0" smtClean="0">
              <a:ln>
                <a:noFill/>
              </a:ln>
              <a:solidFill>
                <a:srgbClr val="FFFF00"/>
              </a:solidFill>
              <a:effectLst/>
              <a:latin typeface="Arial" pitchFamily="34" charset="0"/>
              <a:cs typeface="Arial" pitchFamily="34" charset="0"/>
            </a:endParaRPr>
          </a:p>
        </p:txBody>
      </p:sp>
      <p:sp>
        <p:nvSpPr>
          <p:cNvPr id="18437" name="Rectangle 5"/>
          <p:cNvSpPr>
            <a:spLocks noChangeArrowheads="1"/>
          </p:cNvSpPr>
          <p:nvPr/>
        </p:nvSpPr>
        <p:spPr bwMode="auto">
          <a:xfrm>
            <a:off x="971600" y="2492896"/>
            <a:ext cx="6984776" cy="212365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300" b="1" i="0" u="none" strike="noStrike" cap="none" normalizeH="0" baseline="0" dirty="0" smtClean="0">
                <a:ln>
                  <a:noFill/>
                </a:ln>
                <a:solidFill>
                  <a:srgbClr val="FFFF00"/>
                </a:solidFill>
                <a:effectLst/>
                <a:latin typeface="Calibri"/>
                <a:ea typeface="Calibri" pitchFamily="34" charset="0"/>
                <a:cs typeface="Times New Roman" pitchFamily="18" charset="0"/>
              </a:rPr>
              <a:t>«</a:t>
            </a:r>
            <a:r>
              <a:rPr kumimoji="0" lang="ru-RU" sz="3300" b="1" i="0" u="none" strike="noStrike" cap="none" normalizeH="0" baseline="0" dirty="0" smtClean="0">
                <a:ln>
                  <a:noFill/>
                </a:ln>
                <a:solidFill>
                  <a:srgbClr val="FFFF00"/>
                </a:solidFill>
                <a:effectLst/>
                <a:latin typeface="Garamond" pitchFamily="18" charset="0"/>
                <a:ea typeface="Calibri" pitchFamily="34" charset="0"/>
                <a:cs typeface="Times New Roman" pitchFamily="18" charset="0"/>
              </a:rPr>
              <a:t>А.Я. Колотилова. Путь от сельской учительницы к руководителю Государственного Северного Русского народного хора</a:t>
            </a:r>
            <a:r>
              <a:rPr kumimoji="0" lang="ru-RU" sz="3300" b="1" i="0" u="none" strike="noStrike" cap="none" normalizeH="0" baseline="0" dirty="0" smtClean="0">
                <a:ln>
                  <a:noFill/>
                </a:ln>
                <a:solidFill>
                  <a:srgbClr val="FFFF00"/>
                </a:solidFill>
                <a:effectLst/>
                <a:latin typeface="Calibri"/>
                <a:ea typeface="Calibri" pitchFamily="34" charset="0"/>
                <a:cs typeface="Times New Roman" pitchFamily="18" charset="0"/>
              </a:rPr>
              <a:t>»</a:t>
            </a:r>
            <a:endParaRPr kumimoji="0" lang="ru-RU" sz="3300" b="0" i="0" u="none" strike="noStrike" cap="none" normalizeH="0" baseline="0" dirty="0" smtClean="0">
              <a:ln>
                <a:noFill/>
              </a:ln>
              <a:solidFill>
                <a:srgbClr val="FFFF00"/>
              </a:solidFill>
              <a:effectLst/>
              <a:latin typeface="Arial" pitchFamily="34" charset="0"/>
              <a:cs typeface="Arial" pitchFamily="34" charset="0"/>
            </a:endParaRPr>
          </a:p>
        </p:txBody>
      </p:sp>
      <p:sp>
        <p:nvSpPr>
          <p:cNvPr id="18438" name="Rectangle 6"/>
          <p:cNvSpPr>
            <a:spLocks noChangeArrowheads="1"/>
          </p:cNvSpPr>
          <p:nvPr/>
        </p:nvSpPr>
        <p:spPr bwMode="auto">
          <a:xfrm>
            <a:off x="971600" y="2564904"/>
            <a:ext cx="6984776" cy="212365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3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«В нашем Доме культуры: </a:t>
            </a:r>
            <a:endParaRPr kumimoji="0" lang="ru-RU" sz="3300" b="1"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3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эпизоды художественной</a:t>
            </a:r>
            <a:endParaRPr kumimoji="0" lang="ru-RU" sz="3300" b="1"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3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сценической жизни  </a:t>
            </a:r>
            <a:r>
              <a:rPr kumimoji="0" lang="ru-RU" sz="3300" b="1" i="0" u="none" strike="noStrike" cap="none" normalizeH="0" baseline="0" dirty="0" err="1" smtClean="0">
                <a:ln>
                  <a:noFill/>
                </a:ln>
                <a:solidFill>
                  <a:srgbClr val="FFFF00"/>
                </a:solidFill>
                <a:effectLst/>
                <a:latin typeface="Times New Roman" pitchFamily="18" charset="0"/>
                <a:ea typeface="Calibri" pitchFamily="34" charset="0"/>
                <a:cs typeface="Times New Roman" pitchFamily="18" charset="0"/>
              </a:rPr>
              <a:t>подосиновлян</a:t>
            </a:r>
            <a:r>
              <a:rPr kumimoji="0" lang="ru-RU" sz="33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 </a:t>
            </a:r>
            <a:endParaRPr kumimoji="0" lang="ru-RU" sz="3300" b="1" i="0"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300" b="1" i="0" u="none"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в 1960-е-1980-е гг.»</a:t>
            </a:r>
            <a:endParaRPr kumimoji="0" lang="ru-RU" sz="3300" b="1" i="0" u="none" strike="noStrike" cap="none" normalizeH="0" baseline="0" dirty="0" smtClean="0">
              <a:ln>
                <a:noFill/>
              </a:ln>
              <a:solidFill>
                <a:srgbClr val="FFFF00"/>
              </a:solidFill>
              <a:effectLst/>
              <a:latin typeface="Times New Roman" pitchFamily="18" charset="0"/>
              <a:cs typeface="Times New Roman" pitchFamily="18" charset="0"/>
            </a:endParaRPr>
          </a:p>
        </p:txBody>
      </p:sp>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 presetClass="entr" presetSubtype="4" fill="hold" nodeType="after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5" fill="hold">
                            <p:stCondLst>
                              <p:cond delay="3500"/>
                            </p:stCondLst>
                            <p:childTnLst>
                              <p:par>
                                <p:cTn id="16" presetID="9" presetClass="exit" presetSubtype="0" fill="hold" grpId="0" nodeType="afterEffect">
                                  <p:stCondLst>
                                    <p:cond delay="1500"/>
                                  </p:stCondLst>
                                  <p:childTnLst>
                                    <p:animEffect transition="out" filter="dissolve">
                                      <p:cBhvr>
                                        <p:cTn id="17" dur="1000"/>
                                        <p:tgtEl>
                                          <p:spTgt spid="3">
                                            <p:txEl>
                                              <p:pRg st="3" end="3"/>
                                            </p:txEl>
                                          </p:spTgt>
                                        </p:tgtEl>
                                      </p:cBhvr>
                                    </p:animEffect>
                                    <p:set>
                                      <p:cBhvr>
                                        <p:cTn id="18" dur="1" fill="hold">
                                          <p:stCondLst>
                                            <p:cond delay="999"/>
                                          </p:stCondLst>
                                        </p:cTn>
                                        <p:tgtEl>
                                          <p:spTgt spid="3">
                                            <p:txEl>
                                              <p:pRg st="3" end="3"/>
                                            </p:txEl>
                                          </p:spTgt>
                                        </p:tgtEl>
                                        <p:attrNameLst>
                                          <p:attrName>style.visibility</p:attrName>
                                        </p:attrNameLst>
                                      </p:cBhvr>
                                      <p:to>
                                        <p:strVal val="hidden"/>
                                      </p:to>
                                    </p:set>
                                  </p:childTnLst>
                                </p:cTn>
                              </p:par>
                            </p:childTnLst>
                          </p:cTn>
                        </p:par>
                        <p:par>
                          <p:cTn id="19" fill="hold">
                            <p:stCondLst>
                              <p:cond delay="6000"/>
                            </p:stCondLst>
                            <p:childTnLst>
                              <p:par>
                                <p:cTn id="20" presetID="8" presetClass="entr" presetSubtype="16" fill="hold" grpId="0" nodeType="afterEffect">
                                  <p:stCondLst>
                                    <p:cond delay="500"/>
                                  </p:stCondLst>
                                  <p:childTnLst>
                                    <p:set>
                                      <p:cBhvr>
                                        <p:cTn id="21" dur="1" fill="hold">
                                          <p:stCondLst>
                                            <p:cond delay="0"/>
                                          </p:stCondLst>
                                        </p:cTn>
                                        <p:tgtEl>
                                          <p:spTgt spid="18436"/>
                                        </p:tgtEl>
                                        <p:attrNameLst>
                                          <p:attrName>style.visibility</p:attrName>
                                        </p:attrNameLst>
                                      </p:cBhvr>
                                      <p:to>
                                        <p:strVal val="visible"/>
                                      </p:to>
                                    </p:set>
                                    <p:animEffect transition="in" filter="diamond(in)">
                                      <p:cBhvr>
                                        <p:cTn id="22" dur="2000"/>
                                        <p:tgtEl>
                                          <p:spTgt spid="18436"/>
                                        </p:tgtEl>
                                      </p:cBhvr>
                                    </p:animEffect>
                                  </p:childTnLst>
                                </p:cTn>
                              </p:par>
                            </p:childTnLst>
                          </p:cTn>
                        </p:par>
                        <p:par>
                          <p:cTn id="23" fill="hold">
                            <p:stCondLst>
                              <p:cond delay="8500"/>
                            </p:stCondLst>
                            <p:childTnLst>
                              <p:par>
                                <p:cTn id="24" presetID="2" presetClass="exit" presetSubtype="9" fill="hold" grpId="1" nodeType="afterEffect">
                                  <p:stCondLst>
                                    <p:cond delay="2000"/>
                                  </p:stCondLst>
                                  <p:childTnLst>
                                    <p:anim calcmode="lin" valueType="num">
                                      <p:cBhvr additive="base">
                                        <p:cTn id="25" dur="1000"/>
                                        <p:tgtEl>
                                          <p:spTgt spid="18436"/>
                                        </p:tgtEl>
                                        <p:attrNameLst>
                                          <p:attrName>ppt_x</p:attrName>
                                        </p:attrNameLst>
                                      </p:cBhvr>
                                      <p:tavLst>
                                        <p:tav tm="0">
                                          <p:val>
                                            <p:strVal val="ppt_x"/>
                                          </p:val>
                                        </p:tav>
                                        <p:tav tm="100000">
                                          <p:val>
                                            <p:strVal val="0-ppt_w/2"/>
                                          </p:val>
                                        </p:tav>
                                      </p:tavLst>
                                    </p:anim>
                                    <p:anim calcmode="lin" valueType="num">
                                      <p:cBhvr additive="base">
                                        <p:cTn id="26" dur="1000"/>
                                        <p:tgtEl>
                                          <p:spTgt spid="18436"/>
                                        </p:tgtEl>
                                        <p:attrNameLst>
                                          <p:attrName>ppt_y</p:attrName>
                                        </p:attrNameLst>
                                      </p:cBhvr>
                                      <p:tavLst>
                                        <p:tav tm="0">
                                          <p:val>
                                            <p:strVal val="ppt_y"/>
                                          </p:val>
                                        </p:tav>
                                        <p:tav tm="100000">
                                          <p:val>
                                            <p:strVal val="0-ppt_h/2"/>
                                          </p:val>
                                        </p:tav>
                                      </p:tavLst>
                                    </p:anim>
                                    <p:set>
                                      <p:cBhvr>
                                        <p:cTn id="27" dur="1" fill="hold">
                                          <p:stCondLst>
                                            <p:cond delay="999"/>
                                          </p:stCondLst>
                                        </p:cTn>
                                        <p:tgtEl>
                                          <p:spTgt spid="18436"/>
                                        </p:tgtEl>
                                        <p:attrNameLst>
                                          <p:attrName>style.visibility</p:attrName>
                                        </p:attrNameLst>
                                      </p:cBhvr>
                                      <p:to>
                                        <p:strVal val="hidden"/>
                                      </p:to>
                                    </p:set>
                                  </p:childTnLst>
                                </p:cTn>
                              </p:par>
                            </p:childTnLst>
                          </p:cTn>
                        </p:par>
                        <p:par>
                          <p:cTn id="28" fill="hold">
                            <p:stCondLst>
                              <p:cond delay="11500"/>
                            </p:stCondLst>
                            <p:childTnLst>
                              <p:par>
                                <p:cTn id="29" presetID="8" presetClass="entr" presetSubtype="16" fill="hold" grpId="0" nodeType="afterEffect">
                                  <p:stCondLst>
                                    <p:cond delay="1500"/>
                                  </p:stCondLst>
                                  <p:childTnLst>
                                    <p:set>
                                      <p:cBhvr>
                                        <p:cTn id="30" dur="1" fill="hold">
                                          <p:stCondLst>
                                            <p:cond delay="0"/>
                                          </p:stCondLst>
                                        </p:cTn>
                                        <p:tgtEl>
                                          <p:spTgt spid="18437"/>
                                        </p:tgtEl>
                                        <p:attrNameLst>
                                          <p:attrName>style.visibility</p:attrName>
                                        </p:attrNameLst>
                                      </p:cBhvr>
                                      <p:to>
                                        <p:strVal val="visible"/>
                                      </p:to>
                                    </p:set>
                                    <p:animEffect transition="in" filter="diamond(in)">
                                      <p:cBhvr>
                                        <p:cTn id="31" dur="2000"/>
                                        <p:tgtEl>
                                          <p:spTgt spid="18437"/>
                                        </p:tgtEl>
                                      </p:cBhvr>
                                    </p:animEffect>
                                  </p:childTnLst>
                                </p:cTn>
                              </p:par>
                            </p:childTnLst>
                          </p:cTn>
                        </p:par>
                        <p:par>
                          <p:cTn id="32" fill="hold">
                            <p:stCondLst>
                              <p:cond delay="15000"/>
                            </p:stCondLst>
                            <p:childTnLst>
                              <p:par>
                                <p:cTn id="33" presetID="2" presetClass="exit" presetSubtype="12" fill="hold" grpId="1" nodeType="afterEffect">
                                  <p:stCondLst>
                                    <p:cond delay="3000"/>
                                  </p:stCondLst>
                                  <p:childTnLst>
                                    <p:anim calcmode="lin" valueType="num">
                                      <p:cBhvr additive="base">
                                        <p:cTn id="34" dur="1000"/>
                                        <p:tgtEl>
                                          <p:spTgt spid="18437"/>
                                        </p:tgtEl>
                                        <p:attrNameLst>
                                          <p:attrName>ppt_x</p:attrName>
                                        </p:attrNameLst>
                                      </p:cBhvr>
                                      <p:tavLst>
                                        <p:tav tm="0">
                                          <p:val>
                                            <p:strVal val="ppt_x"/>
                                          </p:val>
                                        </p:tav>
                                        <p:tav tm="100000">
                                          <p:val>
                                            <p:strVal val="0-ppt_w/2"/>
                                          </p:val>
                                        </p:tav>
                                      </p:tavLst>
                                    </p:anim>
                                    <p:anim calcmode="lin" valueType="num">
                                      <p:cBhvr additive="base">
                                        <p:cTn id="35" dur="1000"/>
                                        <p:tgtEl>
                                          <p:spTgt spid="18437"/>
                                        </p:tgtEl>
                                        <p:attrNameLst>
                                          <p:attrName>ppt_y</p:attrName>
                                        </p:attrNameLst>
                                      </p:cBhvr>
                                      <p:tavLst>
                                        <p:tav tm="0">
                                          <p:val>
                                            <p:strVal val="ppt_y"/>
                                          </p:val>
                                        </p:tav>
                                        <p:tav tm="100000">
                                          <p:val>
                                            <p:strVal val="1+ppt_h/2"/>
                                          </p:val>
                                        </p:tav>
                                      </p:tavLst>
                                    </p:anim>
                                    <p:set>
                                      <p:cBhvr>
                                        <p:cTn id="36" dur="1" fill="hold">
                                          <p:stCondLst>
                                            <p:cond delay="999"/>
                                          </p:stCondLst>
                                        </p:cTn>
                                        <p:tgtEl>
                                          <p:spTgt spid="18437"/>
                                        </p:tgtEl>
                                        <p:attrNameLst>
                                          <p:attrName>style.visibility</p:attrName>
                                        </p:attrNameLst>
                                      </p:cBhvr>
                                      <p:to>
                                        <p:strVal val="hidden"/>
                                      </p:to>
                                    </p:set>
                                  </p:childTnLst>
                                </p:cTn>
                              </p:par>
                            </p:childTnLst>
                          </p:cTn>
                        </p:par>
                        <p:par>
                          <p:cTn id="37" fill="hold">
                            <p:stCondLst>
                              <p:cond delay="19000"/>
                            </p:stCondLst>
                            <p:childTnLst>
                              <p:par>
                                <p:cTn id="38" presetID="8" presetClass="entr" presetSubtype="16" fill="hold" grpId="0" nodeType="afterEffect">
                                  <p:stCondLst>
                                    <p:cond delay="1000"/>
                                  </p:stCondLst>
                                  <p:childTnLst>
                                    <p:set>
                                      <p:cBhvr>
                                        <p:cTn id="39" dur="1" fill="hold">
                                          <p:stCondLst>
                                            <p:cond delay="0"/>
                                          </p:stCondLst>
                                        </p:cTn>
                                        <p:tgtEl>
                                          <p:spTgt spid="18438"/>
                                        </p:tgtEl>
                                        <p:attrNameLst>
                                          <p:attrName>style.visibility</p:attrName>
                                        </p:attrNameLst>
                                      </p:cBhvr>
                                      <p:to>
                                        <p:strVal val="visible"/>
                                      </p:to>
                                    </p:set>
                                    <p:animEffect transition="in" filter="diamond(in)">
                                      <p:cBhvr>
                                        <p:cTn id="40" dur="2000"/>
                                        <p:tgtEl>
                                          <p:spTgt spid="18438"/>
                                        </p:tgtEl>
                                      </p:cBhvr>
                                    </p:animEffect>
                                  </p:childTnLst>
                                </p:cTn>
                              </p:par>
                            </p:childTnLst>
                          </p:cTn>
                        </p:par>
                        <p:par>
                          <p:cTn id="41" fill="hold">
                            <p:stCondLst>
                              <p:cond delay="22000"/>
                            </p:stCondLst>
                            <p:childTnLst>
                              <p:par>
                                <p:cTn id="42" presetID="2" presetClass="exit" presetSubtype="6" fill="hold" grpId="1" nodeType="afterEffect">
                                  <p:stCondLst>
                                    <p:cond delay="3000"/>
                                  </p:stCondLst>
                                  <p:childTnLst>
                                    <p:anim calcmode="lin" valueType="num">
                                      <p:cBhvr additive="base">
                                        <p:cTn id="43" dur="1000"/>
                                        <p:tgtEl>
                                          <p:spTgt spid="18438"/>
                                        </p:tgtEl>
                                        <p:attrNameLst>
                                          <p:attrName>ppt_x</p:attrName>
                                        </p:attrNameLst>
                                      </p:cBhvr>
                                      <p:tavLst>
                                        <p:tav tm="0">
                                          <p:val>
                                            <p:strVal val="ppt_x"/>
                                          </p:val>
                                        </p:tav>
                                        <p:tav tm="100000">
                                          <p:val>
                                            <p:strVal val="1+ppt_w/2"/>
                                          </p:val>
                                        </p:tav>
                                      </p:tavLst>
                                    </p:anim>
                                    <p:anim calcmode="lin" valueType="num">
                                      <p:cBhvr additive="base">
                                        <p:cTn id="44" dur="1000"/>
                                        <p:tgtEl>
                                          <p:spTgt spid="18438"/>
                                        </p:tgtEl>
                                        <p:attrNameLst>
                                          <p:attrName>ppt_y</p:attrName>
                                        </p:attrNameLst>
                                      </p:cBhvr>
                                      <p:tavLst>
                                        <p:tav tm="0">
                                          <p:val>
                                            <p:strVal val="ppt_y"/>
                                          </p:val>
                                        </p:tav>
                                        <p:tav tm="100000">
                                          <p:val>
                                            <p:strVal val="1+ppt_h/2"/>
                                          </p:val>
                                        </p:tav>
                                      </p:tavLst>
                                    </p:anim>
                                    <p:set>
                                      <p:cBhvr>
                                        <p:cTn id="45" dur="1" fill="hold">
                                          <p:stCondLst>
                                            <p:cond delay="999"/>
                                          </p:stCondLst>
                                        </p:cTn>
                                        <p:tgtEl>
                                          <p:spTgt spid="184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8436" grpId="0" animBg="1"/>
      <p:bldP spid="18436" grpId="1" animBg="1"/>
      <p:bldP spid="18437" grpId="0" animBg="1"/>
      <p:bldP spid="18437" grpId="1" animBg="1"/>
      <p:bldP spid="18438" grpId="0" animBg="1"/>
      <p:bldP spid="1843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Подразделы выставки.</a:t>
            </a:r>
            <a:endParaRPr lang="ru-RU" dirty="0"/>
          </a:p>
        </p:txBody>
      </p:sp>
      <p:sp>
        <p:nvSpPr>
          <p:cNvPr id="3" name="Содержимое 2"/>
          <p:cNvSpPr>
            <a:spLocks noGrp="1"/>
          </p:cNvSpPr>
          <p:nvPr>
            <p:ph idx="1"/>
          </p:nvPr>
        </p:nvSpPr>
        <p:spPr>
          <a:xfrm>
            <a:off x="0" y="1196752"/>
            <a:ext cx="8892480" cy="5328592"/>
          </a:xfrm>
        </p:spPr>
        <p:txBody>
          <a:bodyPr>
            <a:normAutofit/>
          </a:bodyPr>
          <a:lstStyle/>
          <a:p>
            <a:pPr algn="just">
              <a:buNone/>
            </a:pPr>
            <a:r>
              <a:rPr lang="ru-RU" sz="1700" b="1" dirty="0" smtClean="0">
                <a:solidFill>
                  <a:srgbClr val="FFFF00"/>
                </a:solidFill>
                <a:cs typeface="Arabic Typesetting" pitchFamily="66" charset="-78"/>
              </a:rPr>
              <a:t>- «Вехи театральной жизни </a:t>
            </a:r>
            <a:r>
              <a:rPr lang="ru-RU" sz="1700" b="1" dirty="0" err="1" smtClean="0">
                <a:solidFill>
                  <a:srgbClr val="FFFF00"/>
                </a:solidFill>
                <a:cs typeface="Arabic Typesetting" pitchFamily="66" charset="-78"/>
              </a:rPr>
              <a:t>Подосиновского</a:t>
            </a:r>
            <a:r>
              <a:rPr lang="ru-RU" sz="1700" b="1" dirty="0" smtClean="0">
                <a:solidFill>
                  <a:srgbClr val="FFFF00"/>
                </a:solidFill>
                <a:cs typeface="Arabic Typesetting" pitchFamily="66" charset="-78"/>
              </a:rPr>
              <a:t> Народного дома в 1920-е гг.».</a:t>
            </a:r>
            <a:endParaRPr lang="ru-RU" sz="1700" dirty="0" smtClean="0">
              <a:solidFill>
                <a:srgbClr val="FFFF00"/>
              </a:solidFill>
              <a:cs typeface="Arabic Typesetting" pitchFamily="66" charset="-78"/>
            </a:endParaRPr>
          </a:p>
          <a:p>
            <a:pPr algn="just">
              <a:buNone/>
            </a:pPr>
            <a:r>
              <a:rPr lang="ru-RU" sz="1700" b="1" dirty="0" smtClean="0">
                <a:solidFill>
                  <a:srgbClr val="FFFF00"/>
                </a:solidFill>
                <a:cs typeface="Arabic Typesetting" pitchFamily="66" charset="-78"/>
              </a:rPr>
              <a:t>- «До «народного»: деятельность </a:t>
            </a:r>
            <a:r>
              <a:rPr lang="ru-RU" sz="1700" b="1" dirty="0" err="1" smtClean="0">
                <a:solidFill>
                  <a:srgbClr val="FFFF00"/>
                </a:solidFill>
                <a:cs typeface="Arabic Typesetting" pitchFamily="66" charset="-78"/>
              </a:rPr>
              <a:t>Подосиновского</a:t>
            </a:r>
            <a:r>
              <a:rPr lang="ru-RU" sz="1700" b="1" dirty="0" smtClean="0">
                <a:solidFill>
                  <a:srgbClr val="FFFF00"/>
                </a:solidFill>
                <a:cs typeface="Arabic Typesetting" pitchFamily="66" charset="-78"/>
              </a:rPr>
              <a:t> драмкружка районного Дома культуры».</a:t>
            </a:r>
          </a:p>
          <a:p>
            <a:pPr algn="just">
              <a:buNone/>
            </a:pPr>
            <a:r>
              <a:rPr lang="ru-RU" sz="1700" b="1" dirty="0" smtClean="0">
                <a:solidFill>
                  <a:srgbClr val="FFFF00"/>
                </a:solidFill>
                <a:cs typeface="Arabic Typesetting" pitchFamily="66" charset="-78"/>
              </a:rPr>
              <a:t>-   «Валентина Дмитриевна </a:t>
            </a:r>
            <a:r>
              <a:rPr lang="ru-RU" sz="1700" b="1" dirty="0" err="1" smtClean="0">
                <a:solidFill>
                  <a:srgbClr val="FFFF00"/>
                </a:solidFill>
                <a:cs typeface="Arabic Typesetting" pitchFamily="66" charset="-78"/>
              </a:rPr>
              <a:t>Фалалеева</a:t>
            </a:r>
            <a:r>
              <a:rPr lang="ru-RU" sz="1700" b="1" dirty="0" smtClean="0">
                <a:solidFill>
                  <a:srgbClr val="FFFF00"/>
                </a:solidFill>
                <a:cs typeface="Arabic Typesetting" pitchFamily="66" charset="-78"/>
              </a:rPr>
              <a:t> (Муромцева) – администратор и актриса».</a:t>
            </a:r>
          </a:p>
          <a:p>
            <a:pPr algn="just">
              <a:buNone/>
            </a:pPr>
            <a:r>
              <a:rPr lang="ru-RU" sz="1700" b="1" dirty="0" smtClean="0">
                <a:solidFill>
                  <a:srgbClr val="FFFF00"/>
                </a:solidFill>
                <a:cs typeface="Arabic Typesetting" pitchFamily="66" charset="-78"/>
              </a:rPr>
              <a:t>- «Режиссеры-постановщики </a:t>
            </a:r>
            <a:r>
              <a:rPr lang="ru-RU" sz="1700" b="1" dirty="0" err="1" smtClean="0">
                <a:solidFill>
                  <a:srgbClr val="FFFF00"/>
                </a:solidFill>
                <a:cs typeface="Arabic Typesetting" pitchFamily="66" charset="-78"/>
              </a:rPr>
              <a:t>Подосиновского</a:t>
            </a:r>
            <a:r>
              <a:rPr lang="ru-RU" sz="1700" b="1" dirty="0" smtClean="0">
                <a:solidFill>
                  <a:srgbClr val="FFFF00"/>
                </a:solidFill>
                <a:cs typeface="Arabic Typesetting" pitchFamily="66" charset="-78"/>
              </a:rPr>
              <a:t> народного самодеятельного театра».</a:t>
            </a:r>
          </a:p>
          <a:p>
            <a:pPr algn="just">
              <a:buNone/>
            </a:pPr>
            <a:r>
              <a:rPr lang="ru-RU" sz="1700" b="1" dirty="0" smtClean="0">
                <a:solidFill>
                  <a:srgbClr val="FFFF00"/>
                </a:solidFill>
                <a:cs typeface="Arabic Typesetting" pitchFamily="66" charset="-78"/>
              </a:rPr>
              <a:t>- «Актеры, сценки 1-го спектакля </a:t>
            </a:r>
            <a:r>
              <a:rPr lang="ru-RU" sz="1700" b="1" dirty="0" err="1" smtClean="0">
                <a:solidFill>
                  <a:srgbClr val="FFFF00"/>
                </a:solidFill>
                <a:cs typeface="Arabic Typesetting" pitchFamily="66" charset="-78"/>
              </a:rPr>
              <a:t>Подосиновского</a:t>
            </a:r>
            <a:r>
              <a:rPr lang="ru-RU" sz="1700" b="1" dirty="0" smtClean="0">
                <a:solidFill>
                  <a:srgbClr val="FFFF00"/>
                </a:solidFill>
                <a:cs typeface="Arabic Typesetting" pitchFamily="66" charset="-78"/>
              </a:rPr>
              <a:t> театра в звании «народный» «Правда – хорошо, а счастье лучше».</a:t>
            </a:r>
          </a:p>
          <a:p>
            <a:pPr algn="just">
              <a:buNone/>
            </a:pPr>
            <a:r>
              <a:rPr lang="ru-RU" sz="1700" b="1" dirty="0" smtClean="0">
                <a:solidFill>
                  <a:srgbClr val="FFFF00"/>
                </a:solidFill>
                <a:cs typeface="Arabic Typesetting" pitchFamily="66" charset="-78"/>
              </a:rPr>
              <a:t>-  «</a:t>
            </a:r>
            <a:r>
              <a:rPr lang="ru-RU" sz="1700" b="1" dirty="0" err="1" smtClean="0">
                <a:solidFill>
                  <a:srgbClr val="FFFF00"/>
                </a:solidFill>
                <a:cs typeface="Arabic Typesetting" pitchFamily="66" charset="-78"/>
              </a:rPr>
              <a:t>Фотолетопись</a:t>
            </a:r>
            <a:r>
              <a:rPr lang="ru-RU" sz="1700" b="1" dirty="0" smtClean="0">
                <a:solidFill>
                  <a:srgbClr val="FFFF00"/>
                </a:solidFill>
                <a:cs typeface="Arabic Typesetting" pitchFamily="66" charset="-78"/>
              </a:rPr>
              <a:t> </a:t>
            </a:r>
            <a:r>
              <a:rPr lang="ru-RU" sz="1700" b="1" dirty="0" err="1" smtClean="0">
                <a:solidFill>
                  <a:srgbClr val="FFFF00"/>
                </a:solidFill>
                <a:cs typeface="Arabic Typesetting" pitchFamily="66" charset="-78"/>
              </a:rPr>
              <a:t>Подосиновского</a:t>
            </a:r>
            <a:r>
              <a:rPr lang="ru-RU" sz="1700" b="1" dirty="0" smtClean="0">
                <a:solidFill>
                  <a:srgbClr val="FFFF00"/>
                </a:solidFill>
                <a:cs typeface="Arabic Typesetting" pitchFamily="66" charset="-78"/>
              </a:rPr>
              <a:t> народного театра. Летописец – режиссер Народного театра Валентина Владимировна </a:t>
            </a:r>
            <a:r>
              <a:rPr lang="ru-RU" sz="1700" b="1" dirty="0" err="1" smtClean="0">
                <a:solidFill>
                  <a:srgbClr val="FFFF00"/>
                </a:solidFill>
                <a:cs typeface="Arabic Typesetting" pitchFamily="66" charset="-78"/>
              </a:rPr>
              <a:t>Тестова</a:t>
            </a:r>
            <a:r>
              <a:rPr lang="ru-RU" sz="1700" b="1" dirty="0" smtClean="0">
                <a:solidFill>
                  <a:srgbClr val="FFFF00"/>
                </a:solidFill>
                <a:cs typeface="Arabic Typesetting" pitchFamily="66" charset="-78"/>
              </a:rPr>
              <a:t>».</a:t>
            </a:r>
          </a:p>
          <a:p>
            <a:pPr algn="just">
              <a:buNone/>
            </a:pPr>
            <a:r>
              <a:rPr lang="ru-RU" sz="1700" b="1" dirty="0" smtClean="0">
                <a:solidFill>
                  <a:srgbClr val="FFFF00"/>
                </a:solidFill>
                <a:cs typeface="Arabic Typesetting" pitchFamily="66" charset="-78"/>
              </a:rPr>
              <a:t>- «Музыкальное творчество </a:t>
            </a:r>
            <a:r>
              <a:rPr lang="ru-RU" sz="1700" b="1" dirty="0" err="1" smtClean="0">
                <a:solidFill>
                  <a:srgbClr val="FFFF00"/>
                </a:solidFill>
                <a:cs typeface="Arabic Typesetting" pitchFamily="66" charset="-78"/>
              </a:rPr>
              <a:t>подосиновлян</a:t>
            </a:r>
            <a:r>
              <a:rPr lang="ru-RU" sz="1700" b="1" dirty="0" smtClean="0">
                <a:solidFill>
                  <a:srgbClr val="FFFF00"/>
                </a:solidFill>
                <a:cs typeface="Arabic Typesetting" pitchFamily="66" charset="-78"/>
              </a:rPr>
              <a:t> на сцене </a:t>
            </a:r>
            <a:r>
              <a:rPr lang="ru-RU" sz="1700" b="1" dirty="0" err="1" smtClean="0">
                <a:solidFill>
                  <a:srgbClr val="FFFF00"/>
                </a:solidFill>
                <a:cs typeface="Arabic Typesetting" pitchFamily="66" charset="-78"/>
              </a:rPr>
              <a:t>Подосиновского</a:t>
            </a:r>
            <a:r>
              <a:rPr lang="ru-RU" sz="1700" b="1" dirty="0" smtClean="0">
                <a:solidFill>
                  <a:srgbClr val="FFFF00"/>
                </a:solidFill>
                <a:cs typeface="Arabic Typesetting" pitchFamily="66" charset="-78"/>
              </a:rPr>
              <a:t> Дома культуры».</a:t>
            </a:r>
          </a:p>
          <a:p>
            <a:pPr algn="just">
              <a:buNone/>
            </a:pPr>
            <a:r>
              <a:rPr lang="ru-RU" sz="1700" b="1" dirty="0" smtClean="0">
                <a:solidFill>
                  <a:srgbClr val="FFFF00"/>
                </a:solidFill>
                <a:cs typeface="Arabic Typesetting" pitchFamily="66" charset="-78"/>
              </a:rPr>
              <a:t>- «Вокалисты  районного Дома  культуры в 1960-е  - 70-е гг.».</a:t>
            </a:r>
          </a:p>
          <a:p>
            <a:pPr algn="just">
              <a:buNone/>
            </a:pPr>
            <a:r>
              <a:rPr lang="ru-RU" sz="1700" b="1" dirty="0" smtClean="0">
                <a:solidFill>
                  <a:srgbClr val="FFFF00"/>
                </a:solidFill>
                <a:cs typeface="Arabic Typesetting" pitchFamily="66" charset="-78"/>
              </a:rPr>
              <a:t>- Агитационные творческие выступления, мероприятия, организуемые </a:t>
            </a:r>
            <a:r>
              <a:rPr lang="ru-RU" sz="1700" b="1" dirty="0" err="1" smtClean="0">
                <a:solidFill>
                  <a:srgbClr val="FFFF00"/>
                </a:solidFill>
                <a:cs typeface="Arabic Typesetting" pitchFamily="66" charset="-78"/>
              </a:rPr>
              <a:t>Подосиновским</a:t>
            </a:r>
            <a:r>
              <a:rPr lang="ru-RU" sz="1700" b="1" dirty="0" smtClean="0">
                <a:solidFill>
                  <a:srgbClr val="FFFF00"/>
                </a:solidFill>
                <a:cs typeface="Arabic Typesetting" pitchFamily="66" charset="-78"/>
              </a:rPr>
              <a:t> РДК».</a:t>
            </a:r>
            <a:endParaRPr lang="ru-RU" sz="1700" dirty="0" smtClean="0">
              <a:solidFill>
                <a:srgbClr val="FFFF00"/>
              </a:solidFill>
              <a:cs typeface="Arabic Typesetting" pitchFamily="66" charset="-78"/>
            </a:endParaRPr>
          </a:p>
          <a:p>
            <a:pPr algn="just">
              <a:buNone/>
            </a:pPr>
            <a:r>
              <a:rPr lang="ru-RU" sz="1700" b="1" dirty="0" smtClean="0">
                <a:solidFill>
                  <a:srgbClr val="FFFF00"/>
                </a:solidFill>
                <a:cs typeface="Arabic Typesetting" pitchFamily="66" charset="-78"/>
              </a:rPr>
              <a:t>- «Фотоальбомы  из  архива  </a:t>
            </a:r>
            <a:r>
              <a:rPr lang="ru-RU" sz="1700" b="1" dirty="0" err="1" smtClean="0">
                <a:solidFill>
                  <a:srgbClr val="FFFF00"/>
                </a:solidFill>
                <a:cs typeface="Arabic Typesetting" pitchFamily="66" charset="-78"/>
              </a:rPr>
              <a:t>Подосиновского</a:t>
            </a:r>
            <a:r>
              <a:rPr lang="ru-RU" sz="1700" b="1" dirty="0" smtClean="0">
                <a:solidFill>
                  <a:srgbClr val="FFFF00"/>
                </a:solidFill>
                <a:cs typeface="Arabic Typesetting" pitchFamily="66" charset="-78"/>
              </a:rPr>
              <a:t> районного Дома культуры».</a:t>
            </a:r>
          </a:p>
          <a:p>
            <a:pPr algn="just">
              <a:buNone/>
            </a:pPr>
            <a:r>
              <a:rPr lang="ru-RU" sz="1700" b="1" dirty="0" smtClean="0">
                <a:solidFill>
                  <a:srgbClr val="FFFF00"/>
                </a:solidFill>
                <a:cs typeface="Arabic Typesetting" pitchFamily="66" charset="-78"/>
              </a:rPr>
              <a:t>-  «Народный самодеятельный коллектив»  Хор ветеранов  </a:t>
            </a:r>
            <a:r>
              <a:rPr lang="ru-RU" sz="1700" b="1" dirty="0" err="1" smtClean="0">
                <a:solidFill>
                  <a:srgbClr val="FFFF00"/>
                </a:solidFill>
                <a:cs typeface="Arabic Typesetting" pitchFamily="66" charset="-78"/>
              </a:rPr>
              <a:t>Подосиновского</a:t>
            </a:r>
            <a:r>
              <a:rPr lang="ru-RU" sz="1700" b="1" dirty="0" smtClean="0">
                <a:solidFill>
                  <a:srgbClr val="FFFF00"/>
                </a:solidFill>
                <a:cs typeface="Arabic Typesetting" pitchFamily="66" charset="-78"/>
              </a:rPr>
              <a:t> РДК </a:t>
            </a:r>
            <a:endParaRPr lang="ru-RU" sz="1700" dirty="0" smtClean="0">
              <a:solidFill>
                <a:srgbClr val="FFFF00"/>
              </a:solidFill>
              <a:cs typeface="Arabic Typesetting" pitchFamily="66" charset="-78"/>
            </a:endParaRPr>
          </a:p>
          <a:p>
            <a:pPr algn="just">
              <a:buNone/>
            </a:pPr>
            <a:r>
              <a:rPr lang="ru-RU" sz="1700" b="1" dirty="0" smtClean="0">
                <a:solidFill>
                  <a:srgbClr val="FFFF00"/>
                </a:solidFill>
                <a:cs typeface="Arabic Typesetting" pitchFamily="66" charset="-78"/>
              </a:rPr>
              <a:t>(к 35-летию  хора).</a:t>
            </a:r>
          </a:p>
          <a:p>
            <a:pPr algn="just">
              <a:buNone/>
            </a:pPr>
            <a:r>
              <a:rPr lang="ru-RU" sz="1700" b="1" dirty="0" smtClean="0">
                <a:solidFill>
                  <a:srgbClr val="FFFF00"/>
                </a:solidFill>
                <a:cs typeface="Arabic Typesetting" pitchFamily="66" charset="-78"/>
              </a:rPr>
              <a:t>- «Поступь современных музыкальных самодеятельных </a:t>
            </a:r>
            <a:r>
              <a:rPr lang="ru-RU" sz="1700" b="1" dirty="0" err="1" smtClean="0">
                <a:solidFill>
                  <a:srgbClr val="FFFF00"/>
                </a:solidFill>
                <a:cs typeface="Arabic Typesetting" pitchFamily="66" charset="-78"/>
              </a:rPr>
              <a:t>подосиновских</a:t>
            </a:r>
            <a:r>
              <a:rPr lang="ru-RU" sz="1700" b="1" dirty="0" smtClean="0">
                <a:solidFill>
                  <a:srgbClr val="FFFF00"/>
                </a:solidFill>
                <a:cs typeface="Arabic Typesetting" pitchFamily="66" charset="-78"/>
              </a:rPr>
              <a:t> коллективов».</a:t>
            </a:r>
            <a:endParaRPr lang="ru-RU" sz="1700" dirty="0" smtClean="0">
              <a:solidFill>
                <a:srgbClr val="FFFF00"/>
              </a:solidFill>
              <a:cs typeface="Arabic Typesetting" pitchFamily="66" charset="-78"/>
            </a:endParaRPr>
          </a:p>
          <a:p>
            <a:pPr>
              <a:buNone/>
            </a:pPr>
            <a:endParaRPr lang="ru-RU" sz="1600" dirty="0" smtClean="0"/>
          </a:p>
          <a:p>
            <a:pPr>
              <a:buNone/>
            </a:pPr>
            <a:endParaRPr lang="ru-RU" sz="1600" dirty="0" smtClean="0"/>
          </a:p>
          <a:p>
            <a:pPr>
              <a:buNone/>
            </a:pPr>
            <a:endParaRPr lang="ru-RU" sz="1600" dirty="0" smtClean="0"/>
          </a:p>
          <a:p>
            <a:pPr>
              <a:buNone/>
            </a:pPr>
            <a:endParaRPr lang="ru-RU" sz="1600" dirty="0" smtClean="0"/>
          </a:p>
          <a:p>
            <a:pPr>
              <a:buNone/>
            </a:pPr>
            <a:endParaRPr lang="ru-RU" sz="1600" dirty="0" smtClean="0"/>
          </a:p>
          <a:p>
            <a:pPr>
              <a:buNone/>
            </a:pPr>
            <a:endParaRPr lang="ru-RU" sz="1600" dirty="0" smtClean="0"/>
          </a:p>
          <a:p>
            <a:pPr>
              <a:buNone/>
            </a:pPr>
            <a:endParaRPr lang="ru-RU" sz="1600" dirty="0" smtClean="0"/>
          </a:p>
          <a:p>
            <a:pPr>
              <a:buNone/>
            </a:pPr>
            <a:endParaRPr lang="ru-RU" sz="1600" dirty="0" smtClean="0"/>
          </a:p>
          <a:p>
            <a:pPr>
              <a:buNone/>
            </a:pPr>
            <a:endParaRPr lang="ru-RU" dirty="0" smtClean="0"/>
          </a:p>
          <a:p>
            <a:pPr>
              <a:buNone/>
            </a:pPr>
            <a:endParaRPr lang="ru-RU" dirty="0"/>
          </a:p>
        </p:txBody>
      </p:sp>
      <p:pic>
        <p:nvPicPr>
          <p:cNvPr id="4" name="keys-of-moon-spring-flowers.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1" presetClass="entr" presetSubtype="0" fill="hold" nodeType="afterEffect">
                                  <p:stCondLst>
                                    <p:cond delay="1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770" decel="100000"/>
                                        <p:tgtEl>
                                          <p:spTgt spid="3">
                                            <p:txEl>
                                              <p:pRg st="0" end="0"/>
                                            </p:txEl>
                                          </p:spTgt>
                                        </p:tgtEl>
                                      </p:cBhvr>
                                    </p:animEffect>
                                    <p:animScale>
                                      <p:cBhvr>
                                        <p:cTn id="14" dur="770" decel="100000"/>
                                        <p:tgtEl>
                                          <p:spTgt spid="3">
                                            <p:txEl>
                                              <p:pRg st="0" end="0"/>
                                            </p:txEl>
                                          </p:spTgt>
                                        </p:tgtEl>
                                      </p:cBhvr>
                                      <p:from x="10000" y="10000"/>
                                      <p:to x="200000" y="450000"/>
                                    </p:animScale>
                                    <p:animScale>
                                      <p:cBhvr>
                                        <p:cTn id="15" dur="1230" accel="100000" fill="hold">
                                          <p:stCondLst>
                                            <p:cond delay="770"/>
                                          </p:stCondLst>
                                        </p:cTn>
                                        <p:tgtEl>
                                          <p:spTgt spid="3">
                                            <p:txEl>
                                              <p:pRg st="0" end="0"/>
                                            </p:txEl>
                                          </p:spTgt>
                                        </p:tgtEl>
                                      </p:cBhvr>
                                      <p:from x="200000" y="450000"/>
                                      <p:to x="100000" y="100000"/>
                                    </p:animScale>
                                    <p:set>
                                      <p:cBhvr>
                                        <p:cTn id="16" dur="770" fill="hold"/>
                                        <p:tgtEl>
                                          <p:spTgt spid="3">
                                            <p:txEl>
                                              <p:pRg st="0" end="0"/>
                                            </p:txEl>
                                          </p:spTgt>
                                        </p:tgtEl>
                                        <p:attrNameLst>
                                          <p:attrName>ppt_x</p:attrName>
                                        </p:attrNameLst>
                                      </p:cBhvr>
                                      <p:to>
                                        <p:strVal val="(0.5)"/>
                                      </p:to>
                                    </p:set>
                                    <p:anim from="(0.5)" to="(#ppt_x)" calcmode="lin" valueType="num">
                                      <p:cBhvr>
                                        <p:cTn id="17" dur="1230" accel="100000" fill="hold">
                                          <p:stCondLst>
                                            <p:cond delay="770"/>
                                          </p:stCondLst>
                                        </p:cTn>
                                        <p:tgtEl>
                                          <p:spTgt spid="3">
                                            <p:txEl>
                                              <p:pRg st="0" end="0"/>
                                            </p:txEl>
                                          </p:spTgt>
                                        </p:tgtEl>
                                        <p:attrNameLst>
                                          <p:attrName>ppt_x</p:attrName>
                                        </p:attrNameLst>
                                      </p:cBhvr>
                                    </p:anim>
                                    <p:set>
                                      <p:cBhvr>
                                        <p:cTn id="18" dur="770" fill="hold"/>
                                        <p:tgtEl>
                                          <p:spTgt spid="3">
                                            <p:txEl>
                                              <p:pRg st="0" end="0"/>
                                            </p:txEl>
                                          </p:spTgt>
                                        </p:tgtEl>
                                        <p:attrNameLst>
                                          <p:attrName>ppt_y</p:attrName>
                                        </p:attrNameLst>
                                      </p:cBhvr>
                                      <p:to>
                                        <p:strVal val="(#ppt_y+0.4)"/>
                                      </p:to>
                                    </p:set>
                                    <p:anim from="(#ppt_y+0.4)" to="(#ppt_y)" calcmode="lin" valueType="num">
                                      <p:cBhvr>
                                        <p:cTn id="19" dur="1230" accel="100000" fill="hold">
                                          <p:stCondLst>
                                            <p:cond delay="770"/>
                                          </p:stCondLst>
                                        </p:cTn>
                                        <p:tgtEl>
                                          <p:spTgt spid="3">
                                            <p:txEl>
                                              <p:pRg st="0" end="0"/>
                                            </p:txEl>
                                          </p:spTgt>
                                        </p:tgtEl>
                                        <p:attrNameLst>
                                          <p:attrName>ppt_y</p:attrName>
                                        </p:attrNameLst>
                                      </p:cBhvr>
                                    </p:anim>
                                  </p:childTnLst>
                                </p:cTn>
                              </p:par>
                            </p:childTnLst>
                          </p:cTn>
                        </p:par>
                        <p:par>
                          <p:cTn id="20" fill="hold">
                            <p:stCondLst>
                              <p:cond delay="4000"/>
                            </p:stCondLst>
                            <p:childTnLst>
                              <p:par>
                                <p:cTn id="21" presetID="51" presetClass="entr" presetSubtype="0" fill="hold" nodeType="afterEffect">
                                  <p:stCondLst>
                                    <p:cond delay="150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770" decel="100000"/>
                                        <p:tgtEl>
                                          <p:spTgt spid="3">
                                            <p:txEl>
                                              <p:pRg st="1" end="1"/>
                                            </p:txEl>
                                          </p:spTgt>
                                        </p:tgtEl>
                                      </p:cBhvr>
                                    </p:animEffect>
                                    <p:animScale>
                                      <p:cBhvr>
                                        <p:cTn id="24" dur="770" decel="100000"/>
                                        <p:tgtEl>
                                          <p:spTgt spid="3">
                                            <p:txEl>
                                              <p:pRg st="1" end="1"/>
                                            </p:txEl>
                                          </p:spTgt>
                                        </p:tgtEl>
                                      </p:cBhvr>
                                      <p:from x="10000" y="10000"/>
                                      <p:to x="200000" y="450000"/>
                                    </p:animScale>
                                    <p:animScale>
                                      <p:cBhvr>
                                        <p:cTn id="25" dur="1230" accel="100000" fill="hold">
                                          <p:stCondLst>
                                            <p:cond delay="770"/>
                                          </p:stCondLst>
                                        </p:cTn>
                                        <p:tgtEl>
                                          <p:spTgt spid="3">
                                            <p:txEl>
                                              <p:pRg st="1" end="1"/>
                                            </p:txEl>
                                          </p:spTgt>
                                        </p:tgtEl>
                                      </p:cBhvr>
                                      <p:from x="200000" y="450000"/>
                                      <p:to x="100000" y="100000"/>
                                    </p:animScale>
                                    <p:set>
                                      <p:cBhvr>
                                        <p:cTn id="26" dur="770" fill="hold"/>
                                        <p:tgtEl>
                                          <p:spTgt spid="3">
                                            <p:txEl>
                                              <p:pRg st="1" end="1"/>
                                            </p:txEl>
                                          </p:spTgt>
                                        </p:tgtEl>
                                        <p:attrNameLst>
                                          <p:attrName>ppt_x</p:attrName>
                                        </p:attrNameLst>
                                      </p:cBhvr>
                                      <p:to>
                                        <p:strVal val="(0.5)"/>
                                      </p:to>
                                    </p:set>
                                    <p:anim from="(0.5)" to="(#ppt_x)" calcmode="lin" valueType="num">
                                      <p:cBhvr>
                                        <p:cTn id="27" dur="1230" accel="100000" fill="hold">
                                          <p:stCondLst>
                                            <p:cond delay="770"/>
                                          </p:stCondLst>
                                        </p:cTn>
                                        <p:tgtEl>
                                          <p:spTgt spid="3">
                                            <p:txEl>
                                              <p:pRg st="1" end="1"/>
                                            </p:txEl>
                                          </p:spTgt>
                                        </p:tgtEl>
                                        <p:attrNameLst>
                                          <p:attrName>ppt_x</p:attrName>
                                        </p:attrNameLst>
                                      </p:cBhvr>
                                    </p:anim>
                                    <p:set>
                                      <p:cBhvr>
                                        <p:cTn id="28" dur="770" fill="hold"/>
                                        <p:tgtEl>
                                          <p:spTgt spid="3">
                                            <p:txEl>
                                              <p:pRg st="1" end="1"/>
                                            </p:txEl>
                                          </p:spTgt>
                                        </p:tgtEl>
                                        <p:attrNameLst>
                                          <p:attrName>ppt_y</p:attrName>
                                        </p:attrNameLst>
                                      </p:cBhvr>
                                      <p:to>
                                        <p:strVal val="(#ppt_y+0.4)"/>
                                      </p:to>
                                    </p:set>
                                    <p:anim from="(#ppt_y+0.4)" to="(#ppt_y)" calcmode="lin" valueType="num">
                                      <p:cBhvr>
                                        <p:cTn id="29" dur="1230" accel="100000" fill="hold">
                                          <p:stCondLst>
                                            <p:cond delay="770"/>
                                          </p:stCondLst>
                                        </p:cTn>
                                        <p:tgtEl>
                                          <p:spTgt spid="3">
                                            <p:txEl>
                                              <p:pRg st="1" end="1"/>
                                            </p:txEl>
                                          </p:spTgt>
                                        </p:tgtEl>
                                        <p:attrNameLst>
                                          <p:attrName>ppt_y</p:attrName>
                                        </p:attrNameLst>
                                      </p:cBhvr>
                                    </p:anim>
                                  </p:childTnLst>
                                </p:cTn>
                              </p:par>
                            </p:childTnLst>
                          </p:cTn>
                        </p:par>
                        <p:par>
                          <p:cTn id="30" fill="hold">
                            <p:stCondLst>
                              <p:cond delay="7500"/>
                            </p:stCondLst>
                            <p:childTnLst>
                              <p:par>
                                <p:cTn id="31" presetID="51" presetClass="entr" presetSubtype="0" fill="hold" nodeType="afterEffect">
                                  <p:stCondLst>
                                    <p:cond delay="150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770" decel="100000"/>
                                        <p:tgtEl>
                                          <p:spTgt spid="3">
                                            <p:txEl>
                                              <p:pRg st="2" end="2"/>
                                            </p:txEl>
                                          </p:spTgt>
                                        </p:tgtEl>
                                      </p:cBhvr>
                                    </p:animEffect>
                                    <p:animScale>
                                      <p:cBhvr>
                                        <p:cTn id="34" dur="770" decel="100000"/>
                                        <p:tgtEl>
                                          <p:spTgt spid="3">
                                            <p:txEl>
                                              <p:pRg st="2" end="2"/>
                                            </p:txEl>
                                          </p:spTgt>
                                        </p:tgtEl>
                                      </p:cBhvr>
                                      <p:from x="10000" y="10000"/>
                                      <p:to x="200000" y="450000"/>
                                    </p:animScale>
                                    <p:animScale>
                                      <p:cBhvr>
                                        <p:cTn id="35" dur="1230" accel="100000" fill="hold">
                                          <p:stCondLst>
                                            <p:cond delay="770"/>
                                          </p:stCondLst>
                                        </p:cTn>
                                        <p:tgtEl>
                                          <p:spTgt spid="3">
                                            <p:txEl>
                                              <p:pRg st="2" end="2"/>
                                            </p:txEl>
                                          </p:spTgt>
                                        </p:tgtEl>
                                      </p:cBhvr>
                                      <p:from x="200000" y="450000"/>
                                      <p:to x="100000" y="100000"/>
                                    </p:animScale>
                                    <p:set>
                                      <p:cBhvr>
                                        <p:cTn id="36" dur="770" fill="hold"/>
                                        <p:tgtEl>
                                          <p:spTgt spid="3">
                                            <p:txEl>
                                              <p:pRg st="2" end="2"/>
                                            </p:txEl>
                                          </p:spTgt>
                                        </p:tgtEl>
                                        <p:attrNameLst>
                                          <p:attrName>ppt_x</p:attrName>
                                        </p:attrNameLst>
                                      </p:cBhvr>
                                      <p:to>
                                        <p:strVal val="(0.5)"/>
                                      </p:to>
                                    </p:set>
                                    <p:anim from="(0.5)" to="(#ppt_x)" calcmode="lin" valueType="num">
                                      <p:cBhvr>
                                        <p:cTn id="37" dur="1230" accel="100000" fill="hold">
                                          <p:stCondLst>
                                            <p:cond delay="770"/>
                                          </p:stCondLst>
                                        </p:cTn>
                                        <p:tgtEl>
                                          <p:spTgt spid="3">
                                            <p:txEl>
                                              <p:pRg st="2" end="2"/>
                                            </p:txEl>
                                          </p:spTgt>
                                        </p:tgtEl>
                                        <p:attrNameLst>
                                          <p:attrName>ppt_x</p:attrName>
                                        </p:attrNameLst>
                                      </p:cBhvr>
                                    </p:anim>
                                    <p:set>
                                      <p:cBhvr>
                                        <p:cTn id="38" dur="770" fill="hold"/>
                                        <p:tgtEl>
                                          <p:spTgt spid="3">
                                            <p:txEl>
                                              <p:pRg st="2" end="2"/>
                                            </p:txEl>
                                          </p:spTgt>
                                        </p:tgtEl>
                                        <p:attrNameLst>
                                          <p:attrName>ppt_y</p:attrName>
                                        </p:attrNameLst>
                                      </p:cBhvr>
                                      <p:to>
                                        <p:strVal val="(#ppt_y+0.4)"/>
                                      </p:to>
                                    </p:set>
                                    <p:anim from="(#ppt_y+0.4)" to="(#ppt_y)" calcmode="lin" valueType="num">
                                      <p:cBhvr>
                                        <p:cTn id="39" dur="1230" accel="100000" fill="hold">
                                          <p:stCondLst>
                                            <p:cond delay="770"/>
                                          </p:stCondLst>
                                        </p:cTn>
                                        <p:tgtEl>
                                          <p:spTgt spid="3">
                                            <p:txEl>
                                              <p:pRg st="2" end="2"/>
                                            </p:txEl>
                                          </p:spTgt>
                                        </p:tgtEl>
                                        <p:attrNameLst>
                                          <p:attrName>ppt_y</p:attrName>
                                        </p:attrNameLst>
                                      </p:cBhvr>
                                    </p:anim>
                                  </p:childTnLst>
                                </p:cTn>
                              </p:par>
                            </p:childTnLst>
                          </p:cTn>
                        </p:par>
                        <p:par>
                          <p:cTn id="40" fill="hold">
                            <p:stCondLst>
                              <p:cond delay="11000"/>
                            </p:stCondLst>
                            <p:childTnLst>
                              <p:par>
                                <p:cTn id="41" presetID="51" presetClass="entr" presetSubtype="0" fill="hold" nodeType="afterEffect">
                                  <p:stCondLst>
                                    <p:cond delay="150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770" decel="100000"/>
                                        <p:tgtEl>
                                          <p:spTgt spid="3">
                                            <p:txEl>
                                              <p:pRg st="3" end="3"/>
                                            </p:txEl>
                                          </p:spTgt>
                                        </p:tgtEl>
                                      </p:cBhvr>
                                    </p:animEffect>
                                    <p:animScale>
                                      <p:cBhvr>
                                        <p:cTn id="44" dur="770" decel="100000"/>
                                        <p:tgtEl>
                                          <p:spTgt spid="3">
                                            <p:txEl>
                                              <p:pRg st="3" end="3"/>
                                            </p:txEl>
                                          </p:spTgt>
                                        </p:tgtEl>
                                      </p:cBhvr>
                                      <p:from x="10000" y="10000"/>
                                      <p:to x="200000" y="450000"/>
                                    </p:animScale>
                                    <p:animScale>
                                      <p:cBhvr>
                                        <p:cTn id="45" dur="1230" accel="100000" fill="hold">
                                          <p:stCondLst>
                                            <p:cond delay="770"/>
                                          </p:stCondLst>
                                        </p:cTn>
                                        <p:tgtEl>
                                          <p:spTgt spid="3">
                                            <p:txEl>
                                              <p:pRg st="3" end="3"/>
                                            </p:txEl>
                                          </p:spTgt>
                                        </p:tgtEl>
                                      </p:cBhvr>
                                      <p:from x="200000" y="450000"/>
                                      <p:to x="100000" y="100000"/>
                                    </p:animScale>
                                    <p:set>
                                      <p:cBhvr>
                                        <p:cTn id="46" dur="770" fill="hold"/>
                                        <p:tgtEl>
                                          <p:spTgt spid="3">
                                            <p:txEl>
                                              <p:pRg st="3" end="3"/>
                                            </p:txEl>
                                          </p:spTgt>
                                        </p:tgtEl>
                                        <p:attrNameLst>
                                          <p:attrName>ppt_x</p:attrName>
                                        </p:attrNameLst>
                                      </p:cBhvr>
                                      <p:to>
                                        <p:strVal val="(0.5)"/>
                                      </p:to>
                                    </p:set>
                                    <p:anim from="(0.5)" to="(#ppt_x)" calcmode="lin" valueType="num">
                                      <p:cBhvr>
                                        <p:cTn id="47" dur="1230" accel="100000" fill="hold">
                                          <p:stCondLst>
                                            <p:cond delay="770"/>
                                          </p:stCondLst>
                                        </p:cTn>
                                        <p:tgtEl>
                                          <p:spTgt spid="3">
                                            <p:txEl>
                                              <p:pRg st="3" end="3"/>
                                            </p:txEl>
                                          </p:spTgt>
                                        </p:tgtEl>
                                        <p:attrNameLst>
                                          <p:attrName>ppt_x</p:attrName>
                                        </p:attrNameLst>
                                      </p:cBhvr>
                                    </p:anim>
                                    <p:set>
                                      <p:cBhvr>
                                        <p:cTn id="48" dur="770" fill="hold"/>
                                        <p:tgtEl>
                                          <p:spTgt spid="3">
                                            <p:txEl>
                                              <p:pRg st="3" end="3"/>
                                            </p:txEl>
                                          </p:spTgt>
                                        </p:tgtEl>
                                        <p:attrNameLst>
                                          <p:attrName>ppt_y</p:attrName>
                                        </p:attrNameLst>
                                      </p:cBhvr>
                                      <p:to>
                                        <p:strVal val="(#ppt_y+0.4)"/>
                                      </p:to>
                                    </p:set>
                                    <p:anim from="(#ppt_y+0.4)" to="(#ppt_y)" calcmode="lin" valueType="num">
                                      <p:cBhvr>
                                        <p:cTn id="49" dur="1230" accel="100000" fill="hold">
                                          <p:stCondLst>
                                            <p:cond delay="770"/>
                                          </p:stCondLst>
                                        </p:cTn>
                                        <p:tgtEl>
                                          <p:spTgt spid="3">
                                            <p:txEl>
                                              <p:pRg st="3" end="3"/>
                                            </p:txEl>
                                          </p:spTgt>
                                        </p:tgtEl>
                                        <p:attrNameLst>
                                          <p:attrName>ppt_y</p:attrName>
                                        </p:attrNameLst>
                                      </p:cBhvr>
                                    </p:anim>
                                  </p:childTnLst>
                                </p:cTn>
                              </p:par>
                            </p:childTnLst>
                          </p:cTn>
                        </p:par>
                        <p:par>
                          <p:cTn id="50" fill="hold">
                            <p:stCondLst>
                              <p:cond delay="14500"/>
                            </p:stCondLst>
                            <p:childTnLst>
                              <p:par>
                                <p:cTn id="51" presetID="51" presetClass="entr" presetSubtype="0" fill="hold" nodeType="afterEffect">
                                  <p:stCondLst>
                                    <p:cond delay="150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770" decel="100000"/>
                                        <p:tgtEl>
                                          <p:spTgt spid="3">
                                            <p:txEl>
                                              <p:pRg st="4" end="4"/>
                                            </p:txEl>
                                          </p:spTgt>
                                        </p:tgtEl>
                                      </p:cBhvr>
                                    </p:animEffect>
                                    <p:animScale>
                                      <p:cBhvr>
                                        <p:cTn id="54" dur="770" decel="100000"/>
                                        <p:tgtEl>
                                          <p:spTgt spid="3">
                                            <p:txEl>
                                              <p:pRg st="4" end="4"/>
                                            </p:txEl>
                                          </p:spTgt>
                                        </p:tgtEl>
                                      </p:cBhvr>
                                      <p:from x="10000" y="10000"/>
                                      <p:to x="200000" y="450000"/>
                                    </p:animScale>
                                    <p:animScale>
                                      <p:cBhvr>
                                        <p:cTn id="55" dur="1230" accel="100000" fill="hold">
                                          <p:stCondLst>
                                            <p:cond delay="770"/>
                                          </p:stCondLst>
                                        </p:cTn>
                                        <p:tgtEl>
                                          <p:spTgt spid="3">
                                            <p:txEl>
                                              <p:pRg st="4" end="4"/>
                                            </p:txEl>
                                          </p:spTgt>
                                        </p:tgtEl>
                                      </p:cBhvr>
                                      <p:from x="200000" y="450000"/>
                                      <p:to x="100000" y="100000"/>
                                    </p:animScale>
                                    <p:set>
                                      <p:cBhvr>
                                        <p:cTn id="56" dur="770" fill="hold"/>
                                        <p:tgtEl>
                                          <p:spTgt spid="3">
                                            <p:txEl>
                                              <p:pRg st="4" end="4"/>
                                            </p:txEl>
                                          </p:spTgt>
                                        </p:tgtEl>
                                        <p:attrNameLst>
                                          <p:attrName>ppt_x</p:attrName>
                                        </p:attrNameLst>
                                      </p:cBhvr>
                                      <p:to>
                                        <p:strVal val="(0.5)"/>
                                      </p:to>
                                    </p:set>
                                    <p:anim from="(0.5)" to="(#ppt_x)" calcmode="lin" valueType="num">
                                      <p:cBhvr>
                                        <p:cTn id="57" dur="1230" accel="100000" fill="hold">
                                          <p:stCondLst>
                                            <p:cond delay="770"/>
                                          </p:stCondLst>
                                        </p:cTn>
                                        <p:tgtEl>
                                          <p:spTgt spid="3">
                                            <p:txEl>
                                              <p:pRg st="4" end="4"/>
                                            </p:txEl>
                                          </p:spTgt>
                                        </p:tgtEl>
                                        <p:attrNameLst>
                                          <p:attrName>ppt_x</p:attrName>
                                        </p:attrNameLst>
                                      </p:cBhvr>
                                    </p:anim>
                                    <p:set>
                                      <p:cBhvr>
                                        <p:cTn id="58" dur="770" fill="hold"/>
                                        <p:tgtEl>
                                          <p:spTgt spid="3">
                                            <p:txEl>
                                              <p:pRg st="4" end="4"/>
                                            </p:txEl>
                                          </p:spTgt>
                                        </p:tgtEl>
                                        <p:attrNameLst>
                                          <p:attrName>ppt_y</p:attrName>
                                        </p:attrNameLst>
                                      </p:cBhvr>
                                      <p:to>
                                        <p:strVal val="(#ppt_y+0.4)"/>
                                      </p:to>
                                    </p:set>
                                    <p:anim from="(#ppt_y+0.4)" to="(#ppt_y)" calcmode="lin" valueType="num">
                                      <p:cBhvr>
                                        <p:cTn id="59" dur="1230" accel="100000" fill="hold">
                                          <p:stCondLst>
                                            <p:cond delay="770"/>
                                          </p:stCondLst>
                                        </p:cTn>
                                        <p:tgtEl>
                                          <p:spTgt spid="3">
                                            <p:txEl>
                                              <p:pRg st="4" end="4"/>
                                            </p:txEl>
                                          </p:spTgt>
                                        </p:tgtEl>
                                        <p:attrNameLst>
                                          <p:attrName>ppt_y</p:attrName>
                                        </p:attrNameLst>
                                      </p:cBhvr>
                                    </p:anim>
                                  </p:childTnLst>
                                </p:cTn>
                              </p:par>
                            </p:childTnLst>
                          </p:cTn>
                        </p:par>
                        <p:par>
                          <p:cTn id="60" fill="hold">
                            <p:stCondLst>
                              <p:cond delay="18000"/>
                            </p:stCondLst>
                            <p:childTnLst>
                              <p:par>
                                <p:cTn id="61" presetID="51" presetClass="entr" presetSubtype="0" fill="hold" nodeType="afterEffect">
                                  <p:stCondLst>
                                    <p:cond delay="1500"/>
                                  </p:stCondLst>
                                  <p:childTnLst>
                                    <p:set>
                                      <p:cBhvr>
                                        <p:cTn id="62" dur="1" fill="hold">
                                          <p:stCondLst>
                                            <p:cond delay="0"/>
                                          </p:stCondLst>
                                        </p:cTn>
                                        <p:tgtEl>
                                          <p:spTgt spid="3">
                                            <p:txEl>
                                              <p:pRg st="5" end="5"/>
                                            </p:txEl>
                                          </p:spTgt>
                                        </p:tgtEl>
                                        <p:attrNameLst>
                                          <p:attrName>style.visibility</p:attrName>
                                        </p:attrNameLst>
                                      </p:cBhvr>
                                      <p:to>
                                        <p:strVal val="visible"/>
                                      </p:to>
                                    </p:set>
                                    <p:animEffect transition="in" filter="fade">
                                      <p:cBhvr>
                                        <p:cTn id="63" dur="770" decel="100000"/>
                                        <p:tgtEl>
                                          <p:spTgt spid="3">
                                            <p:txEl>
                                              <p:pRg st="5" end="5"/>
                                            </p:txEl>
                                          </p:spTgt>
                                        </p:tgtEl>
                                      </p:cBhvr>
                                    </p:animEffect>
                                    <p:animScale>
                                      <p:cBhvr>
                                        <p:cTn id="64" dur="770" decel="100000"/>
                                        <p:tgtEl>
                                          <p:spTgt spid="3">
                                            <p:txEl>
                                              <p:pRg st="5" end="5"/>
                                            </p:txEl>
                                          </p:spTgt>
                                        </p:tgtEl>
                                      </p:cBhvr>
                                      <p:from x="10000" y="10000"/>
                                      <p:to x="200000" y="450000"/>
                                    </p:animScale>
                                    <p:animScale>
                                      <p:cBhvr>
                                        <p:cTn id="65" dur="1230" accel="100000" fill="hold">
                                          <p:stCondLst>
                                            <p:cond delay="770"/>
                                          </p:stCondLst>
                                        </p:cTn>
                                        <p:tgtEl>
                                          <p:spTgt spid="3">
                                            <p:txEl>
                                              <p:pRg st="5" end="5"/>
                                            </p:txEl>
                                          </p:spTgt>
                                        </p:tgtEl>
                                      </p:cBhvr>
                                      <p:from x="200000" y="450000"/>
                                      <p:to x="100000" y="100000"/>
                                    </p:animScale>
                                    <p:set>
                                      <p:cBhvr>
                                        <p:cTn id="66" dur="770" fill="hold"/>
                                        <p:tgtEl>
                                          <p:spTgt spid="3">
                                            <p:txEl>
                                              <p:pRg st="5" end="5"/>
                                            </p:txEl>
                                          </p:spTgt>
                                        </p:tgtEl>
                                        <p:attrNameLst>
                                          <p:attrName>ppt_x</p:attrName>
                                        </p:attrNameLst>
                                      </p:cBhvr>
                                      <p:to>
                                        <p:strVal val="(0.5)"/>
                                      </p:to>
                                    </p:set>
                                    <p:anim from="(0.5)" to="(#ppt_x)" calcmode="lin" valueType="num">
                                      <p:cBhvr>
                                        <p:cTn id="67" dur="1230" accel="100000" fill="hold">
                                          <p:stCondLst>
                                            <p:cond delay="770"/>
                                          </p:stCondLst>
                                        </p:cTn>
                                        <p:tgtEl>
                                          <p:spTgt spid="3">
                                            <p:txEl>
                                              <p:pRg st="5" end="5"/>
                                            </p:txEl>
                                          </p:spTgt>
                                        </p:tgtEl>
                                        <p:attrNameLst>
                                          <p:attrName>ppt_x</p:attrName>
                                        </p:attrNameLst>
                                      </p:cBhvr>
                                    </p:anim>
                                    <p:set>
                                      <p:cBhvr>
                                        <p:cTn id="68" dur="770" fill="hold"/>
                                        <p:tgtEl>
                                          <p:spTgt spid="3">
                                            <p:txEl>
                                              <p:pRg st="5" end="5"/>
                                            </p:txEl>
                                          </p:spTgt>
                                        </p:tgtEl>
                                        <p:attrNameLst>
                                          <p:attrName>ppt_y</p:attrName>
                                        </p:attrNameLst>
                                      </p:cBhvr>
                                      <p:to>
                                        <p:strVal val="(#ppt_y+0.4)"/>
                                      </p:to>
                                    </p:set>
                                    <p:anim from="(#ppt_y+0.4)" to="(#ppt_y)" calcmode="lin" valueType="num">
                                      <p:cBhvr>
                                        <p:cTn id="69" dur="1230" accel="100000" fill="hold">
                                          <p:stCondLst>
                                            <p:cond delay="770"/>
                                          </p:stCondLst>
                                        </p:cTn>
                                        <p:tgtEl>
                                          <p:spTgt spid="3">
                                            <p:txEl>
                                              <p:pRg st="5" end="5"/>
                                            </p:txEl>
                                          </p:spTgt>
                                        </p:tgtEl>
                                        <p:attrNameLst>
                                          <p:attrName>ppt_y</p:attrName>
                                        </p:attrNameLst>
                                      </p:cBhvr>
                                    </p:anim>
                                  </p:childTnLst>
                                </p:cTn>
                              </p:par>
                            </p:childTnLst>
                          </p:cTn>
                        </p:par>
                        <p:par>
                          <p:cTn id="70" fill="hold">
                            <p:stCondLst>
                              <p:cond delay="21500"/>
                            </p:stCondLst>
                            <p:childTnLst>
                              <p:par>
                                <p:cTn id="71" presetID="51" presetClass="entr" presetSubtype="0" fill="hold" nodeType="afterEffect">
                                  <p:stCondLst>
                                    <p:cond delay="1500"/>
                                  </p:stCondLst>
                                  <p:childTnLst>
                                    <p:set>
                                      <p:cBhvr>
                                        <p:cTn id="72" dur="1" fill="hold">
                                          <p:stCondLst>
                                            <p:cond delay="0"/>
                                          </p:stCondLst>
                                        </p:cTn>
                                        <p:tgtEl>
                                          <p:spTgt spid="3">
                                            <p:txEl>
                                              <p:pRg st="6" end="6"/>
                                            </p:txEl>
                                          </p:spTgt>
                                        </p:tgtEl>
                                        <p:attrNameLst>
                                          <p:attrName>style.visibility</p:attrName>
                                        </p:attrNameLst>
                                      </p:cBhvr>
                                      <p:to>
                                        <p:strVal val="visible"/>
                                      </p:to>
                                    </p:set>
                                    <p:animEffect transition="in" filter="fade">
                                      <p:cBhvr>
                                        <p:cTn id="73" dur="770" decel="100000"/>
                                        <p:tgtEl>
                                          <p:spTgt spid="3">
                                            <p:txEl>
                                              <p:pRg st="6" end="6"/>
                                            </p:txEl>
                                          </p:spTgt>
                                        </p:tgtEl>
                                      </p:cBhvr>
                                    </p:animEffect>
                                    <p:animScale>
                                      <p:cBhvr>
                                        <p:cTn id="74" dur="770" decel="100000"/>
                                        <p:tgtEl>
                                          <p:spTgt spid="3">
                                            <p:txEl>
                                              <p:pRg st="6" end="6"/>
                                            </p:txEl>
                                          </p:spTgt>
                                        </p:tgtEl>
                                      </p:cBhvr>
                                      <p:from x="10000" y="10000"/>
                                      <p:to x="200000" y="450000"/>
                                    </p:animScale>
                                    <p:animScale>
                                      <p:cBhvr>
                                        <p:cTn id="75" dur="1230" accel="100000" fill="hold">
                                          <p:stCondLst>
                                            <p:cond delay="770"/>
                                          </p:stCondLst>
                                        </p:cTn>
                                        <p:tgtEl>
                                          <p:spTgt spid="3">
                                            <p:txEl>
                                              <p:pRg st="6" end="6"/>
                                            </p:txEl>
                                          </p:spTgt>
                                        </p:tgtEl>
                                      </p:cBhvr>
                                      <p:from x="200000" y="450000"/>
                                      <p:to x="100000" y="100000"/>
                                    </p:animScale>
                                    <p:set>
                                      <p:cBhvr>
                                        <p:cTn id="76" dur="770" fill="hold"/>
                                        <p:tgtEl>
                                          <p:spTgt spid="3">
                                            <p:txEl>
                                              <p:pRg st="6" end="6"/>
                                            </p:txEl>
                                          </p:spTgt>
                                        </p:tgtEl>
                                        <p:attrNameLst>
                                          <p:attrName>ppt_x</p:attrName>
                                        </p:attrNameLst>
                                      </p:cBhvr>
                                      <p:to>
                                        <p:strVal val="(0.5)"/>
                                      </p:to>
                                    </p:set>
                                    <p:anim from="(0.5)" to="(#ppt_x)" calcmode="lin" valueType="num">
                                      <p:cBhvr>
                                        <p:cTn id="77" dur="1230" accel="100000" fill="hold">
                                          <p:stCondLst>
                                            <p:cond delay="770"/>
                                          </p:stCondLst>
                                        </p:cTn>
                                        <p:tgtEl>
                                          <p:spTgt spid="3">
                                            <p:txEl>
                                              <p:pRg st="6" end="6"/>
                                            </p:txEl>
                                          </p:spTgt>
                                        </p:tgtEl>
                                        <p:attrNameLst>
                                          <p:attrName>ppt_x</p:attrName>
                                        </p:attrNameLst>
                                      </p:cBhvr>
                                    </p:anim>
                                    <p:set>
                                      <p:cBhvr>
                                        <p:cTn id="78" dur="770" fill="hold"/>
                                        <p:tgtEl>
                                          <p:spTgt spid="3">
                                            <p:txEl>
                                              <p:pRg st="6" end="6"/>
                                            </p:txEl>
                                          </p:spTgt>
                                        </p:tgtEl>
                                        <p:attrNameLst>
                                          <p:attrName>ppt_y</p:attrName>
                                        </p:attrNameLst>
                                      </p:cBhvr>
                                      <p:to>
                                        <p:strVal val="(#ppt_y+0.4)"/>
                                      </p:to>
                                    </p:set>
                                    <p:anim from="(#ppt_y+0.4)" to="(#ppt_y)" calcmode="lin" valueType="num">
                                      <p:cBhvr>
                                        <p:cTn id="79" dur="1230" accel="100000" fill="hold">
                                          <p:stCondLst>
                                            <p:cond delay="770"/>
                                          </p:stCondLst>
                                        </p:cTn>
                                        <p:tgtEl>
                                          <p:spTgt spid="3">
                                            <p:txEl>
                                              <p:pRg st="6" end="6"/>
                                            </p:txEl>
                                          </p:spTgt>
                                        </p:tgtEl>
                                        <p:attrNameLst>
                                          <p:attrName>ppt_y</p:attrName>
                                        </p:attrNameLst>
                                      </p:cBhvr>
                                    </p:anim>
                                  </p:childTnLst>
                                </p:cTn>
                              </p:par>
                            </p:childTnLst>
                          </p:cTn>
                        </p:par>
                        <p:par>
                          <p:cTn id="80" fill="hold">
                            <p:stCondLst>
                              <p:cond delay="25000"/>
                            </p:stCondLst>
                            <p:childTnLst>
                              <p:par>
                                <p:cTn id="81" presetID="51" presetClass="entr" presetSubtype="0" fill="hold" nodeType="afterEffect">
                                  <p:stCondLst>
                                    <p:cond delay="1500"/>
                                  </p:stCondLst>
                                  <p:childTnLst>
                                    <p:set>
                                      <p:cBhvr>
                                        <p:cTn id="82" dur="1" fill="hold">
                                          <p:stCondLst>
                                            <p:cond delay="0"/>
                                          </p:stCondLst>
                                        </p:cTn>
                                        <p:tgtEl>
                                          <p:spTgt spid="3">
                                            <p:txEl>
                                              <p:pRg st="7" end="7"/>
                                            </p:txEl>
                                          </p:spTgt>
                                        </p:tgtEl>
                                        <p:attrNameLst>
                                          <p:attrName>style.visibility</p:attrName>
                                        </p:attrNameLst>
                                      </p:cBhvr>
                                      <p:to>
                                        <p:strVal val="visible"/>
                                      </p:to>
                                    </p:set>
                                    <p:animEffect transition="in" filter="fade">
                                      <p:cBhvr>
                                        <p:cTn id="83" dur="770" decel="100000"/>
                                        <p:tgtEl>
                                          <p:spTgt spid="3">
                                            <p:txEl>
                                              <p:pRg st="7" end="7"/>
                                            </p:txEl>
                                          </p:spTgt>
                                        </p:tgtEl>
                                      </p:cBhvr>
                                    </p:animEffect>
                                    <p:animScale>
                                      <p:cBhvr>
                                        <p:cTn id="84" dur="770" decel="100000"/>
                                        <p:tgtEl>
                                          <p:spTgt spid="3">
                                            <p:txEl>
                                              <p:pRg st="7" end="7"/>
                                            </p:txEl>
                                          </p:spTgt>
                                        </p:tgtEl>
                                      </p:cBhvr>
                                      <p:from x="10000" y="10000"/>
                                      <p:to x="200000" y="450000"/>
                                    </p:animScale>
                                    <p:animScale>
                                      <p:cBhvr>
                                        <p:cTn id="85" dur="1230" accel="100000" fill="hold">
                                          <p:stCondLst>
                                            <p:cond delay="770"/>
                                          </p:stCondLst>
                                        </p:cTn>
                                        <p:tgtEl>
                                          <p:spTgt spid="3">
                                            <p:txEl>
                                              <p:pRg st="7" end="7"/>
                                            </p:txEl>
                                          </p:spTgt>
                                        </p:tgtEl>
                                      </p:cBhvr>
                                      <p:from x="200000" y="450000"/>
                                      <p:to x="100000" y="100000"/>
                                    </p:animScale>
                                    <p:set>
                                      <p:cBhvr>
                                        <p:cTn id="86" dur="770" fill="hold"/>
                                        <p:tgtEl>
                                          <p:spTgt spid="3">
                                            <p:txEl>
                                              <p:pRg st="7" end="7"/>
                                            </p:txEl>
                                          </p:spTgt>
                                        </p:tgtEl>
                                        <p:attrNameLst>
                                          <p:attrName>ppt_x</p:attrName>
                                        </p:attrNameLst>
                                      </p:cBhvr>
                                      <p:to>
                                        <p:strVal val="(0.5)"/>
                                      </p:to>
                                    </p:set>
                                    <p:anim from="(0.5)" to="(#ppt_x)" calcmode="lin" valueType="num">
                                      <p:cBhvr>
                                        <p:cTn id="87" dur="1230" accel="100000" fill="hold">
                                          <p:stCondLst>
                                            <p:cond delay="770"/>
                                          </p:stCondLst>
                                        </p:cTn>
                                        <p:tgtEl>
                                          <p:spTgt spid="3">
                                            <p:txEl>
                                              <p:pRg st="7" end="7"/>
                                            </p:txEl>
                                          </p:spTgt>
                                        </p:tgtEl>
                                        <p:attrNameLst>
                                          <p:attrName>ppt_x</p:attrName>
                                        </p:attrNameLst>
                                      </p:cBhvr>
                                    </p:anim>
                                    <p:set>
                                      <p:cBhvr>
                                        <p:cTn id="88" dur="770" fill="hold"/>
                                        <p:tgtEl>
                                          <p:spTgt spid="3">
                                            <p:txEl>
                                              <p:pRg st="7" end="7"/>
                                            </p:txEl>
                                          </p:spTgt>
                                        </p:tgtEl>
                                        <p:attrNameLst>
                                          <p:attrName>ppt_y</p:attrName>
                                        </p:attrNameLst>
                                      </p:cBhvr>
                                      <p:to>
                                        <p:strVal val="(#ppt_y+0.4)"/>
                                      </p:to>
                                    </p:set>
                                    <p:anim from="(#ppt_y+0.4)" to="(#ppt_y)" calcmode="lin" valueType="num">
                                      <p:cBhvr>
                                        <p:cTn id="89" dur="1230" accel="100000" fill="hold">
                                          <p:stCondLst>
                                            <p:cond delay="770"/>
                                          </p:stCondLst>
                                        </p:cTn>
                                        <p:tgtEl>
                                          <p:spTgt spid="3">
                                            <p:txEl>
                                              <p:pRg st="7" end="7"/>
                                            </p:txEl>
                                          </p:spTgt>
                                        </p:tgtEl>
                                        <p:attrNameLst>
                                          <p:attrName>ppt_y</p:attrName>
                                        </p:attrNameLst>
                                      </p:cBhvr>
                                    </p:anim>
                                  </p:childTnLst>
                                </p:cTn>
                              </p:par>
                            </p:childTnLst>
                          </p:cTn>
                        </p:par>
                        <p:par>
                          <p:cTn id="90" fill="hold">
                            <p:stCondLst>
                              <p:cond delay="28500"/>
                            </p:stCondLst>
                            <p:childTnLst>
                              <p:par>
                                <p:cTn id="91" presetID="51" presetClass="entr" presetSubtype="0" fill="hold" nodeType="afterEffect">
                                  <p:stCondLst>
                                    <p:cond delay="1500"/>
                                  </p:stCondLst>
                                  <p:childTnLst>
                                    <p:set>
                                      <p:cBhvr>
                                        <p:cTn id="92" dur="1" fill="hold">
                                          <p:stCondLst>
                                            <p:cond delay="0"/>
                                          </p:stCondLst>
                                        </p:cTn>
                                        <p:tgtEl>
                                          <p:spTgt spid="3">
                                            <p:txEl>
                                              <p:pRg st="8" end="8"/>
                                            </p:txEl>
                                          </p:spTgt>
                                        </p:tgtEl>
                                        <p:attrNameLst>
                                          <p:attrName>style.visibility</p:attrName>
                                        </p:attrNameLst>
                                      </p:cBhvr>
                                      <p:to>
                                        <p:strVal val="visible"/>
                                      </p:to>
                                    </p:set>
                                    <p:animEffect transition="in" filter="fade">
                                      <p:cBhvr>
                                        <p:cTn id="93" dur="770" decel="100000"/>
                                        <p:tgtEl>
                                          <p:spTgt spid="3">
                                            <p:txEl>
                                              <p:pRg st="8" end="8"/>
                                            </p:txEl>
                                          </p:spTgt>
                                        </p:tgtEl>
                                      </p:cBhvr>
                                    </p:animEffect>
                                    <p:animScale>
                                      <p:cBhvr>
                                        <p:cTn id="94" dur="770" decel="100000"/>
                                        <p:tgtEl>
                                          <p:spTgt spid="3">
                                            <p:txEl>
                                              <p:pRg st="8" end="8"/>
                                            </p:txEl>
                                          </p:spTgt>
                                        </p:tgtEl>
                                      </p:cBhvr>
                                      <p:from x="10000" y="10000"/>
                                      <p:to x="200000" y="450000"/>
                                    </p:animScale>
                                    <p:animScale>
                                      <p:cBhvr>
                                        <p:cTn id="95" dur="1230" accel="100000" fill="hold">
                                          <p:stCondLst>
                                            <p:cond delay="770"/>
                                          </p:stCondLst>
                                        </p:cTn>
                                        <p:tgtEl>
                                          <p:spTgt spid="3">
                                            <p:txEl>
                                              <p:pRg st="8" end="8"/>
                                            </p:txEl>
                                          </p:spTgt>
                                        </p:tgtEl>
                                      </p:cBhvr>
                                      <p:from x="200000" y="450000"/>
                                      <p:to x="100000" y="100000"/>
                                    </p:animScale>
                                    <p:set>
                                      <p:cBhvr>
                                        <p:cTn id="96" dur="770" fill="hold"/>
                                        <p:tgtEl>
                                          <p:spTgt spid="3">
                                            <p:txEl>
                                              <p:pRg st="8" end="8"/>
                                            </p:txEl>
                                          </p:spTgt>
                                        </p:tgtEl>
                                        <p:attrNameLst>
                                          <p:attrName>ppt_x</p:attrName>
                                        </p:attrNameLst>
                                      </p:cBhvr>
                                      <p:to>
                                        <p:strVal val="(0.5)"/>
                                      </p:to>
                                    </p:set>
                                    <p:anim from="(0.5)" to="(#ppt_x)" calcmode="lin" valueType="num">
                                      <p:cBhvr>
                                        <p:cTn id="97" dur="1230" accel="100000" fill="hold">
                                          <p:stCondLst>
                                            <p:cond delay="770"/>
                                          </p:stCondLst>
                                        </p:cTn>
                                        <p:tgtEl>
                                          <p:spTgt spid="3">
                                            <p:txEl>
                                              <p:pRg st="8" end="8"/>
                                            </p:txEl>
                                          </p:spTgt>
                                        </p:tgtEl>
                                        <p:attrNameLst>
                                          <p:attrName>ppt_x</p:attrName>
                                        </p:attrNameLst>
                                      </p:cBhvr>
                                    </p:anim>
                                    <p:set>
                                      <p:cBhvr>
                                        <p:cTn id="98" dur="770" fill="hold"/>
                                        <p:tgtEl>
                                          <p:spTgt spid="3">
                                            <p:txEl>
                                              <p:pRg st="8" end="8"/>
                                            </p:txEl>
                                          </p:spTgt>
                                        </p:tgtEl>
                                        <p:attrNameLst>
                                          <p:attrName>ppt_y</p:attrName>
                                        </p:attrNameLst>
                                      </p:cBhvr>
                                      <p:to>
                                        <p:strVal val="(#ppt_y+0.4)"/>
                                      </p:to>
                                    </p:set>
                                    <p:anim from="(#ppt_y+0.4)" to="(#ppt_y)" calcmode="lin" valueType="num">
                                      <p:cBhvr>
                                        <p:cTn id="99" dur="1230" accel="100000" fill="hold">
                                          <p:stCondLst>
                                            <p:cond delay="770"/>
                                          </p:stCondLst>
                                        </p:cTn>
                                        <p:tgtEl>
                                          <p:spTgt spid="3">
                                            <p:txEl>
                                              <p:pRg st="8" end="8"/>
                                            </p:txEl>
                                          </p:spTgt>
                                        </p:tgtEl>
                                        <p:attrNameLst>
                                          <p:attrName>ppt_y</p:attrName>
                                        </p:attrNameLst>
                                      </p:cBhvr>
                                    </p:anim>
                                  </p:childTnLst>
                                </p:cTn>
                              </p:par>
                            </p:childTnLst>
                          </p:cTn>
                        </p:par>
                        <p:par>
                          <p:cTn id="100" fill="hold">
                            <p:stCondLst>
                              <p:cond delay="32000"/>
                            </p:stCondLst>
                            <p:childTnLst>
                              <p:par>
                                <p:cTn id="101" presetID="51" presetClass="entr" presetSubtype="0" fill="hold" nodeType="afterEffect">
                                  <p:stCondLst>
                                    <p:cond delay="1500"/>
                                  </p:stCondLst>
                                  <p:childTnLst>
                                    <p:set>
                                      <p:cBhvr>
                                        <p:cTn id="102" dur="1" fill="hold">
                                          <p:stCondLst>
                                            <p:cond delay="0"/>
                                          </p:stCondLst>
                                        </p:cTn>
                                        <p:tgtEl>
                                          <p:spTgt spid="3">
                                            <p:txEl>
                                              <p:pRg st="9" end="9"/>
                                            </p:txEl>
                                          </p:spTgt>
                                        </p:tgtEl>
                                        <p:attrNameLst>
                                          <p:attrName>style.visibility</p:attrName>
                                        </p:attrNameLst>
                                      </p:cBhvr>
                                      <p:to>
                                        <p:strVal val="visible"/>
                                      </p:to>
                                    </p:set>
                                    <p:animEffect transition="in" filter="fade">
                                      <p:cBhvr>
                                        <p:cTn id="103" dur="770" decel="100000"/>
                                        <p:tgtEl>
                                          <p:spTgt spid="3">
                                            <p:txEl>
                                              <p:pRg st="9" end="9"/>
                                            </p:txEl>
                                          </p:spTgt>
                                        </p:tgtEl>
                                      </p:cBhvr>
                                    </p:animEffect>
                                    <p:animScale>
                                      <p:cBhvr>
                                        <p:cTn id="104" dur="770" decel="100000"/>
                                        <p:tgtEl>
                                          <p:spTgt spid="3">
                                            <p:txEl>
                                              <p:pRg st="9" end="9"/>
                                            </p:txEl>
                                          </p:spTgt>
                                        </p:tgtEl>
                                      </p:cBhvr>
                                      <p:from x="10000" y="10000"/>
                                      <p:to x="200000" y="450000"/>
                                    </p:animScale>
                                    <p:animScale>
                                      <p:cBhvr>
                                        <p:cTn id="105" dur="1230" accel="100000" fill="hold">
                                          <p:stCondLst>
                                            <p:cond delay="770"/>
                                          </p:stCondLst>
                                        </p:cTn>
                                        <p:tgtEl>
                                          <p:spTgt spid="3">
                                            <p:txEl>
                                              <p:pRg st="9" end="9"/>
                                            </p:txEl>
                                          </p:spTgt>
                                        </p:tgtEl>
                                      </p:cBhvr>
                                      <p:from x="200000" y="450000"/>
                                      <p:to x="100000" y="100000"/>
                                    </p:animScale>
                                    <p:set>
                                      <p:cBhvr>
                                        <p:cTn id="106" dur="770" fill="hold"/>
                                        <p:tgtEl>
                                          <p:spTgt spid="3">
                                            <p:txEl>
                                              <p:pRg st="9" end="9"/>
                                            </p:txEl>
                                          </p:spTgt>
                                        </p:tgtEl>
                                        <p:attrNameLst>
                                          <p:attrName>ppt_x</p:attrName>
                                        </p:attrNameLst>
                                      </p:cBhvr>
                                      <p:to>
                                        <p:strVal val="(0.5)"/>
                                      </p:to>
                                    </p:set>
                                    <p:anim from="(0.5)" to="(#ppt_x)" calcmode="lin" valueType="num">
                                      <p:cBhvr>
                                        <p:cTn id="107" dur="1230" accel="100000" fill="hold">
                                          <p:stCondLst>
                                            <p:cond delay="770"/>
                                          </p:stCondLst>
                                        </p:cTn>
                                        <p:tgtEl>
                                          <p:spTgt spid="3">
                                            <p:txEl>
                                              <p:pRg st="9" end="9"/>
                                            </p:txEl>
                                          </p:spTgt>
                                        </p:tgtEl>
                                        <p:attrNameLst>
                                          <p:attrName>ppt_x</p:attrName>
                                        </p:attrNameLst>
                                      </p:cBhvr>
                                    </p:anim>
                                    <p:set>
                                      <p:cBhvr>
                                        <p:cTn id="108" dur="770" fill="hold"/>
                                        <p:tgtEl>
                                          <p:spTgt spid="3">
                                            <p:txEl>
                                              <p:pRg st="9" end="9"/>
                                            </p:txEl>
                                          </p:spTgt>
                                        </p:tgtEl>
                                        <p:attrNameLst>
                                          <p:attrName>ppt_y</p:attrName>
                                        </p:attrNameLst>
                                      </p:cBhvr>
                                      <p:to>
                                        <p:strVal val="(#ppt_y+0.4)"/>
                                      </p:to>
                                    </p:set>
                                    <p:anim from="(#ppt_y+0.4)" to="(#ppt_y)" calcmode="lin" valueType="num">
                                      <p:cBhvr>
                                        <p:cTn id="109" dur="1230" accel="100000" fill="hold">
                                          <p:stCondLst>
                                            <p:cond delay="770"/>
                                          </p:stCondLst>
                                        </p:cTn>
                                        <p:tgtEl>
                                          <p:spTgt spid="3">
                                            <p:txEl>
                                              <p:pRg st="9" end="9"/>
                                            </p:txEl>
                                          </p:spTgt>
                                        </p:tgtEl>
                                        <p:attrNameLst>
                                          <p:attrName>ppt_y</p:attrName>
                                        </p:attrNameLst>
                                      </p:cBhvr>
                                    </p:anim>
                                  </p:childTnLst>
                                </p:cTn>
                              </p:par>
                            </p:childTnLst>
                          </p:cTn>
                        </p:par>
                        <p:par>
                          <p:cTn id="110" fill="hold">
                            <p:stCondLst>
                              <p:cond delay="35500"/>
                            </p:stCondLst>
                            <p:childTnLst>
                              <p:par>
                                <p:cTn id="111" presetID="51" presetClass="entr" presetSubtype="0" fill="hold" nodeType="afterEffect">
                                  <p:stCondLst>
                                    <p:cond delay="1500"/>
                                  </p:stCondLst>
                                  <p:childTnLst>
                                    <p:set>
                                      <p:cBhvr>
                                        <p:cTn id="112" dur="1" fill="hold">
                                          <p:stCondLst>
                                            <p:cond delay="0"/>
                                          </p:stCondLst>
                                        </p:cTn>
                                        <p:tgtEl>
                                          <p:spTgt spid="3">
                                            <p:txEl>
                                              <p:pRg st="10" end="10"/>
                                            </p:txEl>
                                          </p:spTgt>
                                        </p:tgtEl>
                                        <p:attrNameLst>
                                          <p:attrName>style.visibility</p:attrName>
                                        </p:attrNameLst>
                                      </p:cBhvr>
                                      <p:to>
                                        <p:strVal val="visible"/>
                                      </p:to>
                                    </p:set>
                                    <p:animEffect transition="in" filter="fade">
                                      <p:cBhvr>
                                        <p:cTn id="113" dur="770" decel="100000"/>
                                        <p:tgtEl>
                                          <p:spTgt spid="3">
                                            <p:txEl>
                                              <p:pRg st="10" end="10"/>
                                            </p:txEl>
                                          </p:spTgt>
                                        </p:tgtEl>
                                      </p:cBhvr>
                                    </p:animEffect>
                                    <p:animScale>
                                      <p:cBhvr>
                                        <p:cTn id="114" dur="770" decel="100000"/>
                                        <p:tgtEl>
                                          <p:spTgt spid="3">
                                            <p:txEl>
                                              <p:pRg st="10" end="10"/>
                                            </p:txEl>
                                          </p:spTgt>
                                        </p:tgtEl>
                                      </p:cBhvr>
                                      <p:from x="10000" y="10000"/>
                                      <p:to x="200000" y="450000"/>
                                    </p:animScale>
                                    <p:animScale>
                                      <p:cBhvr>
                                        <p:cTn id="115" dur="1230" accel="100000" fill="hold">
                                          <p:stCondLst>
                                            <p:cond delay="770"/>
                                          </p:stCondLst>
                                        </p:cTn>
                                        <p:tgtEl>
                                          <p:spTgt spid="3">
                                            <p:txEl>
                                              <p:pRg st="10" end="10"/>
                                            </p:txEl>
                                          </p:spTgt>
                                        </p:tgtEl>
                                      </p:cBhvr>
                                      <p:from x="200000" y="450000"/>
                                      <p:to x="100000" y="100000"/>
                                    </p:animScale>
                                    <p:set>
                                      <p:cBhvr>
                                        <p:cTn id="116" dur="770" fill="hold"/>
                                        <p:tgtEl>
                                          <p:spTgt spid="3">
                                            <p:txEl>
                                              <p:pRg st="10" end="10"/>
                                            </p:txEl>
                                          </p:spTgt>
                                        </p:tgtEl>
                                        <p:attrNameLst>
                                          <p:attrName>ppt_x</p:attrName>
                                        </p:attrNameLst>
                                      </p:cBhvr>
                                      <p:to>
                                        <p:strVal val="(0.5)"/>
                                      </p:to>
                                    </p:set>
                                    <p:anim from="(0.5)" to="(#ppt_x)" calcmode="lin" valueType="num">
                                      <p:cBhvr>
                                        <p:cTn id="117" dur="1230" accel="100000" fill="hold">
                                          <p:stCondLst>
                                            <p:cond delay="770"/>
                                          </p:stCondLst>
                                        </p:cTn>
                                        <p:tgtEl>
                                          <p:spTgt spid="3">
                                            <p:txEl>
                                              <p:pRg st="10" end="10"/>
                                            </p:txEl>
                                          </p:spTgt>
                                        </p:tgtEl>
                                        <p:attrNameLst>
                                          <p:attrName>ppt_x</p:attrName>
                                        </p:attrNameLst>
                                      </p:cBhvr>
                                    </p:anim>
                                    <p:set>
                                      <p:cBhvr>
                                        <p:cTn id="118" dur="770" fill="hold"/>
                                        <p:tgtEl>
                                          <p:spTgt spid="3">
                                            <p:txEl>
                                              <p:pRg st="10" end="10"/>
                                            </p:txEl>
                                          </p:spTgt>
                                        </p:tgtEl>
                                        <p:attrNameLst>
                                          <p:attrName>ppt_y</p:attrName>
                                        </p:attrNameLst>
                                      </p:cBhvr>
                                      <p:to>
                                        <p:strVal val="(#ppt_y+0.4)"/>
                                      </p:to>
                                    </p:set>
                                    <p:anim from="(#ppt_y+0.4)" to="(#ppt_y)" calcmode="lin" valueType="num">
                                      <p:cBhvr>
                                        <p:cTn id="119" dur="1230" accel="100000" fill="hold">
                                          <p:stCondLst>
                                            <p:cond delay="770"/>
                                          </p:stCondLst>
                                        </p:cTn>
                                        <p:tgtEl>
                                          <p:spTgt spid="3">
                                            <p:txEl>
                                              <p:pRg st="10" end="10"/>
                                            </p:txEl>
                                          </p:spTgt>
                                        </p:tgtEl>
                                        <p:attrNameLst>
                                          <p:attrName>ppt_y</p:attrName>
                                        </p:attrNameLst>
                                      </p:cBhvr>
                                    </p:anim>
                                  </p:childTnLst>
                                </p:cTn>
                              </p:par>
                              <p:par>
                                <p:cTn id="120" presetID="51" presetClass="entr" presetSubtype="0" fill="hold" nodeType="withEffect">
                                  <p:stCondLst>
                                    <p:cond delay="0"/>
                                  </p:stCondLst>
                                  <p:childTnLst>
                                    <p:set>
                                      <p:cBhvr>
                                        <p:cTn id="121" dur="1" fill="hold">
                                          <p:stCondLst>
                                            <p:cond delay="0"/>
                                          </p:stCondLst>
                                        </p:cTn>
                                        <p:tgtEl>
                                          <p:spTgt spid="3">
                                            <p:txEl>
                                              <p:pRg st="11" end="11"/>
                                            </p:txEl>
                                          </p:spTgt>
                                        </p:tgtEl>
                                        <p:attrNameLst>
                                          <p:attrName>style.visibility</p:attrName>
                                        </p:attrNameLst>
                                      </p:cBhvr>
                                      <p:to>
                                        <p:strVal val="visible"/>
                                      </p:to>
                                    </p:set>
                                    <p:animEffect transition="in" filter="fade">
                                      <p:cBhvr>
                                        <p:cTn id="122" dur="770" decel="100000"/>
                                        <p:tgtEl>
                                          <p:spTgt spid="3">
                                            <p:txEl>
                                              <p:pRg st="11" end="11"/>
                                            </p:txEl>
                                          </p:spTgt>
                                        </p:tgtEl>
                                      </p:cBhvr>
                                    </p:animEffect>
                                    <p:animScale>
                                      <p:cBhvr>
                                        <p:cTn id="123" dur="770" decel="100000"/>
                                        <p:tgtEl>
                                          <p:spTgt spid="3">
                                            <p:txEl>
                                              <p:pRg st="11" end="11"/>
                                            </p:txEl>
                                          </p:spTgt>
                                        </p:tgtEl>
                                      </p:cBhvr>
                                      <p:from x="10000" y="10000"/>
                                      <p:to x="200000" y="450000"/>
                                    </p:animScale>
                                    <p:animScale>
                                      <p:cBhvr>
                                        <p:cTn id="124" dur="1230" accel="100000" fill="hold">
                                          <p:stCondLst>
                                            <p:cond delay="770"/>
                                          </p:stCondLst>
                                        </p:cTn>
                                        <p:tgtEl>
                                          <p:spTgt spid="3">
                                            <p:txEl>
                                              <p:pRg st="11" end="11"/>
                                            </p:txEl>
                                          </p:spTgt>
                                        </p:tgtEl>
                                      </p:cBhvr>
                                      <p:from x="200000" y="450000"/>
                                      <p:to x="100000" y="100000"/>
                                    </p:animScale>
                                    <p:set>
                                      <p:cBhvr>
                                        <p:cTn id="125" dur="770" fill="hold"/>
                                        <p:tgtEl>
                                          <p:spTgt spid="3">
                                            <p:txEl>
                                              <p:pRg st="11" end="11"/>
                                            </p:txEl>
                                          </p:spTgt>
                                        </p:tgtEl>
                                        <p:attrNameLst>
                                          <p:attrName>ppt_x</p:attrName>
                                        </p:attrNameLst>
                                      </p:cBhvr>
                                      <p:to>
                                        <p:strVal val="(0.5)"/>
                                      </p:to>
                                    </p:set>
                                    <p:anim from="(0.5)" to="(#ppt_x)" calcmode="lin" valueType="num">
                                      <p:cBhvr>
                                        <p:cTn id="126" dur="1230" accel="100000" fill="hold">
                                          <p:stCondLst>
                                            <p:cond delay="770"/>
                                          </p:stCondLst>
                                        </p:cTn>
                                        <p:tgtEl>
                                          <p:spTgt spid="3">
                                            <p:txEl>
                                              <p:pRg st="11" end="11"/>
                                            </p:txEl>
                                          </p:spTgt>
                                        </p:tgtEl>
                                        <p:attrNameLst>
                                          <p:attrName>ppt_x</p:attrName>
                                        </p:attrNameLst>
                                      </p:cBhvr>
                                    </p:anim>
                                    <p:set>
                                      <p:cBhvr>
                                        <p:cTn id="127" dur="770" fill="hold"/>
                                        <p:tgtEl>
                                          <p:spTgt spid="3">
                                            <p:txEl>
                                              <p:pRg st="11" end="11"/>
                                            </p:txEl>
                                          </p:spTgt>
                                        </p:tgtEl>
                                        <p:attrNameLst>
                                          <p:attrName>ppt_y</p:attrName>
                                        </p:attrNameLst>
                                      </p:cBhvr>
                                      <p:to>
                                        <p:strVal val="(#ppt_y+0.4)"/>
                                      </p:to>
                                    </p:set>
                                    <p:anim from="(#ppt_y+0.4)" to="(#ppt_y)" calcmode="lin" valueType="num">
                                      <p:cBhvr>
                                        <p:cTn id="128" dur="1230" accel="100000" fill="hold">
                                          <p:stCondLst>
                                            <p:cond delay="770"/>
                                          </p:stCondLst>
                                        </p:cTn>
                                        <p:tgtEl>
                                          <p:spTgt spid="3">
                                            <p:txEl>
                                              <p:pRg st="11" end="11"/>
                                            </p:txEl>
                                          </p:spTgt>
                                        </p:tgtEl>
                                        <p:attrNameLst>
                                          <p:attrName>ppt_y</p:attrName>
                                        </p:attrNameLst>
                                      </p:cBhvr>
                                    </p:anim>
                                  </p:childTnLst>
                                </p:cTn>
                              </p:par>
                            </p:childTnLst>
                          </p:cTn>
                        </p:par>
                        <p:par>
                          <p:cTn id="129" fill="hold">
                            <p:stCondLst>
                              <p:cond delay="39000"/>
                            </p:stCondLst>
                            <p:childTnLst>
                              <p:par>
                                <p:cTn id="130" presetID="51" presetClass="entr" presetSubtype="0" fill="hold" nodeType="afterEffect">
                                  <p:stCondLst>
                                    <p:cond delay="1500"/>
                                  </p:stCondLst>
                                  <p:childTnLst>
                                    <p:set>
                                      <p:cBhvr>
                                        <p:cTn id="131" dur="1" fill="hold">
                                          <p:stCondLst>
                                            <p:cond delay="0"/>
                                          </p:stCondLst>
                                        </p:cTn>
                                        <p:tgtEl>
                                          <p:spTgt spid="3">
                                            <p:txEl>
                                              <p:pRg st="12" end="12"/>
                                            </p:txEl>
                                          </p:spTgt>
                                        </p:tgtEl>
                                        <p:attrNameLst>
                                          <p:attrName>style.visibility</p:attrName>
                                        </p:attrNameLst>
                                      </p:cBhvr>
                                      <p:to>
                                        <p:strVal val="visible"/>
                                      </p:to>
                                    </p:set>
                                    <p:animEffect transition="in" filter="fade">
                                      <p:cBhvr>
                                        <p:cTn id="132" dur="770" decel="100000"/>
                                        <p:tgtEl>
                                          <p:spTgt spid="3">
                                            <p:txEl>
                                              <p:pRg st="12" end="12"/>
                                            </p:txEl>
                                          </p:spTgt>
                                        </p:tgtEl>
                                      </p:cBhvr>
                                    </p:animEffect>
                                    <p:animScale>
                                      <p:cBhvr>
                                        <p:cTn id="133" dur="770" decel="100000"/>
                                        <p:tgtEl>
                                          <p:spTgt spid="3">
                                            <p:txEl>
                                              <p:pRg st="12" end="12"/>
                                            </p:txEl>
                                          </p:spTgt>
                                        </p:tgtEl>
                                      </p:cBhvr>
                                      <p:from x="10000" y="10000"/>
                                      <p:to x="200000" y="450000"/>
                                    </p:animScale>
                                    <p:animScale>
                                      <p:cBhvr>
                                        <p:cTn id="134" dur="1230" accel="100000" fill="hold">
                                          <p:stCondLst>
                                            <p:cond delay="770"/>
                                          </p:stCondLst>
                                        </p:cTn>
                                        <p:tgtEl>
                                          <p:spTgt spid="3">
                                            <p:txEl>
                                              <p:pRg st="12" end="12"/>
                                            </p:txEl>
                                          </p:spTgt>
                                        </p:tgtEl>
                                      </p:cBhvr>
                                      <p:from x="200000" y="450000"/>
                                      <p:to x="100000" y="100000"/>
                                    </p:animScale>
                                    <p:set>
                                      <p:cBhvr>
                                        <p:cTn id="135" dur="770" fill="hold"/>
                                        <p:tgtEl>
                                          <p:spTgt spid="3">
                                            <p:txEl>
                                              <p:pRg st="12" end="12"/>
                                            </p:txEl>
                                          </p:spTgt>
                                        </p:tgtEl>
                                        <p:attrNameLst>
                                          <p:attrName>ppt_x</p:attrName>
                                        </p:attrNameLst>
                                      </p:cBhvr>
                                      <p:to>
                                        <p:strVal val="(0.5)"/>
                                      </p:to>
                                    </p:set>
                                    <p:anim from="(0.5)" to="(#ppt_x)" calcmode="lin" valueType="num">
                                      <p:cBhvr>
                                        <p:cTn id="136" dur="1230" accel="100000" fill="hold">
                                          <p:stCondLst>
                                            <p:cond delay="770"/>
                                          </p:stCondLst>
                                        </p:cTn>
                                        <p:tgtEl>
                                          <p:spTgt spid="3">
                                            <p:txEl>
                                              <p:pRg st="12" end="12"/>
                                            </p:txEl>
                                          </p:spTgt>
                                        </p:tgtEl>
                                        <p:attrNameLst>
                                          <p:attrName>ppt_x</p:attrName>
                                        </p:attrNameLst>
                                      </p:cBhvr>
                                    </p:anim>
                                    <p:set>
                                      <p:cBhvr>
                                        <p:cTn id="137" dur="770" fill="hold"/>
                                        <p:tgtEl>
                                          <p:spTgt spid="3">
                                            <p:txEl>
                                              <p:pRg st="12" end="12"/>
                                            </p:txEl>
                                          </p:spTgt>
                                        </p:tgtEl>
                                        <p:attrNameLst>
                                          <p:attrName>ppt_y</p:attrName>
                                        </p:attrNameLst>
                                      </p:cBhvr>
                                      <p:to>
                                        <p:strVal val="(#ppt_y+0.4)"/>
                                      </p:to>
                                    </p:set>
                                    <p:anim from="(#ppt_y+0.4)" to="(#ppt_y)" calcmode="lin" valueType="num">
                                      <p:cBhvr>
                                        <p:cTn id="138" dur="1230" accel="100000" fill="hold">
                                          <p:stCondLst>
                                            <p:cond delay="770"/>
                                          </p:stCondLst>
                                        </p:cTn>
                                        <p:tgtEl>
                                          <p:spTgt spid="3">
                                            <p:txEl>
                                              <p:pRg st="12" end="12"/>
                                            </p:txEl>
                                          </p:spTgt>
                                        </p:tgtEl>
                                        <p:attrNameLst>
                                          <p:attrName>ppt_y</p:attrName>
                                        </p:attrNameLst>
                                      </p:cBhvr>
                                    </p:anim>
                                  </p:childTnLst>
                                </p:cTn>
                              </p:par>
                            </p:childTnLst>
                          </p:cTn>
                        </p:par>
                        <p:par>
                          <p:cTn id="139" fill="hold">
                            <p:stCondLst>
                              <p:cond delay="42500"/>
                            </p:stCondLst>
                            <p:childTnLst>
                              <p:par>
                                <p:cTn id="140" presetID="1" presetClass="mediacall" presetSubtype="0" fill="hold" nodeType="afterEffect">
                                  <p:stCondLst>
                                    <p:cond delay="2000"/>
                                  </p:stCondLst>
                                  <p:childTnLst>
                                    <p:cmd type="call" cmd="play">
                                      <p:cBhvr>
                                        <p:cTn id="141"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000" numSld="19" showWhenStopped="0">
                <p:cTn id="142" fill="hold" display="0">
                  <p:stCondLst>
                    <p:cond delay="indefinite"/>
                  </p:stCondLst>
                  <p:endCondLst>
                    <p:cond evt="onPrev" delay="0">
                      <p:tgtEl>
                        <p:sldTgt/>
                      </p:tgtEl>
                    </p:cond>
                    <p:cond evt="onStopAudio" delay="0">
                      <p:tgtEl>
                        <p:sldTgt/>
                      </p:tgtEl>
                    </p:cond>
                  </p:endCondLst>
                </p:cTn>
                <p:tgtEl>
                  <p:spTgt spid="4"/>
                </p:tgtEl>
              </p:cMediaNode>
            </p:audio>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Знакомство с выставкой.</a:t>
            </a:r>
            <a:endParaRPr lang="ru-RU" dirty="0"/>
          </a:p>
        </p:txBody>
      </p:sp>
      <p:sp>
        <p:nvSpPr>
          <p:cNvPr id="4" name="Содержимое 3"/>
          <p:cNvSpPr>
            <a:spLocks noGrp="1"/>
          </p:cNvSpPr>
          <p:nvPr>
            <p:ph idx="1"/>
          </p:nvPr>
        </p:nvSpPr>
        <p:spPr>
          <a:xfrm>
            <a:off x="-252536" y="1600200"/>
            <a:ext cx="9145016" cy="4709160"/>
          </a:xfrm>
        </p:spPr>
        <p:txBody>
          <a:bodyPr>
            <a:noAutofit/>
          </a:bodyPr>
          <a:lstStyle/>
          <a:p>
            <a:pPr algn="just">
              <a:buNone/>
            </a:pPr>
            <a:r>
              <a:rPr lang="ru-RU" sz="3200" dirty="0" smtClean="0">
                <a:latin typeface="Monotype Corsiva" pitchFamily="66" charset="0"/>
              </a:rPr>
              <a:t>          Центральное положение занимают предметы, представляющие деятельность </a:t>
            </a:r>
            <a:r>
              <a:rPr lang="ru-RU" sz="3200" dirty="0" err="1" smtClean="0">
                <a:latin typeface="Monotype Corsiva" pitchFamily="66" charset="0"/>
              </a:rPr>
              <a:t>Подосиновского</a:t>
            </a:r>
            <a:r>
              <a:rPr lang="ru-RU" sz="3200" dirty="0" smtClean="0">
                <a:latin typeface="Monotype Corsiva" pitchFamily="66" charset="0"/>
              </a:rPr>
              <a:t> «</a:t>
            </a:r>
            <a:r>
              <a:rPr lang="ru-RU" sz="3200" dirty="0" err="1" smtClean="0">
                <a:latin typeface="Monotype Corsiva" pitchFamily="66" charset="0"/>
              </a:rPr>
              <a:t>нардома</a:t>
            </a:r>
            <a:r>
              <a:rPr lang="ru-RU" sz="3200" dirty="0" smtClean="0">
                <a:latin typeface="Monotype Corsiva" pitchFamily="66" charset="0"/>
              </a:rPr>
              <a:t>» в 1920-е гг. Они дают понимание  о широком вовлечении школьников – пионеров и комсомольцев – в театральную жизнь, о том,  какой обширной была закулисная жизнь: написание афиш, контроль за сборами участников, дежурство в клубе. Это всё молодые люди вели на добровольной основе.  В 1926 г. нардом сменил прописку из-за пожара. </a:t>
            </a:r>
            <a:endParaRPr lang="ru-RU" sz="3200" dirty="0">
              <a:latin typeface="Monotype Corsiva" pitchFamily="66" charset="0"/>
            </a:endParaRPr>
          </a:p>
        </p:txBody>
      </p:sp>
      <p:pic>
        <p:nvPicPr>
          <p:cNvPr id="1026" name="Picture 2" descr="D:\ХРАНИТЕЛЬ\2022 г\DSCN078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39752" y="1241376"/>
            <a:ext cx="4320480" cy="5616624"/>
          </a:xfrm>
          <a:prstGeom prst="rect">
            <a:avLst/>
          </a:prstGeom>
          <a:noFill/>
        </p:spPr>
      </p:pic>
      <p:pic>
        <p:nvPicPr>
          <p:cNvPr id="1028" name="Picture 4" descr="D:\ХРАНИТЕЛЬ\2022 г\DSCN078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1640" y="1196752"/>
            <a:ext cx="6408712" cy="4536504"/>
          </a:xfrm>
          <a:prstGeom prst="rect">
            <a:avLst/>
          </a:prstGeom>
          <a:noFill/>
        </p:spPr>
      </p:pic>
      <p:pic>
        <p:nvPicPr>
          <p:cNvPr id="1030" name="Picture 6" descr="D:\ХРАНИТЕЛЬ\2022 г\DSCN078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9592" y="1556792"/>
            <a:ext cx="7200800" cy="4751264"/>
          </a:xfrm>
          <a:prstGeom prst="rect">
            <a:avLst/>
          </a:prstGeom>
          <a:noFill/>
        </p:spPr>
      </p:pic>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8" presetClass="entr" presetSubtype="16" fill="hold"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diamond(in)">
                                      <p:cBhvr>
                                        <p:cTn id="13" dur="2000"/>
                                        <p:tgtEl>
                                          <p:spTgt spid="4">
                                            <p:txEl>
                                              <p:pRg st="0" end="0"/>
                                            </p:txEl>
                                          </p:spTgt>
                                        </p:tgtEl>
                                      </p:cBhvr>
                                    </p:animEffect>
                                  </p:childTnLst>
                                </p:cTn>
                              </p:par>
                            </p:childTnLst>
                          </p:cTn>
                        </p:par>
                        <p:par>
                          <p:cTn id="14" fill="hold">
                            <p:stCondLst>
                              <p:cond delay="4000"/>
                            </p:stCondLst>
                            <p:childTnLst>
                              <p:par>
                                <p:cTn id="15" presetID="17" presetClass="entr" presetSubtype="10" fill="hold" nodeType="afterEffect">
                                  <p:stCondLst>
                                    <p:cond delay="300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3000" fill="hold"/>
                                        <p:tgtEl>
                                          <p:spTgt spid="1026"/>
                                        </p:tgtEl>
                                        <p:attrNameLst>
                                          <p:attrName>ppt_w</p:attrName>
                                        </p:attrNameLst>
                                      </p:cBhvr>
                                      <p:tavLst>
                                        <p:tav tm="0">
                                          <p:val>
                                            <p:fltVal val="0"/>
                                          </p:val>
                                        </p:tav>
                                        <p:tav tm="100000">
                                          <p:val>
                                            <p:strVal val="#ppt_w"/>
                                          </p:val>
                                        </p:tav>
                                      </p:tavLst>
                                    </p:anim>
                                    <p:anim calcmode="lin" valueType="num">
                                      <p:cBhvr>
                                        <p:cTn id="18" dur="3000" fill="hold"/>
                                        <p:tgtEl>
                                          <p:spTgt spid="1026"/>
                                        </p:tgtEl>
                                        <p:attrNameLst>
                                          <p:attrName>ppt_h</p:attrName>
                                        </p:attrNameLst>
                                      </p:cBhvr>
                                      <p:tavLst>
                                        <p:tav tm="0">
                                          <p:val>
                                            <p:strVal val="#ppt_h"/>
                                          </p:val>
                                        </p:tav>
                                        <p:tav tm="100000">
                                          <p:val>
                                            <p:strVal val="#ppt_h"/>
                                          </p:val>
                                        </p:tav>
                                      </p:tavLst>
                                    </p:anim>
                                  </p:childTnLst>
                                </p:cTn>
                              </p:par>
                            </p:childTnLst>
                          </p:cTn>
                        </p:par>
                        <p:par>
                          <p:cTn id="19" fill="hold">
                            <p:stCondLst>
                              <p:cond delay="10000"/>
                            </p:stCondLst>
                            <p:childTnLst>
                              <p:par>
                                <p:cTn id="20" presetID="6" presetClass="exit" presetSubtype="16" fill="hold" nodeType="afterEffect">
                                  <p:stCondLst>
                                    <p:cond delay="2000"/>
                                  </p:stCondLst>
                                  <p:childTnLst>
                                    <p:animEffect transition="out" filter="circle(in)">
                                      <p:cBhvr>
                                        <p:cTn id="21" dur="2000"/>
                                        <p:tgtEl>
                                          <p:spTgt spid="1026"/>
                                        </p:tgtEl>
                                      </p:cBhvr>
                                    </p:animEffect>
                                    <p:set>
                                      <p:cBhvr>
                                        <p:cTn id="22" dur="1" fill="hold">
                                          <p:stCondLst>
                                            <p:cond delay="1999"/>
                                          </p:stCondLst>
                                        </p:cTn>
                                        <p:tgtEl>
                                          <p:spTgt spid="1026"/>
                                        </p:tgtEl>
                                        <p:attrNameLst>
                                          <p:attrName>style.visibility</p:attrName>
                                        </p:attrNameLst>
                                      </p:cBhvr>
                                      <p:to>
                                        <p:strVal val="hidden"/>
                                      </p:to>
                                    </p:set>
                                  </p:childTnLst>
                                </p:cTn>
                              </p:par>
                            </p:childTnLst>
                          </p:cTn>
                        </p:par>
                        <p:par>
                          <p:cTn id="23" fill="hold">
                            <p:stCondLst>
                              <p:cond delay="14000"/>
                            </p:stCondLst>
                            <p:childTnLst>
                              <p:par>
                                <p:cTn id="24" presetID="17" presetClass="entr" presetSubtype="10" fill="hold" nodeType="afterEffect">
                                  <p:stCondLst>
                                    <p:cond delay="1000"/>
                                  </p:stCondLst>
                                  <p:childTnLst>
                                    <p:set>
                                      <p:cBhvr>
                                        <p:cTn id="25" dur="1" fill="hold">
                                          <p:stCondLst>
                                            <p:cond delay="0"/>
                                          </p:stCondLst>
                                        </p:cTn>
                                        <p:tgtEl>
                                          <p:spTgt spid="1028"/>
                                        </p:tgtEl>
                                        <p:attrNameLst>
                                          <p:attrName>style.visibility</p:attrName>
                                        </p:attrNameLst>
                                      </p:cBhvr>
                                      <p:to>
                                        <p:strVal val="visible"/>
                                      </p:to>
                                    </p:set>
                                    <p:anim calcmode="lin" valueType="num">
                                      <p:cBhvr>
                                        <p:cTn id="26" dur="3000" fill="hold"/>
                                        <p:tgtEl>
                                          <p:spTgt spid="1028"/>
                                        </p:tgtEl>
                                        <p:attrNameLst>
                                          <p:attrName>ppt_w</p:attrName>
                                        </p:attrNameLst>
                                      </p:cBhvr>
                                      <p:tavLst>
                                        <p:tav tm="0">
                                          <p:val>
                                            <p:fltVal val="0"/>
                                          </p:val>
                                        </p:tav>
                                        <p:tav tm="100000">
                                          <p:val>
                                            <p:strVal val="#ppt_w"/>
                                          </p:val>
                                        </p:tav>
                                      </p:tavLst>
                                    </p:anim>
                                    <p:anim calcmode="lin" valueType="num">
                                      <p:cBhvr>
                                        <p:cTn id="27" dur="3000" fill="hold"/>
                                        <p:tgtEl>
                                          <p:spTgt spid="1028"/>
                                        </p:tgtEl>
                                        <p:attrNameLst>
                                          <p:attrName>ppt_h</p:attrName>
                                        </p:attrNameLst>
                                      </p:cBhvr>
                                      <p:tavLst>
                                        <p:tav tm="0">
                                          <p:val>
                                            <p:strVal val="#ppt_h"/>
                                          </p:val>
                                        </p:tav>
                                        <p:tav tm="100000">
                                          <p:val>
                                            <p:strVal val="#ppt_h"/>
                                          </p:val>
                                        </p:tav>
                                      </p:tavLst>
                                    </p:anim>
                                  </p:childTnLst>
                                </p:cTn>
                              </p:par>
                            </p:childTnLst>
                          </p:cTn>
                        </p:par>
                        <p:par>
                          <p:cTn id="28" fill="hold">
                            <p:stCondLst>
                              <p:cond delay="18000"/>
                            </p:stCondLst>
                            <p:childTnLst>
                              <p:par>
                                <p:cTn id="29" presetID="6" presetClass="exit" presetSubtype="16" fill="hold" nodeType="afterEffect">
                                  <p:stCondLst>
                                    <p:cond delay="3000"/>
                                  </p:stCondLst>
                                  <p:childTnLst>
                                    <p:animEffect transition="out" filter="circle(in)">
                                      <p:cBhvr>
                                        <p:cTn id="30" dur="2000"/>
                                        <p:tgtEl>
                                          <p:spTgt spid="1028"/>
                                        </p:tgtEl>
                                      </p:cBhvr>
                                    </p:animEffect>
                                    <p:set>
                                      <p:cBhvr>
                                        <p:cTn id="31" dur="1" fill="hold">
                                          <p:stCondLst>
                                            <p:cond delay="1999"/>
                                          </p:stCondLst>
                                        </p:cTn>
                                        <p:tgtEl>
                                          <p:spTgt spid="1028"/>
                                        </p:tgtEl>
                                        <p:attrNameLst>
                                          <p:attrName>style.visibility</p:attrName>
                                        </p:attrNameLst>
                                      </p:cBhvr>
                                      <p:to>
                                        <p:strVal val="hidden"/>
                                      </p:to>
                                    </p:set>
                                  </p:childTnLst>
                                </p:cTn>
                              </p:par>
                            </p:childTnLst>
                          </p:cTn>
                        </p:par>
                        <p:par>
                          <p:cTn id="32" fill="hold">
                            <p:stCondLst>
                              <p:cond delay="23000"/>
                            </p:stCondLst>
                            <p:childTnLst>
                              <p:par>
                                <p:cTn id="33" presetID="17" presetClass="entr" presetSubtype="10" fill="hold" nodeType="afterEffect">
                                  <p:stCondLst>
                                    <p:cond delay="1000"/>
                                  </p:stCondLst>
                                  <p:childTnLst>
                                    <p:set>
                                      <p:cBhvr>
                                        <p:cTn id="34" dur="1" fill="hold">
                                          <p:stCondLst>
                                            <p:cond delay="0"/>
                                          </p:stCondLst>
                                        </p:cTn>
                                        <p:tgtEl>
                                          <p:spTgt spid="1030"/>
                                        </p:tgtEl>
                                        <p:attrNameLst>
                                          <p:attrName>style.visibility</p:attrName>
                                        </p:attrNameLst>
                                      </p:cBhvr>
                                      <p:to>
                                        <p:strVal val="visible"/>
                                      </p:to>
                                    </p:set>
                                    <p:anim calcmode="lin" valueType="num">
                                      <p:cBhvr>
                                        <p:cTn id="35" dur="3000" fill="hold"/>
                                        <p:tgtEl>
                                          <p:spTgt spid="1030"/>
                                        </p:tgtEl>
                                        <p:attrNameLst>
                                          <p:attrName>ppt_w</p:attrName>
                                        </p:attrNameLst>
                                      </p:cBhvr>
                                      <p:tavLst>
                                        <p:tav tm="0">
                                          <p:val>
                                            <p:fltVal val="0"/>
                                          </p:val>
                                        </p:tav>
                                        <p:tav tm="100000">
                                          <p:val>
                                            <p:strVal val="#ppt_w"/>
                                          </p:val>
                                        </p:tav>
                                      </p:tavLst>
                                    </p:anim>
                                    <p:anim calcmode="lin" valueType="num">
                                      <p:cBhvr>
                                        <p:cTn id="36" dur="3000" fill="hold"/>
                                        <p:tgtEl>
                                          <p:spTgt spid="1030"/>
                                        </p:tgtEl>
                                        <p:attrNameLst>
                                          <p:attrName>ppt_h</p:attrName>
                                        </p:attrNameLst>
                                      </p:cBhvr>
                                      <p:tavLst>
                                        <p:tav tm="0">
                                          <p:val>
                                            <p:strVal val="#ppt_h"/>
                                          </p:val>
                                        </p:tav>
                                        <p:tav tm="100000">
                                          <p:val>
                                            <p:strVal val="#ppt_h"/>
                                          </p:val>
                                        </p:tav>
                                      </p:tavLst>
                                    </p:anim>
                                  </p:childTnLst>
                                </p:cTn>
                              </p:par>
                            </p:childTnLst>
                          </p:cTn>
                        </p:par>
                        <p:par>
                          <p:cTn id="37" fill="hold">
                            <p:stCondLst>
                              <p:cond delay="27000"/>
                            </p:stCondLst>
                            <p:childTnLst>
                              <p:par>
                                <p:cTn id="38" presetID="6" presetClass="exit" presetSubtype="16" fill="hold" nodeType="afterEffect">
                                  <p:stCondLst>
                                    <p:cond delay="3000"/>
                                  </p:stCondLst>
                                  <p:childTnLst>
                                    <p:animEffect transition="out" filter="circle(in)">
                                      <p:cBhvr>
                                        <p:cTn id="39" dur="2000"/>
                                        <p:tgtEl>
                                          <p:spTgt spid="1030"/>
                                        </p:tgtEl>
                                      </p:cBhvr>
                                    </p:animEffect>
                                    <p:set>
                                      <p:cBhvr>
                                        <p:cTn id="40" dur="1" fill="hold">
                                          <p:stCondLst>
                                            <p:cond delay="19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2536" y="332656"/>
            <a:ext cx="9145016" cy="6264696"/>
          </a:xfrm>
        </p:spPr>
        <p:txBody>
          <a:bodyPr>
            <a:normAutofit/>
          </a:bodyPr>
          <a:lstStyle/>
          <a:p>
            <a:pPr algn="just">
              <a:buNone/>
            </a:pPr>
            <a:r>
              <a:rPr lang="ru-RU" dirty="0" smtClean="0"/>
              <a:t>           </a:t>
            </a:r>
          </a:p>
          <a:p>
            <a:pPr algn="just">
              <a:buNone/>
            </a:pPr>
            <a:r>
              <a:rPr lang="ru-RU" sz="3600" dirty="0" smtClean="0">
                <a:latin typeface="Monotype Corsiva" pitchFamily="66" charset="0"/>
              </a:rPr>
              <a:t>           Театральная жизнь не стояла на месте. В 40-50-е гг. постепенно расширялся оплачиваемый штат работников РДК. Появилась должность худрука. В 60-е гг. активным организатором и участником худ. самодеятельности </a:t>
            </a:r>
            <a:r>
              <a:rPr lang="ru-RU" sz="3600" dirty="0" err="1" smtClean="0">
                <a:latin typeface="Monotype Corsiva" pitchFamily="66" charset="0"/>
              </a:rPr>
              <a:t>Подосиновского</a:t>
            </a:r>
            <a:r>
              <a:rPr lang="ru-RU" sz="3600" dirty="0" smtClean="0">
                <a:latin typeface="Monotype Corsiva" pitchFamily="66" charset="0"/>
              </a:rPr>
              <a:t> ДК была Валентина Алексеевна </a:t>
            </a:r>
            <a:r>
              <a:rPr lang="ru-RU" sz="3600" dirty="0" err="1" smtClean="0">
                <a:latin typeface="Monotype Corsiva" pitchFamily="66" charset="0"/>
              </a:rPr>
              <a:t>Потина</a:t>
            </a:r>
            <a:r>
              <a:rPr lang="ru-RU" sz="3600" dirty="0" smtClean="0">
                <a:latin typeface="Monotype Corsiva" pitchFamily="66" charset="0"/>
              </a:rPr>
              <a:t>. Расширялся круг участников спектаклей: всё больше вовлекалось  взрослое  население  села.</a:t>
            </a:r>
            <a:endParaRPr lang="ru-RU" sz="3600" dirty="0">
              <a:latin typeface="Monotype Corsiva" pitchFamily="66" charset="0"/>
            </a:endParaRPr>
          </a:p>
        </p:txBody>
      </p:sp>
      <p:pic>
        <p:nvPicPr>
          <p:cNvPr id="2051" name="Picture 3" descr="D:\ХРАНИТЕЛЬ\2022 г\DSCN0777.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43808" y="0"/>
            <a:ext cx="3547095" cy="6858000"/>
          </a:xfrm>
          <a:prstGeom prst="rect">
            <a:avLst/>
          </a:prstGeom>
          <a:noFill/>
        </p:spPr>
      </p:pic>
      <p:pic>
        <p:nvPicPr>
          <p:cNvPr id="2052" name="Picture 4" descr="D:\ХРАНИТЕЛЬ\2022 г\DSCN0779.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3848" y="0"/>
            <a:ext cx="2880320" cy="6858000"/>
          </a:xfrm>
          <a:prstGeom prst="rect">
            <a:avLst/>
          </a:prstGeom>
          <a:noFill/>
        </p:spPr>
      </p:pic>
      <p:pic>
        <p:nvPicPr>
          <p:cNvPr id="2053" name="Picture 5" descr="D:\ХРАНИТЕЛЬ\2022 г\DSCN0778.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71600" y="476672"/>
            <a:ext cx="6948264" cy="5832648"/>
          </a:xfrm>
          <a:prstGeom prst="rect">
            <a:avLst/>
          </a:prstGeom>
          <a:noFill/>
        </p:spPr>
      </p:pic>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par>
                          <p:cTn id="8" fill="hold">
                            <p:stCondLst>
                              <p:cond delay="2000"/>
                            </p:stCondLst>
                            <p:childTnLst>
                              <p:par>
                                <p:cTn id="9" presetID="17" presetClass="entr" presetSubtype="10" fill="hold" nodeType="afterEffect">
                                  <p:stCondLst>
                                    <p:cond delay="3000"/>
                                  </p:stCondLst>
                                  <p:childTnLst>
                                    <p:set>
                                      <p:cBhvr>
                                        <p:cTn id="10" dur="1" fill="hold">
                                          <p:stCondLst>
                                            <p:cond delay="0"/>
                                          </p:stCondLst>
                                        </p:cTn>
                                        <p:tgtEl>
                                          <p:spTgt spid="2051"/>
                                        </p:tgtEl>
                                        <p:attrNameLst>
                                          <p:attrName>style.visibility</p:attrName>
                                        </p:attrNameLst>
                                      </p:cBhvr>
                                      <p:to>
                                        <p:strVal val="visible"/>
                                      </p:to>
                                    </p:set>
                                    <p:anim calcmode="lin" valueType="num">
                                      <p:cBhvr>
                                        <p:cTn id="11" dur="3000" fill="hold"/>
                                        <p:tgtEl>
                                          <p:spTgt spid="2051"/>
                                        </p:tgtEl>
                                        <p:attrNameLst>
                                          <p:attrName>ppt_w</p:attrName>
                                        </p:attrNameLst>
                                      </p:cBhvr>
                                      <p:tavLst>
                                        <p:tav tm="0">
                                          <p:val>
                                            <p:fltVal val="0"/>
                                          </p:val>
                                        </p:tav>
                                        <p:tav tm="100000">
                                          <p:val>
                                            <p:strVal val="#ppt_w"/>
                                          </p:val>
                                        </p:tav>
                                      </p:tavLst>
                                    </p:anim>
                                    <p:anim calcmode="lin" valueType="num">
                                      <p:cBhvr>
                                        <p:cTn id="12" dur="3000" fill="hold"/>
                                        <p:tgtEl>
                                          <p:spTgt spid="2051"/>
                                        </p:tgtEl>
                                        <p:attrNameLst>
                                          <p:attrName>ppt_h</p:attrName>
                                        </p:attrNameLst>
                                      </p:cBhvr>
                                      <p:tavLst>
                                        <p:tav tm="0">
                                          <p:val>
                                            <p:strVal val="#ppt_h"/>
                                          </p:val>
                                        </p:tav>
                                        <p:tav tm="100000">
                                          <p:val>
                                            <p:strVal val="#ppt_h"/>
                                          </p:val>
                                        </p:tav>
                                      </p:tavLst>
                                    </p:anim>
                                  </p:childTnLst>
                                </p:cTn>
                              </p:par>
                            </p:childTnLst>
                          </p:cTn>
                        </p:par>
                        <p:par>
                          <p:cTn id="13" fill="hold">
                            <p:stCondLst>
                              <p:cond delay="8000"/>
                            </p:stCondLst>
                            <p:childTnLst>
                              <p:par>
                                <p:cTn id="14" presetID="6" presetClass="exit" presetSubtype="16" fill="hold" nodeType="afterEffect">
                                  <p:stCondLst>
                                    <p:cond delay="2500"/>
                                  </p:stCondLst>
                                  <p:childTnLst>
                                    <p:animEffect transition="out" filter="circle(in)">
                                      <p:cBhvr>
                                        <p:cTn id="15" dur="2000"/>
                                        <p:tgtEl>
                                          <p:spTgt spid="2051"/>
                                        </p:tgtEl>
                                      </p:cBhvr>
                                    </p:animEffect>
                                    <p:set>
                                      <p:cBhvr>
                                        <p:cTn id="16" dur="1" fill="hold">
                                          <p:stCondLst>
                                            <p:cond delay="1999"/>
                                          </p:stCondLst>
                                        </p:cTn>
                                        <p:tgtEl>
                                          <p:spTgt spid="2051"/>
                                        </p:tgtEl>
                                        <p:attrNameLst>
                                          <p:attrName>style.visibility</p:attrName>
                                        </p:attrNameLst>
                                      </p:cBhvr>
                                      <p:to>
                                        <p:strVal val="hidden"/>
                                      </p:to>
                                    </p:set>
                                  </p:childTnLst>
                                </p:cTn>
                              </p:par>
                            </p:childTnLst>
                          </p:cTn>
                        </p:par>
                        <p:par>
                          <p:cTn id="17" fill="hold">
                            <p:stCondLst>
                              <p:cond delay="12500"/>
                            </p:stCondLst>
                            <p:childTnLst>
                              <p:par>
                                <p:cTn id="18" presetID="17" presetClass="entr" presetSubtype="10" fill="hold" nodeType="afterEffect">
                                  <p:stCondLst>
                                    <p:cond delay="1000"/>
                                  </p:stCondLst>
                                  <p:childTnLst>
                                    <p:set>
                                      <p:cBhvr>
                                        <p:cTn id="19" dur="1" fill="hold">
                                          <p:stCondLst>
                                            <p:cond delay="0"/>
                                          </p:stCondLst>
                                        </p:cTn>
                                        <p:tgtEl>
                                          <p:spTgt spid="2052"/>
                                        </p:tgtEl>
                                        <p:attrNameLst>
                                          <p:attrName>style.visibility</p:attrName>
                                        </p:attrNameLst>
                                      </p:cBhvr>
                                      <p:to>
                                        <p:strVal val="visible"/>
                                      </p:to>
                                    </p:set>
                                    <p:anim calcmode="lin" valueType="num">
                                      <p:cBhvr>
                                        <p:cTn id="20" dur="3000" fill="hold"/>
                                        <p:tgtEl>
                                          <p:spTgt spid="2052"/>
                                        </p:tgtEl>
                                        <p:attrNameLst>
                                          <p:attrName>ppt_w</p:attrName>
                                        </p:attrNameLst>
                                      </p:cBhvr>
                                      <p:tavLst>
                                        <p:tav tm="0">
                                          <p:val>
                                            <p:fltVal val="0"/>
                                          </p:val>
                                        </p:tav>
                                        <p:tav tm="100000">
                                          <p:val>
                                            <p:strVal val="#ppt_w"/>
                                          </p:val>
                                        </p:tav>
                                      </p:tavLst>
                                    </p:anim>
                                    <p:anim calcmode="lin" valueType="num">
                                      <p:cBhvr>
                                        <p:cTn id="21" dur="3000" fill="hold"/>
                                        <p:tgtEl>
                                          <p:spTgt spid="2052"/>
                                        </p:tgtEl>
                                        <p:attrNameLst>
                                          <p:attrName>ppt_h</p:attrName>
                                        </p:attrNameLst>
                                      </p:cBhvr>
                                      <p:tavLst>
                                        <p:tav tm="0">
                                          <p:val>
                                            <p:strVal val="#ppt_h"/>
                                          </p:val>
                                        </p:tav>
                                        <p:tav tm="100000">
                                          <p:val>
                                            <p:strVal val="#ppt_h"/>
                                          </p:val>
                                        </p:tav>
                                      </p:tavLst>
                                    </p:anim>
                                  </p:childTnLst>
                                </p:cTn>
                              </p:par>
                            </p:childTnLst>
                          </p:cTn>
                        </p:par>
                        <p:par>
                          <p:cTn id="22" fill="hold">
                            <p:stCondLst>
                              <p:cond delay="16500"/>
                            </p:stCondLst>
                            <p:childTnLst>
                              <p:par>
                                <p:cTn id="23" presetID="6" presetClass="exit" presetSubtype="16" fill="hold" nodeType="afterEffect">
                                  <p:stCondLst>
                                    <p:cond delay="2500"/>
                                  </p:stCondLst>
                                  <p:childTnLst>
                                    <p:animEffect transition="out" filter="circle(in)">
                                      <p:cBhvr>
                                        <p:cTn id="24" dur="2000"/>
                                        <p:tgtEl>
                                          <p:spTgt spid="2052"/>
                                        </p:tgtEl>
                                      </p:cBhvr>
                                    </p:animEffect>
                                    <p:set>
                                      <p:cBhvr>
                                        <p:cTn id="25" dur="1" fill="hold">
                                          <p:stCondLst>
                                            <p:cond delay="1999"/>
                                          </p:stCondLst>
                                        </p:cTn>
                                        <p:tgtEl>
                                          <p:spTgt spid="2052"/>
                                        </p:tgtEl>
                                        <p:attrNameLst>
                                          <p:attrName>style.visibility</p:attrName>
                                        </p:attrNameLst>
                                      </p:cBhvr>
                                      <p:to>
                                        <p:strVal val="hidden"/>
                                      </p:to>
                                    </p:set>
                                  </p:childTnLst>
                                </p:cTn>
                              </p:par>
                            </p:childTnLst>
                          </p:cTn>
                        </p:par>
                        <p:par>
                          <p:cTn id="26" fill="hold">
                            <p:stCondLst>
                              <p:cond delay="21000"/>
                            </p:stCondLst>
                            <p:childTnLst>
                              <p:par>
                                <p:cTn id="27" presetID="17" presetClass="entr" presetSubtype="10" fill="hold" nodeType="afterEffect">
                                  <p:stCondLst>
                                    <p:cond delay="1000"/>
                                  </p:stCondLst>
                                  <p:childTnLst>
                                    <p:set>
                                      <p:cBhvr>
                                        <p:cTn id="28" dur="1" fill="hold">
                                          <p:stCondLst>
                                            <p:cond delay="0"/>
                                          </p:stCondLst>
                                        </p:cTn>
                                        <p:tgtEl>
                                          <p:spTgt spid="2053"/>
                                        </p:tgtEl>
                                        <p:attrNameLst>
                                          <p:attrName>style.visibility</p:attrName>
                                        </p:attrNameLst>
                                      </p:cBhvr>
                                      <p:to>
                                        <p:strVal val="visible"/>
                                      </p:to>
                                    </p:set>
                                    <p:anim calcmode="lin" valueType="num">
                                      <p:cBhvr>
                                        <p:cTn id="29" dur="3000" fill="hold"/>
                                        <p:tgtEl>
                                          <p:spTgt spid="2053"/>
                                        </p:tgtEl>
                                        <p:attrNameLst>
                                          <p:attrName>ppt_w</p:attrName>
                                        </p:attrNameLst>
                                      </p:cBhvr>
                                      <p:tavLst>
                                        <p:tav tm="0">
                                          <p:val>
                                            <p:fltVal val="0"/>
                                          </p:val>
                                        </p:tav>
                                        <p:tav tm="100000">
                                          <p:val>
                                            <p:strVal val="#ppt_w"/>
                                          </p:val>
                                        </p:tav>
                                      </p:tavLst>
                                    </p:anim>
                                    <p:anim calcmode="lin" valueType="num">
                                      <p:cBhvr>
                                        <p:cTn id="30" dur="3000" fill="hold"/>
                                        <p:tgtEl>
                                          <p:spTgt spid="2053"/>
                                        </p:tgtEl>
                                        <p:attrNameLst>
                                          <p:attrName>ppt_h</p:attrName>
                                        </p:attrNameLst>
                                      </p:cBhvr>
                                      <p:tavLst>
                                        <p:tav tm="0">
                                          <p:val>
                                            <p:strVal val="#ppt_h"/>
                                          </p:val>
                                        </p:tav>
                                        <p:tav tm="100000">
                                          <p:val>
                                            <p:strVal val="#ppt_h"/>
                                          </p:val>
                                        </p:tav>
                                      </p:tavLst>
                                    </p:anim>
                                  </p:childTnLst>
                                </p:cTn>
                              </p:par>
                            </p:childTnLst>
                          </p:cTn>
                        </p:par>
                        <p:par>
                          <p:cTn id="31" fill="hold">
                            <p:stCondLst>
                              <p:cond delay="25000"/>
                            </p:stCondLst>
                            <p:childTnLst>
                              <p:par>
                                <p:cTn id="32" presetID="6" presetClass="exit" presetSubtype="16" fill="hold" nodeType="afterEffect">
                                  <p:stCondLst>
                                    <p:cond delay="2000"/>
                                  </p:stCondLst>
                                  <p:childTnLst>
                                    <p:animEffect transition="out" filter="circle(in)">
                                      <p:cBhvr>
                                        <p:cTn id="33" dur="2000"/>
                                        <p:tgtEl>
                                          <p:spTgt spid="2053"/>
                                        </p:tgtEl>
                                      </p:cBhvr>
                                    </p:animEffect>
                                    <p:set>
                                      <p:cBhvr>
                                        <p:cTn id="34" dur="1" fill="hold">
                                          <p:stCondLst>
                                            <p:cond delay="1999"/>
                                          </p:stCondLst>
                                        </p:cTn>
                                        <p:tgtEl>
                                          <p:spTgt spid="20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40568" y="260648"/>
            <a:ext cx="9684568" cy="7200800"/>
          </a:xfrm>
        </p:spPr>
        <p:txBody>
          <a:bodyPr>
            <a:noAutofit/>
          </a:bodyPr>
          <a:lstStyle/>
          <a:p>
            <a:pPr algn="just">
              <a:buNone/>
            </a:pPr>
            <a:r>
              <a:rPr lang="ru-RU" sz="2100" dirty="0" smtClean="0">
                <a:latin typeface="Monotype Corsiva" pitchFamily="66" charset="0"/>
              </a:rPr>
              <a:t>               С конца 40-х гг. по начало 70-х гг. много для развития культуры района и в частности для развития движения худ. самодеятельности сделала Валентина Дмитриевна </a:t>
            </a:r>
            <a:r>
              <a:rPr lang="ru-RU" sz="2100" dirty="0" err="1" smtClean="0">
                <a:latin typeface="Monotype Corsiva" pitchFamily="66" charset="0"/>
              </a:rPr>
              <a:t>Фалалеева</a:t>
            </a:r>
            <a:r>
              <a:rPr lang="ru-RU" sz="2100" dirty="0" smtClean="0">
                <a:latin typeface="Monotype Corsiva" pitchFamily="66" charset="0"/>
              </a:rPr>
              <a:t> (1923-1987 гг.). Уроженка села в </a:t>
            </a:r>
            <a:r>
              <a:rPr lang="ru-RU" sz="2100" dirty="0" err="1" smtClean="0">
                <a:latin typeface="Monotype Corsiva" pitchFamily="66" charset="0"/>
              </a:rPr>
              <a:t>В.-Устюгском</a:t>
            </a:r>
            <a:r>
              <a:rPr lang="ru-RU" sz="2100" dirty="0" smtClean="0">
                <a:latin typeface="Monotype Corsiva" pitchFamily="66" charset="0"/>
              </a:rPr>
              <a:t> районе, закончила </a:t>
            </a:r>
            <a:r>
              <a:rPr lang="ru-RU" sz="2100" dirty="0" err="1" smtClean="0">
                <a:latin typeface="Monotype Corsiva" pitchFamily="66" charset="0"/>
              </a:rPr>
              <a:t>Подосиновскую</a:t>
            </a:r>
            <a:r>
              <a:rPr lang="ru-RU" sz="2100" dirty="0" smtClean="0">
                <a:latin typeface="Monotype Corsiva" pitchFamily="66" charset="0"/>
              </a:rPr>
              <a:t> среднюю школу, призвана в годы ВОВ санитаркой на фронт. После войны 2 года проработала заведующей избой-читальней в Подосиновце. А с 1947 по 1967 гг. (с перерывом на 1956-61 гг., когда она заведовала передвижным фондом </a:t>
            </a:r>
            <a:r>
              <a:rPr lang="ru-RU" sz="2100" dirty="0" err="1" smtClean="0">
                <a:latin typeface="Monotype Corsiva" pitchFamily="66" charset="0"/>
              </a:rPr>
              <a:t>Подосиновской</a:t>
            </a:r>
            <a:r>
              <a:rPr lang="ru-RU" sz="2100" dirty="0" smtClean="0">
                <a:latin typeface="Monotype Corsiva" pitchFamily="66" charset="0"/>
              </a:rPr>
              <a:t> районной библиотеки) работала инспектором культурно-просветительной работы в отделе культуры </a:t>
            </a:r>
            <a:r>
              <a:rPr lang="ru-RU" sz="2100" dirty="0" err="1" smtClean="0">
                <a:latin typeface="Monotype Corsiva" pitchFamily="66" charset="0"/>
              </a:rPr>
              <a:t>Подосиновского</a:t>
            </a:r>
            <a:r>
              <a:rPr lang="ru-RU" sz="2100" dirty="0" smtClean="0">
                <a:latin typeface="Monotype Corsiva" pitchFamily="66" charset="0"/>
              </a:rPr>
              <a:t> райисполкома. С 1967 по 1973 гг. была заведующей отделом культуры района. В 1955 г. закончила заочно Ленинградское </a:t>
            </a:r>
            <a:r>
              <a:rPr lang="ru-RU" sz="2100" dirty="0" err="1" smtClean="0">
                <a:latin typeface="Monotype Corsiva" pitchFamily="66" charset="0"/>
              </a:rPr>
              <a:t>культпросветучилище</a:t>
            </a:r>
            <a:r>
              <a:rPr lang="ru-RU" sz="2100" dirty="0" smtClean="0">
                <a:latin typeface="Monotype Corsiva" pitchFamily="66" charset="0"/>
              </a:rPr>
              <a:t> по специальности «методист». В 1966 г. закончила Слободское дошкольное педагогическое училище по специальности «воспитатель». С 1973 г. воспитатель  </a:t>
            </a:r>
            <a:r>
              <a:rPr lang="ru-RU" sz="2100" dirty="0" err="1" smtClean="0">
                <a:latin typeface="Monotype Corsiva" pitchFamily="66" charset="0"/>
              </a:rPr>
              <a:t>Подосиновского</a:t>
            </a:r>
            <a:r>
              <a:rPr lang="ru-RU" sz="2100" dirty="0" smtClean="0">
                <a:latin typeface="Monotype Corsiva" pitchFamily="66" charset="0"/>
              </a:rPr>
              <a:t> детсада.</a:t>
            </a:r>
          </a:p>
          <a:p>
            <a:pPr algn="just"/>
            <a:r>
              <a:rPr lang="ru-RU" sz="2100" dirty="0" smtClean="0">
                <a:latin typeface="Monotype Corsiva" pitchFamily="66" charset="0"/>
              </a:rPr>
              <a:t>         В.Д. </a:t>
            </a:r>
            <a:r>
              <a:rPr lang="ru-RU" sz="2100" dirty="0" err="1" smtClean="0">
                <a:latin typeface="Monotype Corsiva" pitchFamily="66" charset="0"/>
              </a:rPr>
              <a:t>Фалалеева</a:t>
            </a:r>
            <a:r>
              <a:rPr lang="ru-RU" sz="2100" dirty="0" smtClean="0">
                <a:latin typeface="Monotype Corsiva" pitchFamily="66" charset="0"/>
              </a:rPr>
              <a:t> своей активностью на сцене как  актрисы показывала, что человек, несмотря на свою должность, занятость в профессии и жизни, может раскрывать в себе грани творчества, быть вовлеченным в общественную культурную жизнь земляков.  При ее надзоре как инспектора и управлении сферой культуры как заведующей отделом в районе вошло в норму участие советских, партийных  работников, работников сферы образования и активистов среди рабочих в самодеятельном театральном и музыкальном творчестве. А сам РДК успешно пополнялся кадрами культурно-просветительных  работников-методистов  и  музыкантов. </a:t>
            </a:r>
            <a:endParaRPr lang="ru-RU" sz="2100" dirty="0">
              <a:latin typeface="Monotype Corsiva" pitchFamily="66" charset="0"/>
            </a:endParaRPr>
          </a:p>
        </p:txBody>
      </p:sp>
      <p:pic>
        <p:nvPicPr>
          <p:cNvPr id="1027" name="Picture 3" descr="D:\ХРАНИТЕЛЬ\2022 г\КРАЙНИЕ ФОТО\DSCN0004.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99792" y="0"/>
            <a:ext cx="3744416" cy="6858000"/>
          </a:xfrm>
          <a:prstGeom prst="rect">
            <a:avLst/>
          </a:prstGeom>
          <a:noFill/>
        </p:spPr>
      </p:pic>
      <p:pic>
        <p:nvPicPr>
          <p:cNvPr id="1028" name="Picture 4" descr="D:\ХРАНИТЕЛЬ\2022 г\КРАЙНИЕ ФОТО\DSCN000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67744" y="0"/>
            <a:ext cx="4464496" cy="6858000"/>
          </a:xfrm>
          <a:prstGeom prst="rect">
            <a:avLst/>
          </a:prstGeom>
          <a:noFill/>
        </p:spPr>
      </p:pic>
      <p:pic>
        <p:nvPicPr>
          <p:cNvPr id="1029" name="Picture 5" descr="D:\ХРАНИТЕЛЬ\2022 г\КРАЙНИЕ ФОТО\DSCN000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43808" y="764704"/>
            <a:ext cx="3384376" cy="5328592"/>
          </a:xfrm>
          <a:prstGeom prst="rect">
            <a:avLst/>
          </a:prstGeom>
          <a:noFill/>
        </p:spPr>
      </p:pic>
      <p:pic>
        <p:nvPicPr>
          <p:cNvPr id="1031" name="Picture 7" descr="D:\ХРАНИТЕЛЬ\2022 г\КРАЙНИЕ ФОТО\DSCN000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Tree>
  </p:cSld>
  <p:clrMapOvr>
    <a:masterClrMapping/>
  </p:clrMapOvr>
  <p:transition spd="med" advClick="0" advTm="5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17" presetClass="entr" presetSubtype="10" fill="hold" nodeType="afterEffect">
                                  <p:stCondLst>
                                    <p:cond delay="1000"/>
                                  </p:stCondLst>
                                  <p:childTnLst>
                                    <p:set>
                                      <p:cBhvr>
                                        <p:cTn id="15" dur="1" fill="hold">
                                          <p:stCondLst>
                                            <p:cond delay="0"/>
                                          </p:stCondLst>
                                        </p:cTn>
                                        <p:tgtEl>
                                          <p:spTgt spid="1027"/>
                                        </p:tgtEl>
                                        <p:attrNameLst>
                                          <p:attrName>style.visibility</p:attrName>
                                        </p:attrNameLst>
                                      </p:cBhvr>
                                      <p:to>
                                        <p:strVal val="visible"/>
                                      </p:to>
                                    </p:set>
                                    <p:anim calcmode="lin" valueType="num">
                                      <p:cBhvr>
                                        <p:cTn id="16" dur="3000" fill="hold"/>
                                        <p:tgtEl>
                                          <p:spTgt spid="1027"/>
                                        </p:tgtEl>
                                        <p:attrNameLst>
                                          <p:attrName>ppt_w</p:attrName>
                                        </p:attrNameLst>
                                      </p:cBhvr>
                                      <p:tavLst>
                                        <p:tav tm="0">
                                          <p:val>
                                            <p:fltVal val="0"/>
                                          </p:val>
                                        </p:tav>
                                        <p:tav tm="100000">
                                          <p:val>
                                            <p:strVal val="#ppt_w"/>
                                          </p:val>
                                        </p:tav>
                                      </p:tavLst>
                                    </p:anim>
                                    <p:anim calcmode="lin" valueType="num">
                                      <p:cBhvr>
                                        <p:cTn id="17" dur="3000" fill="hold"/>
                                        <p:tgtEl>
                                          <p:spTgt spid="1027"/>
                                        </p:tgtEl>
                                        <p:attrNameLst>
                                          <p:attrName>ppt_h</p:attrName>
                                        </p:attrNameLst>
                                      </p:cBhvr>
                                      <p:tavLst>
                                        <p:tav tm="0">
                                          <p:val>
                                            <p:strVal val="#ppt_h"/>
                                          </p:val>
                                        </p:tav>
                                        <p:tav tm="100000">
                                          <p:val>
                                            <p:strVal val="#ppt_h"/>
                                          </p:val>
                                        </p:tav>
                                      </p:tavLst>
                                    </p:anim>
                                  </p:childTnLst>
                                </p:cTn>
                              </p:par>
                            </p:childTnLst>
                          </p:cTn>
                        </p:par>
                        <p:par>
                          <p:cTn id="18" fill="hold">
                            <p:stCondLst>
                              <p:cond delay="9000"/>
                            </p:stCondLst>
                            <p:childTnLst>
                              <p:par>
                                <p:cTn id="19" presetID="6" presetClass="exit" presetSubtype="16" fill="hold" nodeType="afterEffect">
                                  <p:stCondLst>
                                    <p:cond delay="2500"/>
                                  </p:stCondLst>
                                  <p:childTnLst>
                                    <p:animEffect transition="out" filter="circle(in)">
                                      <p:cBhvr>
                                        <p:cTn id="20" dur="2000"/>
                                        <p:tgtEl>
                                          <p:spTgt spid="1027"/>
                                        </p:tgtEl>
                                      </p:cBhvr>
                                    </p:animEffect>
                                    <p:set>
                                      <p:cBhvr>
                                        <p:cTn id="21" dur="1" fill="hold">
                                          <p:stCondLst>
                                            <p:cond delay="1999"/>
                                          </p:stCondLst>
                                        </p:cTn>
                                        <p:tgtEl>
                                          <p:spTgt spid="1027"/>
                                        </p:tgtEl>
                                        <p:attrNameLst>
                                          <p:attrName>style.visibility</p:attrName>
                                        </p:attrNameLst>
                                      </p:cBhvr>
                                      <p:to>
                                        <p:strVal val="hidden"/>
                                      </p:to>
                                    </p:set>
                                  </p:childTnLst>
                                </p:cTn>
                              </p:par>
                            </p:childTnLst>
                          </p:cTn>
                        </p:par>
                        <p:par>
                          <p:cTn id="22" fill="hold">
                            <p:stCondLst>
                              <p:cond delay="13500"/>
                            </p:stCondLst>
                            <p:childTnLst>
                              <p:par>
                                <p:cTn id="23" presetID="17" presetClass="entr" presetSubtype="10" fill="hold" nodeType="afterEffect">
                                  <p:stCondLst>
                                    <p:cond delay="1000"/>
                                  </p:stCondLst>
                                  <p:childTnLst>
                                    <p:set>
                                      <p:cBhvr>
                                        <p:cTn id="24" dur="1" fill="hold">
                                          <p:stCondLst>
                                            <p:cond delay="0"/>
                                          </p:stCondLst>
                                        </p:cTn>
                                        <p:tgtEl>
                                          <p:spTgt spid="1028"/>
                                        </p:tgtEl>
                                        <p:attrNameLst>
                                          <p:attrName>style.visibility</p:attrName>
                                        </p:attrNameLst>
                                      </p:cBhvr>
                                      <p:to>
                                        <p:strVal val="visible"/>
                                      </p:to>
                                    </p:set>
                                    <p:anim calcmode="lin" valueType="num">
                                      <p:cBhvr>
                                        <p:cTn id="25" dur="3000" fill="hold"/>
                                        <p:tgtEl>
                                          <p:spTgt spid="1028"/>
                                        </p:tgtEl>
                                        <p:attrNameLst>
                                          <p:attrName>ppt_w</p:attrName>
                                        </p:attrNameLst>
                                      </p:cBhvr>
                                      <p:tavLst>
                                        <p:tav tm="0">
                                          <p:val>
                                            <p:fltVal val="0"/>
                                          </p:val>
                                        </p:tav>
                                        <p:tav tm="100000">
                                          <p:val>
                                            <p:strVal val="#ppt_w"/>
                                          </p:val>
                                        </p:tav>
                                      </p:tavLst>
                                    </p:anim>
                                    <p:anim calcmode="lin" valueType="num">
                                      <p:cBhvr>
                                        <p:cTn id="26" dur="3000" fill="hold"/>
                                        <p:tgtEl>
                                          <p:spTgt spid="1028"/>
                                        </p:tgtEl>
                                        <p:attrNameLst>
                                          <p:attrName>ppt_h</p:attrName>
                                        </p:attrNameLst>
                                      </p:cBhvr>
                                      <p:tavLst>
                                        <p:tav tm="0">
                                          <p:val>
                                            <p:strVal val="#ppt_h"/>
                                          </p:val>
                                        </p:tav>
                                        <p:tav tm="100000">
                                          <p:val>
                                            <p:strVal val="#ppt_h"/>
                                          </p:val>
                                        </p:tav>
                                      </p:tavLst>
                                    </p:anim>
                                  </p:childTnLst>
                                </p:cTn>
                              </p:par>
                            </p:childTnLst>
                          </p:cTn>
                        </p:par>
                        <p:par>
                          <p:cTn id="27" fill="hold">
                            <p:stCondLst>
                              <p:cond delay="17500"/>
                            </p:stCondLst>
                            <p:childTnLst>
                              <p:par>
                                <p:cTn id="28" presetID="6" presetClass="exit" presetSubtype="16" fill="hold" nodeType="afterEffect">
                                  <p:stCondLst>
                                    <p:cond delay="2500"/>
                                  </p:stCondLst>
                                  <p:childTnLst>
                                    <p:animEffect transition="out" filter="circle(in)">
                                      <p:cBhvr>
                                        <p:cTn id="29" dur="2000"/>
                                        <p:tgtEl>
                                          <p:spTgt spid="1028"/>
                                        </p:tgtEl>
                                      </p:cBhvr>
                                    </p:animEffect>
                                    <p:set>
                                      <p:cBhvr>
                                        <p:cTn id="30" dur="1" fill="hold">
                                          <p:stCondLst>
                                            <p:cond delay="1999"/>
                                          </p:stCondLst>
                                        </p:cTn>
                                        <p:tgtEl>
                                          <p:spTgt spid="1028"/>
                                        </p:tgtEl>
                                        <p:attrNameLst>
                                          <p:attrName>style.visibility</p:attrName>
                                        </p:attrNameLst>
                                      </p:cBhvr>
                                      <p:to>
                                        <p:strVal val="hidden"/>
                                      </p:to>
                                    </p:set>
                                  </p:childTnLst>
                                </p:cTn>
                              </p:par>
                            </p:childTnLst>
                          </p:cTn>
                        </p:par>
                        <p:par>
                          <p:cTn id="31" fill="hold">
                            <p:stCondLst>
                              <p:cond delay="22000"/>
                            </p:stCondLst>
                            <p:childTnLst>
                              <p:par>
                                <p:cTn id="32" presetID="17" presetClass="entr" presetSubtype="10" fill="hold" nodeType="afterEffect">
                                  <p:stCondLst>
                                    <p:cond delay="1000"/>
                                  </p:stCondLst>
                                  <p:childTnLst>
                                    <p:set>
                                      <p:cBhvr>
                                        <p:cTn id="33" dur="1" fill="hold">
                                          <p:stCondLst>
                                            <p:cond delay="0"/>
                                          </p:stCondLst>
                                        </p:cTn>
                                        <p:tgtEl>
                                          <p:spTgt spid="1029"/>
                                        </p:tgtEl>
                                        <p:attrNameLst>
                                          <p:attrName>style.visibility</p:attrName>
                                        </p:attrNameLst>
                                      </p:cBhvr>
                                      <p:to>
                                        <p:strVal val="visible"/>
                                      </p:to>
                                    </p:set>
                                    <p:anim calcmode="lin" valueType="num">
                                      <p:cBhvr>
                                        <p:cTn id="34" dur="3000" fill="hold"/>
                                        <p:tgtEl>
                                          <p:spTgt spid="1029"/>
                                        </p:tgtEl>
                                        <p:attrNameLst>
                                          <p:attrName>ppt_w</p:attrName>
                                        </p:attrNameLst>
                                      </p:cBhvr>
                                      <p:tavLst>
                                        <p:tav tm="0">
                                          <p:val>
                                            <p:fltVal val="0"/>
                                          </p:val>
                                        </p:tav>
                                        <p:tav tm="100000">
                                          <p:val>
                                            <p:strVal val="#ppt_w"/>
                                          </p:val>
                                        </p:tav>
                                      </p:tavLst>
                                    </p:anim>
                                    <p:anim calcmode="lin" valueType="num">
                                      <p:cBhvr>
                                        <p:cTn id="35" dur="3000" fill="hold"/>
                                        <p:tgtEl>
                                          <p:spTgt spid="1029"/>
                                        </p:tgtEl>
                                        <p:attrNameLst>
                                          <p:attrName>ppt_h</p:attrName>
                                        </p:attrNameLst>
                                      </p:cBhvr>
                                      <p:tavLst>
                                        <p:tav tm="0">
                                          <p:val>
                                            <p:strVal val="#ppt_h"/>
                                          </p:val>
                                        </p:tav>
                                        <p:tav tm="100000">
                                          <p:val>
                                            <p:strVal val="#ppt_h"/>
                                          </p:val>
                                        </p:tav>
                                      </p:tavLst>
                                    </p:anim>
                                  </p:childTnLst>
                                </p:cTn>
                              </p:par>
                            </p:childTnLst>
                          </p:cTn>
                        </p:par>
                        <p:par>
                          <p:cTn id="36" fill="hold">
                            <p:stCondLst>
                              <p:cond delay="26000"/>
                            </p:stCondLst>
                            <p:childTnLst>
                              <p:par>
                                <p:cTn id="37" presetID="6" presetClass="exit" presetSubtype="16" fill="hold" nodeType="afterEffect">
                                  <p:stCondLst>
                                    <p:cond delay="2500"/>
                                  </p:stCondLst>
                                  <p:childTnLst>
                                    <p:animEffect transition="out" filter="circle(in)">
                                      <p:cBhvr>
                                        <p:cTn id="38" dur="2000"/>
                                        <p:tgtEl>
                                          <p:spTgt spid="1029"/>
                                        </p:tgtEl>
                                      </p:cBhvr>
                                    </p:animEffect>
                                    <p:set>
                                      <p:cBhvr>
                                        <p:cTn id="39" dur="1" fill="hold">
                                          <p:stCondLst>
                                            <p:cond delay="1999"/>
                                          </p:stCondLst>
                                        </p:cTn>
                                        <p:tgtEl>
                                          <p:spTgt spid="1029"/>
                                        </p:tgtEl>
                                        <p:attrNameLst>
                                          <p:attrName>style.visibility</p:attrName>
                                        </p:attrNameLst>
                                      </p:cBhvr>
                                      <p:to>
                                        <p:strVal val="hidden"/>
                                      </p:to>
                                    </p:set>
                                  </p:childTnLst>
                                </p:cTn>
                              </p:par>
                            </p:childTnLst>
                          </p:cTn>
                        </p:par>
                        <p:par>
                          <p:cTn id="40" fill="hold">
                            <p:stCondLst>
                              <p:cond delay="30500"/>
                            </p:stCondLst>
                            <p:childTnLst>
                              <p:par>
                                <p:cTn id="41" presetID="17" presetClass="entr" presetSubtype="10" fill="hold" nodeType="afterEffect">
                                  <p:stCondLst>
                                    <p:cond delay="1000"/>
                                  </p:stCondLst>
                                  <p:childTnLst>
                                    <p:set>
                                      <p:cBhvr>
                                        <p:cTn id="42" dur="1" fill="hold">
                                          <p:stCondLst>
                                            <p:cond delay="0"/>
                                          </p:stCondLst>
                                        </p:cTn>
                                        <p:tgtEl>
                                          <p:spTgt spid="1031"/>
                                        </p:tgtEl>
                                        <p:attrNameLst>
                                          <p:attrName>style.visibility</p:attrName>
                                        </p:attrNameLst>
                                      </p:cBhvr>
                                      <p:to>
                                        <p:strVal val="visible"/>
                                      </p:to>
                                    </p:set>
                                    <p:anim calcmode="lin" valueType="num">
                                      <p:cBhvr>
                                        <p:cTn id="43" dur="3000" fill="hold"/>
                                        <p:tgtEl>
                                          <p:spTgt spid="1031"/>
                                        </p:tgtEl>
                                        <p:attrNameLst>
                                          <p:attrName>ppt_w</p:attrName>
                                        </p:attrNameLst>
                                      </p:cBhvr>
                                      <p:tavLst>
                                        <p:tav tm="0">
                                          <p:val>
                                            <p:fltVal val="0"/>
                                          </p:val>
                                        </p:tav>
                                        <p:tav tm="100000">
                                          <p:val>
                                            <p:strVal val="#ppt_w"/>
                                          </p:val>
                                        </p:tav>
                                      </p:tavLst>
                                    </p:anim>
                                    <p:anim calcmode="lin" valueType="num">
                                      <p:cBhvr>
                                        <p:cTn id="44" dur="3000" fill="hold"/>
                                        <p:tgtEl>
                                          <p:spTgt spid="1031"/>
                                        </p:tgtEl>
                                        <p:attrNameLst>
                                          <p:attrName>ppt_h</p:attrName>
                                        </p:attrNameLst>
                                      </p:cBhvr>
                                      <p:tavLst>
                                        <p:tav tm="0">
                                          <p:val>
                                            <p:strVal val="#ppt_h"/>
                                          </p:val>
                                        </p:tav>
                                        <p:tav tm="100000">
                                          <p:val>
                                            <p:strVal val="#ppt_h"/>
                                          </p:val>
                                        </p:tav>
                                      </p:tavLst>
                                    </p:anim>
                                  </p:childTnLst>
                                </p:cTn>
                              </p:par>
                            </p:childTnLst>
                          </p:cTn>
                        </p:par>
                        <p:par>
                          <p:cTn id="45" fill="hold">
                            <p:stCondLst>
                              <p:cond delay="34500"/>
                            </p:stCondLst>
                            <p:childTnLst>
                              <p:par>
                                <p:cTn id="46" presetID="6" presetClass="exit" presetSubtype="16" fill="hold" nodeType="afterEffect">
                                  <p:stCondLst>
                                    <p:cond delay="2500"/>
                                  </p:stCondLst>
                                  <p:childTnLst>
                                    <p:animEffect transition="out" filter="circle(in)">
                                      <p:cBhvr>
                                        <p:cTn id="47" dur="2000"/>
                                        <p:tgtEl>
                                          <p:spTgt spid="1031"/>
                                        </p:tgtEl>
                                      </p:cBhvr>
                                    </p:animEffect>
                                    <p:set>
                                      <p:cBhvr>
                                        <p:cTn id="48" dur="1" fill="hold">
                                          <p:stCondLst>
                                            <p:cond delay="1999"/>
                                          </p:stCondLst>
                                        </p:cTn>
                                        <p:tgtEl>
                                          <p:spTgt spid="10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1094</TotalTime>
  <Words>2091</Words>
  <Application>Microsoft Office PowerPoint</Application>
  <PresentationFormat>Экран (4:3)</PresentationFormat>
  <Paragraphs>97</Paragraphs>
  <Slides>20</Slides>
  <Notes>0</Notes>
  <HiddenSlides>0</HiddenSlides>
  <MMClips>3</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20</vt:i4>
      </vt:variant>
    </vt:vector>
  </HeadingPairs>
  <TitlesOfParts>
    <vt:vector size="33" baseType="lpstr">
      <vt:lpstr>Arabic Typesetting</vt:lpstr>
      <vt:lpstr>Arial</vt:lpstr>
      <vt:lpstr>Book Antiqua</vt:lpstr>
      <vt:lpstr>Calibri</vt:lpstr>
      <vt:lpstr>Garamond</vt:lpstr>
      <vt:lpstr>Kalinga</vt:lpstr>
      <vt:lpstr>Lucida Sans</vt:lpstr>
      <vt:lpstr>Monotype Corsiva</vt:lpstr>
      <vt:lpstr>Times New Roman</vt:lpstr>
      <vt:lpstr>Wingdings</vt:lpstr>
      <vt:lpstr>Wingdings 2</vt:lpstr>
      <vt:lpstr>Wingdings 3</vt:lpstr>
      <vt:lpstr>Апекс</vt:lpstr>
      <vt:lpstr>Презентация PowerPoint</vt:lpstr>
      <vt:lpstr>Выставка  организована  в сотрудничестве </vt:lpstr>
      <vt:lpstr>Презентация PowerPoint</vt:lpstr>
      <vt:lpstr>Почему до революции 1917 г. художественное самодеятельное творчество рядовых россиян, особенно селян, находилось в зародыше, а в советское время, чем дальше, тем сильнее расцветало, достигнув своего апогея в 1970-80-е гг.? </vt:lpstr>
      <vt:lpstr>Разделы выставки.</vt:lpstr>
      <vt:lpstr>Подразделы выставки.</vt:lpstr>
      <vt:lpstr>Знакомство с выставкой.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Если вы досмотрели до этого слайда, составим общую картину. Фотоэкскурсия. </vt:lpstr>
      <vt:lpstr>Презентация PowerPoint</vt:lpstr>
      <vt:lpstr>О выставке вам рассказал Сергей Кочкин.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СЕРГУЛИК</dc:creator>
  <cp:lastModifiedBy>Machine</cp:lastModifiedBy>
  <cp:revision>104</cp:revision>
  <dcterms:created xsi:type="dcterms:W3CDTF">2022-03-14T06:04:15Z</dcterms:created>
  <dcterms:modified xsi:type="dcterms:W3CDTF">2022-03-16T05:43:56Z</dcterms:modified>
</cp:coreProperties>
</file>