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7" r:id="rId2"/>
    <p:sldId id="266" r:id="rId3"/>
    <p:sldId id="298" r:id="rId4"/>
    <p:sldId id="270" r:id="rId5"/>
    <p:sldId id="258" r:id="rId6"/>
    <p:sldId id="268" r:id="rId7"/>
    <p:sldId id="272" r:id="rId8"/>
    <p:sldId id="267" r:id="rId9"/>
    <p:sldId id="264" r:id="rId10"/>
    <p:sldId id="307" r:id="rId11"/>
    <p:sldId id="262" r:id="rId12"/>
    <p:sldId id="299" r:id="rId13"/>
    <p:sldId id="300" r:id="rId14"/>
    <p:sldId id="301" r:id="rId15"/>
    <p:sldId id="302" r:id="rId16"/>
    <p:sldId id="303" r:id="rId17"/>
    <p:sldId id="304" r:id="rId18"/>
    <p:sldId id="278" r:id="rId19"/>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336B5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317"/>
    <p:restoredTop sz="94674"/>
  </p:normalViewPr>
  <p:slideViewPr>
    <p:cSldViewPr snapToGrid="0" snapToObjects="1">
      <p:cViewPr varScale="1">
        <p:scale>
          <a:sx n="31" d="100"/>
          <a:sy n="31" d="100"/>
        </p:scale>
        <p:origin x="-924" y="-84"/>
      </p:cViewPr>
      <p:guideLst>
        <p:guide orient="horz" pos="4320"/>
        <p:guide pos="7680"/>
      </p:guideLst>
    </p:cSldViewPr>
  </p:slideViewPr>
  <p:notesTextViewPr>
    <p:cViewPr>
      <p:scale>
        <a:sx n="1" d="1"/>
        <a:sy n="1" d="1"/>
      </p:scale>
      <p:origin x="0" y="0"/>
    </p:cViewPr>
  </p:notesTextViewPr>
  <p:sorterViewPr>
    <p:cViewPr>
      <p:scale>
        <a:sx n="80" d="100"/>
        <a:sy n="8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6" name="Shape 26"/>
          <p:cNvSpPr>
            <a:spLocks noGrp="1" noRot="1" noChangeAspect="1"/>
          </p:cNvSpPr>
          <p:nvPr>
            <p:ph type="sldImg"/>
          </p:nvPr>
        </p:nvSpPr>
        <p:spPr>
          <a:xfrm>
            <a:off x="1143000" y="685800"/>
            <a:ext cx="4572000" cy="3429000"/>
          </a:xfrm>
          <a:prstGeom prst="rect">
            <a:avLst/>
          </a:prstGeom>
        </p:spPr>
        <p:txBody>
          <a:bodyPr/>
          <a:lstStyle/>
          <a:p>
            <a:endParaRPr/>
          </a:p>
        </p:txBody>
      </p:sp>
      <p:sp>
        <p:nvSpPr>
          <p:cNvPr id="27" name="Shape 2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xmlns="" val="3553190707"/>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2058602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2810398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381000" y="685800"/>
            <a:ext cx="6096000" cy="3429000"/>
          </a:xfrm>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622108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20" name="Номер слайда"/>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th photo">
    <p:spTree>
      <p:nvGrpSpPr>
        <p:cNvPr id="1" name=""/>
        <p:cNvGrpSpPr/>
        <p:nvPr/>
      </p:nvGrpSpPr>
      <p:grpSpPr>
        <a:xfrm>
          <a:off x="0" y="0"/>
          <a:ext cx="0" cy="0"/>
          <a:chOff x="0" y="0"/>
          <a:chExt cx="0" cy="0"/>
        </a:xfrm>
      </p:grpSpPr>
      <p:sp>
        <p:nvSpPr>
          <p:cNvPr id="20" name="Номер слайда"/>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3" name="Рисунок 2">
            <a:extLst>
              <a:ext uri="{FF2B5EF4-FFF2-40B4-BE49-F238E27FC236}">
                <a16:creationId xmlns:a16="http://schemas.microsoft.com/office/drawing/2014/main" xmlns="" id="{8D36E33F-58A3-2C41-B672-6E3E68DA1A48}"/>
              </a:ext>
            </a:extLst>
          </p:cNvPr>
          <p:cNvSpPr>
            <a:spLocks noGrp="1"/>
          </p:cNvSpPr>
          <p:nvPr>
            <p:ph type="pic" sz="quarter" idx="10" hasCustomPrompt="1"/>
          </p:nvPr>
        </p:nvSpPr>
        <p:spPr>
          <a:xfrm>
            <a:off x="2843213" y="2524401"/>
            <a:ext cx="2862262" cy="2862263"/>
          </a:xfrm>
          <a:solidFill>
            <a:schemeClr val="bg2"/>
          </a:solidFill>
        </p:spPr>
        <p:txBody>
          <a:bodyPr/>
          <a:lstStyle>
            <a:lvl1pPr marL="0" indent="0">
              <a:buNone/>
              <a:defRPr/>
            </a:lvl1pPr>
          </a:lstStyle>
          <a:p>
            <a:r>
              <a:rPr lang="en-US" dirty="0" err="1"/>
              <a:t>img</a:t>
            </a:r>
            <a:endParaRPr lang="en-US" dirty="0"/>
          </a:p>
        </p:txBody>
      </p:sp>
      <p:sp>
        <p:nvSpPr>
          <p:cNvPr id="5" name="Рисунок 2">
            <a:extLst>
              <a:ext uri="{FF2B5EF4-FFF2-40B4-BE49-F238E27FC236}">
                <a16:creationId xmlns:a16="http://schemas.microsoft.com/office/drawing/2014/main" xmlns="" id="{F47CD3BD-A387-7F40-ACF5-2B1B39BE1E86}"/>
              </a:ext>
            </a:extLst>
          </p:cNvPr>
          <p:cNvSpPr>
            <a:spLocks noGrp="1"/>
          </p:cNvSpPr>
          <p:nvPr>
            <p:ph type="pic" sz="quarter" idx="11" hasCustomPrompt="1"/>
          </p:nvPr>
        </p:nvSpPr>
        <p:spPr>
          <a:xfrm>
            <a:off x="6096621" y="2524400"/>
            <a:ext cx="2862262" cy="2862263"/>
          </a:xfrm>
          <a:solidFill>
            <a:schemeClr val="bg2"/>
          </a:solidFill>
        </p:spPr>
        <p:txBody>
          <a:bodyPr/>
          <a:lstStyle>
            <a:lvl1pPr marL="0" indent="0">
              <a:buNone/>
              <a:defRPr/>
            </a:lvl1pPr>
          </a:lstStyle>
          <a:p>
            <a:r>
              <a:rPr lang="en-US" dirty="0" err="1"/>
              <a:t>img</a:t>
            </a:r>
            <a:endParaRPr lang="en-US" dirty="0"/>
          </a:p>
        </p:txBody>
      </p:sp>
      <p:sp>
        <p:nvSpPr>
          <p:cNvPr id="6" name="Рисунок 2">
            <a:extLst>
              <a:ext uri="{FF2B5EF4-FFF2-40B4-BE49-F238E27FC236}">
                <a16:creationId xmlns:a16="http://schemas.microsoft.com/office/drawing/2014/main" xmlns="" id="{B8396492-B780-D240-829F-00D97E67965D}"/>
              </a:ext>
            </a:extLst>
          </p:cNvPr>
          <p:cNvSpPr>
            <a:spLocks noGrp="1"/>
          </p:cNvSpPr>
          <p:nvPr>
            <p:ph type="pic" sz="quarter" idx="12" hasCustomPrompt="1"/>
          </p:nvPr>
        </p:nvSpPr>
        <p:spPr>
          <a:xfrm>
            <a:off x="9350029" y="2524401"/>
            <a:ext cx="2862262" cy="2862263"/>
          </a:xfrm>
          <a:solidFill>
            <a:schemeClr val="bg2"/>
          </a:solidFill>
        </p:spPr>
        <p:txBody>
          <a:bodyPr/>
          <a:lstStyle>
            <a:lvl1pPr marL="0" indent="0">
              <a:buNone/>
              <a:defRPr/>
            </a:lvl1pPr>
          </a:lstStyle>
          <a:p>
            <a:r>
              <a:rPr lang="en-US" dirty="0" err="1"/>
              <a:t>img</a:t>
            </a:r>
            <a:endParaRPr lang="en-US" dirty="0"/>
          </a:p>
        </p:txBody>
      </p:sp>
      <p:sp>
        <p:nvSpPr>
          <p:cNvPr id="7" name="Рисунок 2">
            <a:extLst>
              <a:ext uri="{FF2B5EF4-FFF2-40B4-BE49-F238E27FC236}">
                <a16:creationId xmlns:a16="http://schemas.microsoft.com/office/drawing/2014/main" xmlns="" id="{861B9A0E-31C6-9346-9D37-EF10F3CAFF97}"/>
              </a:ext>
            </a:extLst>
          </p:cNvPr>
          <p:cNvSpPr>
            <a:spLocks noGrp="1"/>
          </p:cNvSpPr>
          <p:nvPr>
            <p:ph type="pic" sz="quarter" idx="13" hasCustomPrompt="1"/>
          </p:nvPr>
        </p:nvSpPr>
        <p:spPr>
          <a:xfrm>
            <a:off x="12603437" y="2524400"/>
            <a:ext cx="2862262" cy="2862263"/>
          </a:xfrm>
          <a:solidFill>
            <a:schemeClr val="bg2"/>
          </a:solidFill>
        </p:spPr>
        <p:txBody>
          <a:bodyPr/>
          <a:lstStyle>
            <a:lvl1pPr marL="0" indent="0">
              <a:buNone/>
              <a:defRPr/>
            </a:lvl1pPr>
          </a:lstStyle>
          <a:p>
            <a:r>
              <a:rPr lang="en-US" dirty="0" err="1"/>
              <a:t>img</a:t>
            </a:r>
            <a:endParaRPr lang="en-US" dirty="0"/>
          </a:p>
        </p:txBody>
      </p:sp>
      <p:sp>
        <p:nvSpPr>
          <p:cNvPr id="8" name="Рисунок 2">
            <a:extLst>
              <a:ext uri="{FF2B5EF4-FFF2-40B4-BE49-F238E27FC236}">
                <a16:creationId xmlns:a16="http://schemas.microsoft.com/office/drawing/2014/main" xmlns="" id="{36143BAE-5E2C-7F41-BC81-09098781A6FE}"/>
              </a:ext>
            </a:extLst>
          </p:cNvPr>
          <p:cNvSpPr>
            <a:spLocks noGrp="1"/>
          </p:cNvSpPr>
          <p:nvPr>
            <p:ph type="pic" sz="quarter" idx="14" hasCustomPrompt="1"/>
          </p:nvPr>
        </p:nvSpPr>
        <p:spPr>
          <a:xfrm>
            <a:off x="15856845" y="2524400"/>
            <a:ext cx="2862262" cy="2862263"/>
          </a:xfrm>
          <a:solidFill>
            <a:schemeClr val="bg2"/>
          </a:solidFill>
        </p:spPr>
        <p:txBody>
          <a:bodyPr/>
          <a:lstStyle>
            <a:lvl1pPr marL="0" indent="0">
              <a:buNone/>
              <a:defRPr/>
            </a:lvl1pPr>
          </a:lstStyle>
          <a:p>
            <a:r>
              <a:rPr lang="en-US" dirty="0" err="1"/>
              <a:t>img</a:t>
            </a:r>
            <a:endParaRPr lang="en-US" dirty="0"/>
          </a:p>
        </p:txBody>
      </p:sp>
      <p:sp>
        <p:nvSpPr>
          <p:cNvPr id="9" name="Рисунок 2">
            <a:extLst>
              <a:ext uri="{FF2B5EF4-FFF2-40B4-BE49-F238E27FC236}">
                <a16:creationId xmlns:a16="http://schemas.microsoft.com/office/drawing/2014/main" xmlns="" id="{8C8D1548-9593-4C43-A993-E2E4FC2FDFC4}"/>
              </a:ext>
            </a:extLst>
          </p:cNvPr>
          <p:cNvSpPr>
            <a:spLocks noGrp="1"/>
          </p:cNvSpPr>
          <p:nvPr>
            <p:ph type="pic" sz="quarter" idx="15" hasCustomPrompt="1"/>
          </p:nvPr>
        </p:nvSpPr>
        <p:spPr>
          <a:xfrm>
            <a:off x="19110253" y="2524399"/>
            <a:ext cx="2862262" cy="2862263"/>
          </a:xfrm>
          <a:solidFill>
            <a:schemeClr val="bg2"/>
          </a:solidFill>
        </p:spPr>
        <p:txBody>
          <a:bodyPr/>
          <a:lstStyle>
            <a:lvl1pPr marL="0" indent="0">
              <a:buNone/>
              <a:defRPr/>
            </a:lvl1pPr>
          </a:lstStyle>
          <a:p>
            <a:r>
              <a:rPr lang="en-US" dirty="0" err="1"/>
              <a:t>img</a:t>
            </a:r>
            <a:endParaRPr lang="en-US" dirty="0"/>
          </a:p>
        </p:txBody>
      </p:sp>
      <p:sp>
        <p:nvSpPr>
          <p:cNvPr id="10" name="Рисунок 2">
            <a:extLst>
              <a:ext uri="{FF2B5EF4-FFF2-40B4-BE49-F238E27FC236}">
                <a16:creationId xmlns:a16="http://schemas.microsoft.com/office/drawing/2014/main" xmlns="" id="{DA6B0B96-6DA7-6A44-BF0F-324E5C36EAD4}"/>
              </a:ext>
            </a:extLst>
          </p:cNvPr>
          <p:cNvSpPr>
            <a:spLocks noGrp="1"/>
          </p:cNvSpPr>
          <p:nvPr>
            <p:ph type="pic" sz="quarter" idx="16" hasCustomPrompt="1"/>
          </p:nvPr>
        </p:nvSpPr>
        <p:spPr>
          <a:xfrm>
            <a:off x="2843213" y="5738053"/>
            <a:ext cx="2862262" cy="2862263"/>
          </a:xfrm>
          <a:solidFill>
            <a:schemeClr val="bg2"/>
          </a:solidFill>
        </p:spPr>
        <p:txBody>
          <a:bodyPr/>
          <a:lstStyle>
            <a:lvl1pPr marL="0" indent="0">
              <a:buNone/>
              <a:defRPr/>
            </a:lvl1pPr>
          </a:lstStyle>
          <a:p>
            <a:r>
              <a:rPr lang="en-US" dirty="0" err="1"/>
              <a:t>img</a:t>
            </a:r>
            <a:endParaRPr lang="en-US" dirty="0"/>
          </a:p>
        </p:txBody>
      </p:sp>
      <p:sp>
        <p:nvSpPr>
          <p:cNvPr id="11" name="Рисунок 2">
            <a:extLst>
              <a:ext uri="{FF2B5EF4-FFF2-40B4-BE49-F238E27FC236}">
                <a16:creationId xmlns:a16="http://schemas.microsoft.com/office/drawing/2014/main" xmlns="" id="{FDD7233C-789B-F645-9A93-0902FD37E3F5}"/>
              </a:ext>
            </a:extLst>
          </p:cNvPr>
          <p:cNvSpPr>
            <a:spLocks noGrp="1"/>
          </p:cNvSpPr>
          <p:nvPr>
            <p:ph type="pic" sz="quarter" idx="17" hasCustomPrompt="1"/>
          </p:nvPr>
        </p:nvSpPr>
        <p:spPr>
          <a:xfrm>
            <a:off x="6096621" y="5738052"/>
            <a:ext cx="2862262" cy="2862263"/>
          </a:xfrm>
          <a:solidFill>
            <a:schemeClr val="bg2"/>
          </a:solidFill>
        </p:spPr>
        <p:txBody>
          <a:bodyPr/>
          <a:lstStyle>
            <a:lvl1pPr marL="0" indent="0">
              <a:buNone/>
              <a:defRPr/>
            </a:lvl1pPr>
          </a:lstStyle>
          <a:p>
            <a:r>
              <a:rPr lang="en-US" dirty="0" err="1"/>
              <a:t>img</a:t>
            </a:r>
            <a:endParaRPr lang="en-US" dirty="0"/>
          </a:p>
        </p:txBody>
      </p:sp>
      <p:sp>
        <p:nvSpPr>
          <p:cNvPr id="12" name="Рисунок 2">
            <a:extLst>
              <a:ext uri="{FF2B5EF4-FFF2-40B4-BE49-F238E27FC236}">
                <a16:creationId xmlns:a16="http://schemas.microsoft.com/office/drawing/2014/main" xmlns="" id="{D930F49C-53E0-C34B-A26B-D3B43ED98E32}"/>
              </a:ext>
            </a:extLst>
          </p:cNvPr>
          <p:cNvSpPr>
            <a:spLocks noGrp="1"/>
          </p:cNvSpPr>
          <p:nvPr>
            <p:ph type="pic" sz="quarter" idx="18" hasCustomPrompt="1"/>
          </p:nvPr>
        </p:nvSpPr>
        <p:spPr>
          <a:xfrm>
            <a:off x="9350029" y="5738053"/>
            <a:ext cx="2862262" cy="2862263"/>
          </a:xfrm>
          <a:solidFill>
            <a:schemeClr val="bg2"/>
          </a:solidFill>
        </p:spPr>
        <p:txBody>
          <a:bodyPr/>
          <a:lstStyle>
            <a:lvl1pPr marL="0" indent="0">
              <a:buNone/>
              <a:defRPr/>
            </a:lvl1pPr>
          </a:lstStyle>
          <a:p>
            <a:r>
              <a:rPr lang="en-US" dirty="0" err="1"/>
              <a:t>img</a:t>
            </a:r>
            <a:endParaRPr lang="en-US" dirty="0"/>
          </a:p>
        </p:txBody>
      </p:sp>
      <p:sp>
        <p:nvSpPr>
          <p:cNvPr id="13" name="Рисунок 2">
            <a:extLst>
              <a:ext uri="{FF2B5EF4-FFF2-40B4-BE49-F238E27FC236}">
                <a16:creationId xmlns:a16="http://schemas.microsoft.com/office/drawing/2014/main" xmlns="" id="{5F6CE79E-0A3F-7B4A-9BE6-2ADCFAD4BDFE}"/>
              </a:ext>
            </a:extLst>
          </p:cNvPr>
          <p:cNvSpPr>
            <a:spLocks noGrp="1"/>
          </p:cNvSpPr>
          <p:nvPr>
            <p:ph type="pic" sz="quarter" idx="19" hasCustomPrompt="1"/>
          </p:nvPr>
        </p:nvSpPr>
        <p:spPr>
          <a:xfrm>
            <a:off x="12603437" y="5738052"/>
            <a:ext cx="2862262" cy="2862263"/>
          </a:xfrm>
          <a:solidFill>
            <a:schemeClr val="bg2"/>
          </a:solidFill>
        </p:spPr>
        <p:txBody>
          <a:bodyPr/>
          <a:lstStyle>
            <a:lvl1pPr marL="0" indent="0">
              <a:buNone/>
              <a:defRPr/>
            </a:lvl1pPr>
          </a:lstStyle>
          <a:p>
            <a:r>
              <a:rPr lang="en-US" dirty="0" err="1"/>
              <a:t>img</a:t>
            </a:r>
            <a:endParaRPr lang="en-US" dirty="0"/>
          </a:p>
        </p:txBody>
      </p:sp>
      <p:sp>
        <p:nvSpPr>
          <p:cNvPr id="14" name="Рисунок 2">
            <a:extLst>
              <a:ext uri="{FF2B5EF4-FFF2-40B4-BE49-F238E27FC236}">
                <a16:creationId xmlns:a16="http://schemas.microsoft.com/office/drawing/2014/main" xmlns="" id="{83E167CB-CF06-A64A-9F6D-FD99857D6488}"/>
              </a:ext>
            </a:extLst>
          </p:cNvPr>
          <p:cNvSpPr>
            <a:spLocks noGrp="1"/>
          </p:cNvSpPr>
          <p:nvPr>
            <p:ph type="pic" sz="quarter" idx="20" hasCustomPrompt="1"/>
          </p:nvPr>
        </p:nvSpPr>
        <p:spPr>
          <a:xfrm>
            <a:off x="15856845" y="5738052"/>
            <a:ext cx="2862262" cy="2862263"/>
          </a:xfrm>
          <a:solidFill>
            <a:schemeClr val="bg2"/>
          </a:solidFill>
        </p:spPr>
        <p:txBody>
          <a:bodyPr/>
          <a:lstStyle>
            <a:lvl1pPr marL="0" indent="0">
              <a:buNone/>
              <a:defRPr/>
            </a:lvl1pPr>
          </a:lstStyle>
          <a:p>
            <a:r>
              <a:rPr lang="en-US" dirty="0" err="1"/>
              <a:t>img</a:t>
            </a:r>
            <a:endParaRPr lang="en-US" dirty="0"/>
          </a:p>
        </p:txBody>
      </p:sp>
      <p:sp>
        <p:nvSpPr>
          <p:cNvPr id="15" name="Рисунок 2">
            <a:extLst>
              <a:ext uri="{FF2B5EF4-FFF2-40B4-BE49-F238E27FC236}">
                <a16:creationId xmlns:a16="http://schemas.microsoft.com/office/drawing/2014/main" xmlns="" id="{6632B09F-922C-7547-AEFA-D41EE26742DA}"/>
              </a:ext>
            </a:extLst>
          </p:cNvPr>
          <p:cNvSpPr>
            <a:spLocks noGrp="1"/>
          </p:cNvSpPr>
          <p:nvPr>
            <p:ph type="pic" sz="quarter" idx="21" hasCustomPrompt="1"/>
          </p:nvPr>
        </p:nvSpPr>
        <p:spPr>
          <a:xfrm>
            <a:off x="19110253" y="5738051"/>
            <a:ext cx="2862262" cy="2862263"/>
          </a:xfrm>
          <a:solidFill>
            <a:schemeClr val="bg2"/>
          </a:solidFill>
        </p:spPr>
        <p:txBody>
          <a:bodyPr/>
          <a:lstStyle>
            <a:lvl1pPr marL="0" indent="0">
              <a:buNone/>
              <a:defRPr/>
            </a:lvl1pPr>
          </a:lstStyle>
          <a:p>
            <a:r>
              <a:rPr lang="en-US" dirty="0" err="1"/>
              <a:t>img</a:t>
            </a:r>
            <a:endParaRPr lang="en-US" dirty="0"/>
          </a:p>
        </p:txBody>
      </p:sp>
    </p:spTree>
    <p:extLst>
      <p:ext uri="{BB962C8B-B14F-4D97-AF65-F5344CB8AC3E}">
        <p14:creationId xmlns:p14="http://schemas.microsoft.com/office/powerpoint/2010/main" xmlns="" val="400046387"/>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with photo">
    <p:spTree>
      <p:nvGrpSpPr>
        <p:cNvPr id="1" name=""/>
        <p:cNvGrpSpPr/>
        <p:nvPr/>
      </p:nvGrpSpPr>
      <p:grpSpPr>
        <a:xfrm>
          <a:off x="0" y="0"/>
          <a:ext cx="0" cy="0"/>
          <a:chOff x="0" y="0"/>
          <a:chExt cx="0" cy="0"/>
        </a:xfrm>
      </p:grpSpPr>
      <p:sp>
        <p:nvSpPr>
          <p:cNvPr id="20" name="Номер слайда"/>
          <p:cNvSpPr txBox="1">
            <a:spLocks noGrp="1"/>
          </p:cNvSpPr>
          <p:nvPr>
            <p:ph type="sldNum" sz="quarter" idx="2"/>
          </p:nvPr>
        </p:nvSpPr>
        <p:spPr>
          <a:prstGeom prst="rect">
            <a:avLst/>
          </a:prstGeom>
        </p:spPr>
        <p:txBody>
          <a:bodyPr/>
          <a:lstStyle/>
          <a:p>
            <a:fld id="{86CB4B4D-7CA3-9044-876B-883B54F8677D}" type="slidenum">
              <a:rPr/>
              <a:pPr/>
              <a:t>‹#›</a:t>
            </a:fld>
            <a:endParaRPr/>
          </a:p>
        </p:txBody>
      </p:sp>
      <p:sp>
        <p:nvSpPr>
          <p:cNvPr id="3" name="Рисунок 2">
            <a:extLst>
              <a:ext uri="{FF2B5EF4-FFF2-40B4-BE49-F238E27FC236}">
                <a16:creationId xmlns:a16="http://schemas.microsoft.com/office/drawing/2014/main" xmlns="" id="{8D36E33F-58A3-2C41-B672-6E3E68DA1A48}"/>
              </a:ext>
            </a:extLst>
          </p:cNvPr>
          <p:cNvSpPr>
            <a:spLocks noGrp="1"/>
          </p:cNvSpPr>
          <p:nvPr>
            <p:ph type="pic" sz="quarter" idx="10" hasCustomPrompt="1"/>
          </p:nvPr>
        </p:nvSpPr>
        <p:spPr>
          <a:xfrm>
            <a:off x="342162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17" name="Рисунок 2">
            <a:extLst>
              <a:ext uri="{FF2B5EF4-FFF2-40B4-BE49-F238E27FC236}">
                <a16:creationId xmlns:a16="http://schemas.microsoft.com/office/drawing/2014/main" xmlns="" id="{3B2B5356-D75D-4F42-BCA3-3EA90378412F}"/>
              </a:ext>
            </a:extLst>
          </p:cNvPr>
          <p:cNvSpPr>
            <a:spLocks noGrp="1"/>
          </p:cNvSpPr>
          <p:nvPr>
            <p:ph type="pic" sz="quarter" idx="11" hasCustomPrompt="1"/>
          </p:nvPr>
        </p:nvSpPr>
        <p:spPr>
          <a:xfrm>
            <a:off x="636675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18" name="Рисунок 2">
            <a:extLst>
              <a:ext uri="{FF2B5EF4-FFF2-40B4-BE49-F238E27FC236}">
                <a16:creationId xmlns:a16="http://schemas.microsoft.com/office/drawing/2014/main" xmlns="" id="{837EB3C7-4AD3-4741-AF17-C9D8B4CE4C88}"/>
              </a:ext>
            </a:extLst>
          </p:cNvPr>
          <p:cNvSpPr>
            <a:spLocks noGrp="1"/>
          </p:cNvSpPr>
          <p:nvPr>
            <p:ph type="pic" sz="quarter" idx="12" hasCustomPrompt="1"/>
          </p:nvPr>
        </p:nvSpPr>
        <p:spPr>
          <a:xfrm>
            <a:off x="931188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19" name="Рисунок 2">
            <a:extLst>
              <a:ext uri="{FF2B5EF4-FFF2-40B4-BE49-F238E27FC236}">
                <a16:creationId xmlns:a16="http://schemas.microsoft.com/office/drawing/2014/main" xmlns="" id="{1C67F7C5-10B0-744C-AE47-1BB7F2C46321}"/>
              </a:ext>
            </a:extLst>
          </p:cNvPr>
          <p:cNvSpPr>
            <a:spLocks noGrp="1"/>
          </p:cNvSpPr>
          <p:nvPr>
            <p:ph type="pic" sz="quarter" idx="13" hasCustomPrompt="1"/>
          </p:nvPr>
        </p:nvSpPr>
        <p:spPr>
          <a:xfrm>
            <a:off x="1225701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1" name="Рисунок 2">
            <a:extLst>
              <a:ext uri="{FF2B5EF4-FFF2-40B4-BE49-F238E27FC236}">
                <a16:creationId xmlns:a16="http://schemas.microsoft.com/office/drawing/2014/main" xmlns="" id="{032A1A0A-E2A3-F845-BBC3-793DD16C0F6A}"/>
              </a:ext>
            </a:extLst>
          </p:cNvPr>
          <p:cNvSpPr>
            <a:spLocks noGrp="1"/>
          </p:cNvSpPr>
          <p:nvPr>
            <p:ph type="pic" sz="quarter" idx="14" hasCustomPrompt="1"/>
          </p:nvPr>
        </p:nvSpPr>
        <p:spPr>
          <a:xfrm>
            <a:off x="1520214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2" name="Рисунок 2">
            <a:extLst>
              <a:ext uri="{FF2B5EF4-FFF2-40B4-BE49-F238E27FC236}">
                <a16:creationId xmlns:a16="http://schemas.microsoft.com/office/drawing/2014/main" xmlns="" id="{FE1C41BC-E172-B044-8023-5C089A56879E}"/>
              </a:ext>
            </a:extLst>
          </p:cNvPr>
          <p:cNvSpPr>
            <a:spLocks noGrp="1"/>
          </p:cNvSpPr>
          <p:nvPr>
            <p:ph type="pic" sz="quarter" idx="15" hasCustomPrompt="1"/>
          </p:nvPr>
        </p:nvSpPr>
        <p:spPr>
          <a:xfrm>
            <a:off x="18147273" y="3038751"/>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3" name="Рисунок 2">
            <a:extLst>
              <a:ext uri="{FF2B5EF4-FFF2-40B4-BE49-F238E27FC236}">
                <a16:creationId xmlns:a16="http://schemas.microsoft.com/office/drawing/2014/main" xmlns="" id="{B6C615F0-3A31-C240-997E-FEC17ECFE1B3}"/>
              </a:ext>
            </a:extLst>
          </p:cNvPr>
          <p:cNvSpPr>
            <a:spLocks noGrp="1"/>
          </p:cNvSpPr>
          <p:nvPr>
            <p:ph type="pic" sz="quarter" idx="16" hasCustomPrompt="1"/>
          </p:nvPr>
        </p:nvSpPr>
        <p:spPr>
          <a:xfrm>
            <a:off x="342162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4" name="Рисунок 2">
            <a:extLst>
              <a:ext uri="{FF2B5EF4-FFF2-40B4-BE49-F238E27FC236}">
                <a16:creationId xmlns:a16="http://schemas.microsoft.com/office/drawing/2014/main" xmlns="" id="{3881F6F7-9883-E140-9C25-C7AB0977C9EE}"/>
              </a:ext>
            </a:extLst>
          </p:cNvPr>
          <p:cNvSpPr>
            <a:spLocks noGrp="1"/>
          </p:cNvSpPr>
          <p:nvPr>
            <p:ph type="pic" sz="quarter" idx="17" hasCustomPrompt="1"/>
          </p:nvPr>
        </p:nvSpPr>
        <p:spPr>
          <a:xfrm>
            <a:off x="636675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5" name="Рисунок 2">
            <a:extLst>
              <a:ext uri="{FF2B5EF4-FFF2-40B4-BE49-F238E27FC236}">
                <a16:creationId xmlns:a16="http://schemas.microsoft.com/office/drawing/2014/main" xmlns="" id="{B1F31A74-229A-EF4C-BCE8-7DE84B4ADB20}"/>
              </a:ext>
            </a:extLst>
          </p:cNvPr>
          <p:cNvSpPr>
            <a:spLocks noGrp="1"/>
          </p:cNvSpPr>
          <p:nvPr>
            <p:ph type="pic" sz="quarter" idx="18" hasCustomPrompt="1"/>
          </p:nvPr>
        </p:nvSpPr>
        <p:spPr>
          <a:xfrm>
            <a:off x="931188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6" name="Рисунок 2">
            <a:extLst>
              <a:ext uri="{FF2B5EF4-FFF2-40B4-BE49-F238E27FC236}">
                <a16:creationId xmlns:a16="http://schemas.microsoft.com/office/drawing/2014/main" xmlns="" id="{3CD5F662-C087-A148-B3BF-1557D6696A0A}"/>
              </a:ext>
            </a:extLst>
          </p:cNvPr>
          <p:cNvSpPr>
            <a:spLocks noGrp="1"/>
          </p:cNvSpPr>
          <p:nvPr>
            <p:ph type="pic" sz="quarter" idx="19" hasCustomPrompt="1"/>
          </p:nvPr>
        </p:nvSpPr>
        <p:spPr>
          <a:xfrm>
            <a:off x="1225701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7" name="Рисунок 2">
            <a:extLst>
              <a:ext uri="{FF2B5EF4-FFF2-40B4-BE49-F238E27FC236}">
                <a16:creationId xmlns:a16="http://schemas.microsoft.com/office/drawing/2014/main" xmlns="" id="{AEE8F5D1-FA84-E849-A0F8-194E15C7AF6D}"/>
              </a:ext>
            </a:extLst>
          </p:cNvPr>
          <p:cNvSpPr>
            <a:spLocks noGrp="1"/>
          </p:cNvSpPr>
          <p:nvPr>
            <p:ph type="pic" sz="quarter" idx="20" hasCustomPrompt="1"/>
          </p:nvPr>
        </p:nvSpPr>
        <p:spPr>
          <a:xfrm>
            <a:off x="1520214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8" name="Рисунок 2">
            <a:extLst>
              <a:ext uri="{FF2B5EF4-FFF2-40B4-BE49-F238E27FC236}">
                <a16:creationId xmlns:a16="http://schemas.microsoft.com/office/drawing/2014/main" xmlns="" id="{203EBA19-EF70-4C44-ACAC-C6E2CA4D8768}"/>
              </a:ext>
            </a:extLst>
          </p:cNvPr>
          <p:cNvSpPr>
            <a:spLocks noGrp="1"/>
          </p:cNvSpPr>
          <p:nvPr>
            <p:ph type="pic" sz="quarter" idx="21" hasCustomPrompt="1"/>
          </p:nvPr>
        </p:nvSpPr>
        <p:spPr>
          <a:xfrm>
            <a:off x="18147273" y="5084463"/>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29" name="Рисунок 2">
            <a:extLst>
              <a:ext uri="{FF2B5EF4-FFF2-40B4-BE49-F238E27FC236}">
                <a16:creationId xmlns:a16="http://schemas.microsoft.com/office/drawing/2014/main" xmlns="" id="{091600B4-215C-B64B-99D1-199C5DDA2454}"/>
              </a:ext>
            </a:extLst>
          </p:cNvPr>
          <p:cNvSpPr>
            <a:spLocks noGrp="1"/>
          </p:cNvSpPr>
          <p:nvPr>
            <p:ph type="pic" sz="quarter" idx="22" hasCustomPrompt="1"/>
          </p:nvPr>
        </p:nvSpPr>
        <p:spPr>
          <a:xfrm>
            <a:off x="342162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0" name="Рисунок 2">
            <a:extLst>
              <a:ext uri="{FF2B5EF4-FFF2-40B4-BE49-F238E27FC236}">
                <a16:creationId xmlns:a16="http://schemas.microsoft.com/office/drawing/2014/main" xmlns="" id="{64C4E337-ADD3-BB41-B198-45738D967EF0}"/>
              </a:ext>
            </a:extLst>
          </p:cNvPr>
          <p:cNvSpPr>
            <a:spLocks noGrp="1"/>
          </p:cNvSpPr>
          <p:nvPr>
            <p:ph type="pic" sz="quarter" idx="23" hasCustomPrompt="1"/>
          </p:nvPr>
        </p:nvSpPr>
        <p:spPr>
          <a:xfrm>
            <a:off x="636675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1" name="Рисунок 2">
            <a:extLst>
              <a:ext uri="{FF2B5EF4-FFF2-40B4-BE49-F238E27FC236}">
                <a16:creationId xmlns:a16="http://schemas.microsoft.com/office/drawing/2014/main" xmlns="" id="{27E259D7-419F-444C-90F8-75E8BCA89F3E}"/>
              </a:ext>
            </a:extLst>
          </p:cNvPr>
          <p:cNvSpPr>
            <a:spLocks noGrp="1"/>
          </p:cNvSpPr>
          <p:nvPr>
            <p:ph type="pic" sz="quarter" idx="24" hasCustomPrompt="1"/>
          </p:nvPr>
        </p:nvSpPr>
        <p:spPr>
          <a:xfrm>
            <a:off x="931188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2" name="Рисунок 2">
            <a:extLst>
              <a:ext uri="{FF2B5EF4-FFF2-40B4-BE49-F238E27FC236}">
                <a16:creationId xmlns:a16="http://schemas.microsoft.com/office/drawing/2014/main" xmlns="" id="{45C8F71B-F599-8849-AEEB-43D51CE9CC06}"/>
              </a:ext>
            </a:extLst>
          </p:cNvPr>
          <p:cNvSpPr>
            <a:spLocks noGrp="1"/>
          </p:cNvSpPr>
          <p:nvPr>
            <p:ph type="pic" sz="quarter" idx="25" hasCustomPrompt="1"/>
          </p:nvPr>
        </p:nvSpPr>
        <p:spPr>
          <a:xfrm>
            <a:off x="1225701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3" name="Рисунок 2">
            <a:extLst>
              <a:ext uri="{FF2B5EF4-FFF2-40B4-BE49-F238E27FC236}">
                <a16:creationId xmlns:a16="http://schemas.microsoft.com/office/drawing/2014/main" xmlns="" id="{F02BDC7C-1317-2148-AB84-D5A5F5B7F93B}"/>
              </a:ext>
            </a:extLst>
          </p:cNvPr>
          <p:cNvSpPr>
            <a:spLocks noGrp="1"/>
          </p:cNvSpPr>
          <p:nvPr>
            <p:ph type="pic" sz="quarter" idx="26" hasCustomPrompt="1"/>
          </p:nvPr>
        </p:nvSpPr>
        <p:spPr>
          <a:xfrm>
            <a:off x="1520214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
        <p:nvSpPr>
          <p:cNvPr id="34" name="Рисунок 2">
            <a:extLst>
              <a:ext uri="{FF2B5EF4-FFF2-40B4-BE49-F238E27FC236}">
                <a16:creationId xmlns:a16="http://schemas.microsoft.com/office/drawing/2014/main" xmlns="" id="{6B685AEF-9E1D-084E-868D-7D14C94FA1EB}"/>
              </a:ext>
            </a:extLst>
          </p:cNvPr>
          <p:cNvSpPr>
            <a:spLocks noGrp="1"/>
          </p:cNvSpPr>
          <p:nvPr>
            <p:ph type="pic" sz="quarter" idx="27" hasCustomPrompt="1"/>
          </p:nvPr>
        </p:nvSpPr>
        <p:spPr>
          <a:xfrm>
            <a:off x="18147273" y="7130175"/>
            <a:ext cx="2602931" cy="1773537"/>
          </a:xfrm>
          <a:prstGeom prst="roundRect">
            <a:avLst>
              <a:gd name="adj" fmla="val 8074"/>
            </a:avLst>
          </a:prstGeom>
          <a:solidFill>
            <a:schemeClr val="bg2"/>
          </a:solidFill>
        </p:spPr>
        <p:txBody>
          <a:bodyPr/>
          <a:lstStyle>
            <a:lvl1pPr marL="0" indent="0">
              <a:buNone/>
              <a:defRPr/>
            </a:lvl1pPr>
          </a:lstStyle>
          <a:p>
            <a:r>
              <a:rPr lang="en-US" dirty="0" err="1"/>
              <a:t>img</a:t>
            </a:r>
            <a:endParaRPr lang="en-US" dirty="0"/>
          </a:p>
        </p:txBody>
      </p:sp>
    </p:spTree>
    <p:extLst>
      <p:ext uri="{BB962C8B-B14F-4D97-AF65-F5344CB8AC3E}">
        <p14:creationId xmlns:p14="http://schemas.microsoft.com/office/powerpoint/2010/main" xmlns="" val="630268588"/>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Текст заголовка"/>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Текст заголовка</a:t>
            </a:r>
          </a:p>
        </p:txBody>
      </p:sp>
      <p:sp>
        <p:nvSpPr>
          <p:cNvPr id="3" name="Уровень текста 1…"/>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Уровень текста 1</a:t>
            </a:r>
          </a:p>
          <a:p>
            <a:pPr lvl="1"/>
            <a:r>
              <a:t>Уровень текста 2</a:t>
            </a:r>
          </a:p>
          <a:p>
            <a:pPr lvl="2"/>
            <a:r>
              <a:t>Уровень текста 3</a:t>
            </a:r>
          </a:p>
          <a:p>
            <a:pPr lvl="3"/>
            <a:r>
              <a:t>Уровень текста 4</a:t>
            </a:r>
          </a:p>
          <a:p>
            <a:pPr lvl="4"/>
            <a:r>
              <a:t>Уровень текста 5</a:t>
            </a:r>
          </a:p>
        </p:txBody>
      </p:sp>
      <p:sp>
        <p:nvSpPr>
          <p:cNvPr id="4" name="Номер слайда"/>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p:titleStyle>
    <p:bodyStyle>
      <a:lvl1pPr marL="343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1pPr>
      <a:lvl2pPr marL="978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2pPr>
      <a:lvl3pPr marL="1613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3pPr>
      <a:lvl4pPr marL="2248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4pPr>
      <a:lvl5pPr marL="2883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5pPr>
      <a:lvl6pPr marL="3518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6pPr>
      <a:lvl7pPr marL="4153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7pPr>
      <a:lvl8pPr marL="4788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8pPr>
      <a:lvl9pPr marL="5423958" marR="0" indent="-343958" algn="l" defTabSz="825500" rtl="0" latinLnBrk="0">
        <a:lnSpc>
          <a:spcPct val="120000"/>
        </a:lnSpc>
        <a:spcBef>
          <a:spcPts val="2000"/>
        </a:spcBef>
        <a:spcAft>
          <a:spcPts val="0"/>
        </a:spcAft>
        <a:buClrTx/>
        <a:buSzPct val="125000"/>
        <a:buFontTx/>
        <a:buChar char="•"/>
        <a:tabLst/>
        <a:defRPr sz="2600" b="0" i="0" u="none" strike="noStrike" cap="none" spc="0" baseline="0">
          <a:ln>
            <a:noFill/>
          </a:ln>
          <a:solidFill>
            <a:srgbClr val="646979"/>
          </a:solidFill>
          <a:uFillTx/>
          <a:latin typeface="Open Sans"/>
          <a:ea typeface="Open Sans"/>
          <a:cs typeface="Open Sans"/>
          <a:sym typeface="Open Sans"/>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file:////Users/darin/Library/Group%20Containers/UBF8T346G9.ms/WebArchiveCopyPasteTempFiles/com.microsoft.Word/%25D0%25B4%25D0%25B5%25D0%25B2%25D0%25BE%25D1%2587%25D0%25BA%25D0%25B0%2520%25D0%25BF%25D0%25BE%25D1%2581%25D1%2581%25D0%25BE%25D1%2580%25D0%25B8%25D0%25BB%25D0%25B0%25D1%2581%25D1%258C%2520%25D1%2581%2520%25D0%25BC%25D0%25B0%25D0%25BC%25D0%25BE%25D0%25B9.jpg"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mailto:rosdarin@mail.r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Рисунок 13">
            <a:extLst>
              <a:ext uri="{FF2B5EF4-FFF2-40B4-BE49-F238E27FC236}">
                <a16:creationId xmlns:a16="http://schemas.microsoft.com/office/drawing/2014/main" xmlns="" id="{F6006A08-4E24-DD17-BEBF-8FDDE5BE53E2}"/>
              </a:ext>
            </a:extLst>
          </p:cNvPr>
          <p:cNvPicPr>
            <a:picLocks noGrp="1" noChangeAspect="1"/>
          </p:cNvPicPr>
          <p:nvPr>
            <p:ph type="pic" sz="quarter" idx="10"/>
          </p:nvPr>
        </p:nvPicPr>
        <p:blipFill>
          <a:blip r:embed="rId2">
            <a:extLst>
              <a:ext uri="{28A0092B-C50C-407E-A947-70E740481C1C}">
                <a14:useLocalDpi xmlns:a14="http://schemas.microsoft.com/office/drawing/2010/main" xmlns="" val="0"/>
              </a:ext>
            </a:extLst>
          </a:blip>
          <a:srcRect t="12932" b="12932"/>
          <a:stretch>
            <a:fillRect/>
          </a:stretch>
        </p:blipFill>
        <p:spPr>
          <a:xfrm>
            <a:off x="335865" y="930087"/>
            <a:ext cx="26996335" cy="11049000"/>
          </a:xfrm>
          <a:prstGeom prst="roundRect">
            <a:avLst>
              <a:gd name="adj" fmla="val 50000"/>
            </a:avLst>
          </a:prstGeom>
        </p:spPr>
      </p:pic>
      <p:sp>
        <p:nvSpPr>
          <p:cNvPr id="38" name="Кружок"/>
          <p:cNvSpPr/>
          <p:nvPr/>
        </p:nvSpPr>
        <p:spPr>
          <a:xfrm>
            <a:off x="0" y="1754148"/>
            <a:ext cx="9400878" cy="9400879"/>
          </a:xfrm>
          <a:prstGeom prst="ellipse">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dirty="0"/>
          </a:p>
        </p:txBody>
      </p:sp>
      <p:sp>
        <p:nvSpPr>
          <p:cNvPr id="40" name="Radiance"/>
          <p:cNvSpPr txBox="1"/>
          <p:nvPr/>
        </p:nvSpPr>
        <p:spPr>
          <a:xfrm>
            <a:off x="1219199" y="1204730"/>
            <a:ext cx="7562549" cy="7489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8000" b="0">
                <a:solidFill>
                  <a:srgbClr val="31333E"/>
                </a:solidFill>
                <a:latin typeface="Maven Pro Bold"/>
                <a:ea typeface="Maven Pro Bold"/>
                <a:cs typeface="Maven Pro Bold"/>
                <a:sym typeface="Maven Pro Bold"/>
              </a:defRPr>
            </a:lvl1pPr>
          </a:lstStyle>
          <a:p>
            <a:endParaRPr lang="ru-RU" sz="4000" b="1" dirty="0">
              <a:solidFill>
                <a:schemeClr val="tx1"/>
              </a:solidFill>
              <a:latin typeface="Arial" panose="020B0604020202020204" pitchFamily="34" charset="0"/>
              <a:cs typeface="Arial" panose="020B0604020202020204" pitchFamily="34" charset="0"/>
            </a:endParaRPr>
          </a:p>
          <a:p>
            <a:endParaRPr lang="ru-RU" sz="4000" b="1" dirty="0">
              <a:solidFill>
                <a:schemeClr val="tx1"/>
              </a:solidFill>
              <a:latin typeface="Arial" panose="020B0604020202020204" pitchFamily="34" charset="0"/>
              <a:cs typeface="Arial" panose="020B0604020202020204" pitchFamily="34" charset="0"/>
            </a:endParaRPr>
          </a:p>
          <a:p>
            <a:r>
              <a:rPr lang="ru-RU" sz="4000" b="1" dirty="0">
                <a:solidFill>
                  <a:schemeClr val="tx1"/>
                </a:solidFill>
                <a:latin typeface="Arial" panose="020B0604020202020204" pitchFamily="34" charset="0"/>
                <a:cs typeface="Arial" panose="020B0604020202020204" pitchFamily="34" charset="0"/>
              </a:rPr>
              <a:t>МЕДИКО-ПСИХОЛОГИЧЕСКИЕ ПРЕДПОСЫЛКИ КРИЗИСНЫХ СОСТОЯНИЙ У ПОДРОСТКОВ</a:t>
            </a:r>
          </a:p>
          <a:p>
            <a:endParaRPr lang="ru-RU" sz="4000" b="1" dirty="0">
              <a:solidFill>
                <a:schemeClr val="tx1"/>
              </a:solidFill>
              <a:latin typeface="Arial" panose="020B0604020202020204" pitchFamily="34" charset="0"/>
              <a:cs typeface="Arial" panose="020B0604020202020204" pitchFamily="34" charset="0"/>
            </a:endParaRPr>
          </a:p>
          <a:p>
            <a:r>
              <a:rPr lang="ru-RU" sz="4000" b="1" dirty="0">
                <a:solidFill>
                  <a:srgbClr val="336B5E"/>
                </a:solidFill>
                <a:latin typeface="Arial" panose="020B0604020202020204" pitchFamily="34" charset="0"/>
                <a:cs typeface="Arial" panose="020B0604020202020204" pitchFamily="34" charset="0"/>
              </a:rPr>
              <a:t>РОДИТЕЛЯМ О ЦЕННОСТИ ЖИЗНИ ИХ ДЕТЕЙ</a:t>
            </a:r>
          </a:p>
          <a:p>
            <a:endParaRPr lang="ru-RU" sz="4000" b="1" dirty="0">
              <a:solidFill>
                <a:schemeClr val="tx1"/>
              </a:solidFill>
              <a:latin typeface="Arial" panose="020B0604020202020204" pitchFamily="34" charset="0"/>
              <a:cs typeface="Arial" panose="020B0604020202020204" pitchFamily="34" charset="0"/>
            </a:endParaRPr>
          </a:p>
          <a:p>
            <a:endParaRPr lang="en-US" sz="4000" b="1" dirty="0">
              <a:solidFill>
                <a:schemeClr val="tx1"/>
              </a:solidFill>
              <a:latin typeface="Arial" panose="020B0604020202020204" pitchFamily="34" charset="0"/>
              <a:cs typeface="Arial" panose="020B0604020202020204" pitchFamily="34" charset="0"/>
            </a:endParaRPr>
          </a:p>
        </p:txBody>
      </p:sp>
      <p:sp>
        <p:nvSpPr>
          <p:cNvPr id="41" name="Premium PowerPoint, Keynote, Google Slides Template"/>
          <p:cNvSpPr txBox="1"/>
          <p:nvPr/>
        </p:nvSpPr>
        <p:spPr>
          <a:xfrm>
            <a:off x="1829871" y="8542076"/>
            <a:ext cx="6296676"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2000" b="0">
                <a:solidFill>
                  <a:srgbClr val="646979"/>
                </a:solidFill>
                <a:latin typeface="OpenSans-Regular"/>
                <a:ea typeface="OpenSans-Regular"/>
                <a:cs typeface="OpenSans-Regular"/>
                <a:sym typeface="OpenSans-Regular"/>
              </a:defRPr>
            </a:lvl1pPr>
          </a:lstStyle>
          <a:p>
            <a:r>
              <a:rPr lang="ru-RU" dirty="0">
                <a:solidFill>
                  <a:schemeClr val="bg2"/>
                </a:solidFill>
                <a:latin typeface="Arial" panose="020B0604020202020204" pitchFamily="34" charset="0"/>
                <a:cs typeface="Arial" panose="020B0604020202020204" pitchFamily="34" charset="0"/>
              </a:rPr>
              <a:t>МИНИСТЕРСТВО ЗДРАВОХРАНЕНИЯ РО</a:t>
            </a:r>
          </a:p>
          <a:p>
            <a:r>
              <a:rPr lang="ru-RU" dirty="0">
                <a:solidFill>
                  <a:schemeClr val="bg2"/>
                </a:solidFill>
                <a:latin typeface="Arial" panose="020B0604020202020204" pitchFamily="34" charset="0"/>
                <a:cs typeface="Arial" panose="020B0604020202020204" pitchFamily="34" charset="0"/>
              </a:rPr>
              <a:t>ГБУ РО «ПСИХИАТРИЧЕСКАЯ БОЛЬНИЦА»</a:t>
            </a:r>
            <a:endParaRPr dirty="0">
              <a:solidFill>
                <a:schemeClr val="bg2"/>
              </a:solidFill>
              <a:latin typeface="Arial" panose="020B0604020202020204" pitchFamily="34" charset="0"/>
              <a:cs typeface="Arial" panose="020B0604020202020204" pitchFamily="34" charset="0"/>
            </a:endParaRPr>
          </a:p>
        </p:txBody>
      </p:sp>
      <p:sp>
        <p:nvSpPr>
          <p:cNvPr id="42" name="Закругленный прямоугольник"/>
          <p:cNvSpPr/>
          <p:nvPr/>
        </p:nvSpPr>
        <p:spPr>
          <a:xfrm>
            <a:off x="2895601" y="10066954"/>
            <a:ext cx="3461656" cy="718145"/>
          </a:xfrm>
          <a:prstGeom prst="roundRect">
            <a:avLst>
              <a:gd name="adj" fmla="val 18045"/>
            </a:avLst>
          </a:prstGeom>
          <a:solidFill>
            <a:schemeClr val="accent5"/>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r>
              <a:rPr lang="ru-RU" dirty="0"/>
              <a:t>март 2024</a:t>
            </a:r>
            <a:endParaRPr dirty="0"/>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 name="Freeform 23"/>
          <p:cNvSpPr/>
          <p:nvPr/>
        </p:nvSpPr>
        <p:spPr>
          <a:xfrm>
            <a:off x="4603080" y="5621799"/>
            <a:ext cx="293442" cy="276574"/>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b="0">
                <a:latin typeface="Roboto"/>
                <a:ea typeface="Roboto"/>
                <a:cs typeface="Roboto"/>
                <a:sym typeface="Roboto"/>
              </a:defRPr>
            </a:pPr>
            <a:endParaRPr/>
          </a:p>
        </p:txBody>
      </p:sp>
      <p:sp>
        <p:nvSpPr>
          <p:cNvPr id="814" name="Кружок"/>
          <p:cNvSpPr/>
          <p:nvPr/>
        </p:nvSpPr>
        <p:spPr>
          <a:xfrm>
            <a:off x="391885" y="484277"/>
            <a:ext cx="626073" cy="626073"/>
          </a:xfrm>
          <a:prstGeom prst="ellipse">
            <a:avLst/>
          </a:prstGeom>
          <a:gradFill flip="none" rotWithShape="1">
            <a:gsLst>
              <a:gs pos="0">
                <a:schemeClr val="accent2"/>
              </a:gs>
              <a:gs pos="100000">
                <a:schemeClr val="accent1"/>
              </a:gs>
            </a:gsLst>
            <a:lin ang="34039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9" name="Lorem ipsum sed dolor sit sed amet, consectetur adipiscing elit, sed do eiusmod tempor incididunt ut labore et dolore magna aliqua. Ut proideenim ad minim veniam, laboris quis proident nostrud exercitation ullamco laboris nisi ut aliquip ex ea commo ut consequat. Duis aute irure dolor in"/>
          <p:cNvSpPr txBox="1"/>
          <p:nvPr/>
        </p:nvSpPr>
        <p:spPr>
          <a:xfrm>
            <a:off x="1608382" y="797313"/>
            <a:ext cx="19901789" cy="1356839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ctr">
              <a:spcAft>
                <a:spcPts val="480"/>
              </a:spcAft>
            </a:pPr>
            <a:r>
              <a:rPr lang="ru-RU" sz="4000" b="1" kern="0" dirty="0">
                <a:solidFill>
                  <a:schemeClr val="accent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СЕЛФХАРМ (</a:t>
            </a:r>
            <a:r>
              <a:rPr lang="en-US" sz="4000" b="1" kern="0" dirty="0">
                <a:solidFill>
                  <a:schemeClr val="accent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SELFHARM</a:t>
            </a:r>
            <a:r>
              <a:rPr lang="ru-RU" sz="4000" b="1" kern="0" dirty="0">
                <a:solidFill>
                  <a:schemeClr val="accent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en-US" sz="4000" b="1" kern="0" dirty="0">
              <a:solidFill>
                <a:schemeClr val="accent2">
                  <a:lumMod val="75000"/>
                </a:schemeClr>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spcAft>
                <a:spcPts val="480"/>
              </a:spcAft>
            </a:pPr>
            <a:r>
              <a:rPr lang="ru-RU" sz="2800" b="1"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Самоповреждения (селфхарм</a:t>
            </a:r>
            <a:r>
              <a:rPr lang="ru-RU" sz="2800" dirty="0">
                <a:solidFill>
                  <a:srgbClr val="000000"/>
                </a:solidFill>
                <a:latin typeface="Arial" panose="020B0604020202020204" pitchFamily="34" charset="0"/>
                <a:ea typeface="Times New Roman" panose="02020603050405020304" pitchFamily="18" charset="0"/>
                <a:cs typeface="Times New Roman" panose="02020603050405020304" pitchFamily="18" charset="0"/>
              </a:rPr>
              <a:t>)</a:t>
            </a:r>
            <a:r>
              <a:rPr lang="ru-RU" sz="2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 форма аутоагрессии, которая выражается в умышленном или подсознательном стремлении наносить телесные повреждения самому себе. Наиболее подвержены селфхарму подростки и молодые люди с лабильной психикой. Они крайне остро реагируют на стрессы, конфликтные ситуации, психотравмирующие события. Возрастной пик приходится на 13-16 лет у девушек и 12-18 лет у юношей. </a:t>
            </a:r>
            <a:endParaRPr lang="ru-RU" sz="2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480"/>
              </a:spcAft>
            </a:pPr>
            <a:r>
              <a:rPr lang="ru-RU" sz="2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Основные причины — невозможность открыто выражать отрицательные эмоции, неспособность контролировать собственные реакции. Не найдя экологичного выхода, агрессия, гнев, обида, желание отомстить проецируются на самого себя. </a:t>
            </a:r>
          </a:p>
          <a:p>
            <a:pPr>
              <a:spcAft>
                <a:spcPts val="480"/>
              </a:spcAft>
            </a:pPr>
            <a:r>
              <a:rPr lang="ru-RU" sz="2800" b="1"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Патологические причины </a:t>
            </a:r>
            <a:r>
              <a:rPr lang="ru-RU" sz="2800" b="1" kern="0" dirty="0" err="1">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селфхарма</a:t>
            </a:r>
            <a:r>
              <a:rPr lang="ru-RU" sz="2800" b="1"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связаны с ментальными расстройствами</a:t>
            </a:r>
            <a:r>
              <a:rPr lang="en-US" sz="2800" b="1"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ru-RU" sz="2800" b="1"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могут развиваться на фоне:</a:t>
            </a:r>
            <a:endParaRPr lang="ru-RU" sz="2800" b="1"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480"/>
              </a:spcAft>
              <a:buSzPts val="1000"/>
              <a:buFont typeface="Symbol" pitchFamily="2" charset="2"/>
              <a:buChar char=""/>
              <a:tabLst>
                <a:tab pos="457200" algn="l"/>
              </a:tabLst>
            </a:pPr>
            <a:r>
              <a:rPr lang="ru-RU" sz="2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Шизофрении. Нанесение себе увечий провоцируется галлюцинациями</a:t>
            </a:r>
            <a:r>
              <a:rPr lang="en-US" sz="2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r>
              <a:rPr lang="ru-RU" sz="2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голосами.</a:t>
            </a:r>
            <a:endParaRPr lang="ru-RU" sz="2800" kern="100" dirty="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spcAft>
                <a:spcPts val="480"/>
              </a:spcAft>
              <a:buSzPts val="1000"/>
              <a:buFont typeface="Symbol" pitchFamily="2" charset="2"/>
              <a:buChar char=""/>
              <a:tabLst>
                <a:tab pos="457200" algn="l"/>
              </a:tabLst>
            </a:pPr>
            <a:r>
              <a:rPr lang="ru-RU" sz="2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Органического поражения головного мозга. Тяжелые черепно-мозговые травмы, инфекционно-воспалительные заболевания мозга, острое нарушение кровоснабжения мозга часто осложняются психическими расстройствами.</a:t>
            </a:r>
            <a:endParaRPr lang="ru-RU" sz="2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480"/>
              </a:spcAft>
              <a:buSzPts val="1000"/>
              <a:buFont typeface="Symbol" pitchFamily="2" charset="2"/>
              <a:buChar char=""/>
              <a:tabLst>
                <a:tab pos="457200" algn="l"/>
              </a:tabLst>
            </a:pPr>
            <a:r>
              <a:rPr lang="ru-RU" sz="2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Депрессии. Цель самотравмирования — испытать хоть какие-то эмоции.</a:t>
            </a:r>
            <a:endParaRPr lang="ru-RU" sz="2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480"/>
              </a:spcAft>
              <a:buSzPts val="1000"/>
              <a:buFont typeface="Symbol" pitchFamily="2" charset="2"/>
              <a:buChar char=""/>
              <a:tabLst>
                <a:tab pos="457200" algn="l"/>
              </a:tabLst>
            </a:pPr>
            <a:r>
              <a:rPr lang="ru-RU" sz="2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Истерического невроза. Характерное для заболевания желание постоянно привлекать к себе внимание окружающих проявляется в форме демонстративной аутоагрессии.</a:t>
            </a:r>
            <a:endParaRPr lang="ru-RU" sz="2800"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spcAft>
                <a:spcPts val="480"/>
              </a:spcAft>
              <a:buSzPts val="1000"/>
              <a:buFont typeface="Symbol" pitchFamily="2" charset="2"/>
              <a:buChar char=""/>
              <a:tabLst>
                <a:tab pos="457200" algn="l"/>
              </a:tabLst>
            </a:pPr>
            <a:r>
              <a:rPr lang="ru-RU" sz="28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Тревожных расстройств (фобических, посттравматических, генерализованных, ситуативных и т. д.). Стараясь защититься от панических атак, человек переключается на физическую боль, которую получает при нанесении телесных повреждений.</a:t>
            </a:r>
            <a:endParaRPr lang="ru-RU" sz="2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ru-RU" sz="1800" kern="0"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800" kern="100" dirty="0">
              <a:effectLst/>
              <a:latin typeface="Calibri" panose="020F0502020204030204" pitchFamily="34" charset="0"/>
              <a:ea typeface="Calibri" panose="020F0502020204030204" pitchFamily="34" charset="0"/>
              <a:cs typeface="Times New Roman" panose="02020603050405020304" pitchFamily="18" charset="0"/>
            </a:endParaRPr>
          </a:p>
          <a:p>
            <a:pPr algn="just">
              <a:spcAft>
                <a:spcPts val="480"/>
              </a:spcAft>
            </a:pPr>
            <a:endParaRPr lang="ru-RU" sz="3200" b="0" i="0" u="none" strike="noStrike" dirty="0">
              <a:solidFill>
                <a:srgbClr val="000000"/>
              </a:solidFill>
              <a:effectLst/>
              <a:latin typeface="Arial" panose="020B0604020202020204" pitchFamily="34" charset="0"/>
              <a:cs typeface="Arial" panose="020B0604020202020204" pitchFamily="34" charset="0"/>
            </a:endParaRPr>
          </a:p>
        </p:txBody>
      </p:sp>
      <p:sp>
        <p:nvSpPr>
          <p:cNvPr id="822" name="Freeform 23"/>
          <p:cNvSpPr/>
          <p:nvPr/>
        </p:nvSpPr>
        <p:spPr>
          <a:xfrm>
            <a:off x="14102679" y="9817726"/>
            <a:ext cx="293442" cy="276574"/>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b="0">
                <a:latin typeface="Roboto"/>
                <a:ea typeface="Roboto"/>
                <a:cs typeface="Roboto"/>
                <a:sym typeface="Roboto"/>
              </a:defRPr>
            </a:pPr>
            <a:endParaRPr/>
          </a:p>
        </p:txBody>
      </p:sp>
      <p:sp>
        <p:nvSpPr>
          <p:cNvPr id="3" name="Rectangle 4">
            <a:extLst>
              <a:ext uri="{FF2B5EF4-FFF2-40B4-BE49-F238E27FC236}">
                <a16:creationId xmlns:a16="http://schemas.microsoft.com/office/drawing/2014/main" xmlns="" id="{8D04B36C-3C9D-96BA-832E-42BAC8785B93}"/>
              </a:ext>
            </a:extLst>
          </p:cNvPr>
          <p:cNvSpPr>
            <a:spLocks noChangeArrowheads="1"/>
          </p:cNvSpPr>
          <p:nvPr/>
        </p:nvSpPr>
        <p:spPr bwMode="auto">
          <a:xfrm>
            <a:off x="14396121" y="2198914"/>
            <a:ext cx="2438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Фигура">
            <a:extLst>
              <a:ext uri="{FF2B5EF4-FFF2-40B4-BE49-F238E27FC236}">
                <a16:creationId xmlns:a16="http://schemas.microsoft.com/office/drawing/2014/main" xmlns="" id="{BE453FE3-A0AA-8F1E-85D8-D8BEADE351BF}"/>
              </a:ext>
            </a:extLst>
          </p:cNvPr>
          <p:cNvSpPr/>
          <p:nvPr/>
        </p:nvSpPr>
        <p:spPr>
          <a:xfrm rot="16200000">
            <a:off x="20040575" y="4996512"/>
            <a:ext cx="5856567" cy="2307882"/>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flip="none" rotWithShape="1">
            <a:gsLst>
              <a:gs pos="0">
                <a:schemeClr val="accent2"/>
              </a:gs>
              <a:gs pos="100000">
                <a:schemeClr val="accent1"/>
              </a:gs>
            </a:gsLst>
            <a:lin ang="2015830"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4" name="Кружок">
            <a:extLst>
              <a:ext uri="{FF2B5EF4-FFF2-40B4-BE49-F238E27FC236}">
                <a16:creationId xmlns:a16="http://schemas.microsoft.com/office/drawing/2014/main" xmlns="" id="{01967E08-DCF9-5754-B478-DE530B6FAEA0}"/>
              </a:ext>
            </a:extLst>
          </p:cNvPr>
          <p:cNvSpPr/>
          <p:nvPr/>
        </p:nvSpPr>
        <p:spPr>
          <a:xfrm>
            <a:off x="22968858" y="11761869"/>
            <a:ext cx="626073" cy="626073"/>
          </a:xfrm>
          <a:prstGeom prst="ellipse">
            <a:avLst/>
          </a:prstGeom>
          <a:gradFill flip="none" rotWithShape="1">
            <a:gsLst>
              <a:gs pos="0">
                <a:schemeClr val="accent2"/>
              </a:gs>
              <a:gs pos="100000">
                <a:schemeClr val="accent1"/>
              </a:gs>
            </a:gsLst>
            <a:lin ang="34039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Tree>
    <p:extLst>
      <p:ext uri="{BB962C8B-B14F-4D97-AF65-F5344CB8AC3E}">
        <p14:creationId xmlns:p14="http://schemas.microsoft.com/office/powerpoint/2010/main" xmlns="" val="1614501720"/>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9043D287-BDAA-33CC-7F32-C9187F2A1D11}"/>
              </a:ext>
            </a:extLst>
          </p:cNvPr>
          <p:cNvPicPr>
            <a:picLocks noGrp="1" noChangeAspect="1"/>
          </p:cNvPicPr>
          <p:nvPr>
            <p:ph type="pic" sz="quarter" idx="16"/>
          </p:nvPr>
        </p:nvPicPr>
        <p:blipFill>
          <a:blip r:embed="rId2">
            <a:extLst>
              <a:ext uri="{28A0092B-C50C-407E-A947-70E740481C1C}">
                <a14:useLocalDpi xmlns:a14="http://schemas.microsoft.com/office/drawing/2010/main" xmlns="" val="0"/>
              </a:ext>
            </a:extLst>
          </a:blip>
          <a:srcRect l="11796" r="11796"/>
          <a:stretch>
            <a:fillRect/>
          </a:stretch>
        </p:blipFill>
        <p:spPr>
          <a:xfrm>
            <a:off x="633413" y="4222376"/>
            <a:ext cx="5883657" cy="5885237"/>
          </a:xfrm>
          <a:prstGeom prst="ellipse">
            <a:avLst/>
          </a:prstGeom>
        </p:spPr>
      </p:pic>
      <p:pic>
        <p:nvPicPr>
          <p:cNvPr id="7" name="Рисунок 6">
            <a:extLst>
              <a:ext uri="{FF2B5EF4-FFF2-40B4-BE49-F238E27FC236}">
                <a16:creationId xmlns:a16="http://schemas.microsoft.com/office/drawing/2014/main" xmlns="" id="{D46315A7-50B6-8FC5-AE88-B5F43CD28256}"/>
              </a:ext>
            </a:extLst>
          </p:cNvPr>
          <p:cNvPicPr>
            <a:picLocks noGrp="1" noChangeAspect="1"/>
          </p:cNvPicPr>
          <p:nvPr>
            <p:ph type="pic" sz="quarter" idx="18"/>
          </p:nvPr>
        </p:nvPicPr>
        <p:blipFill>
          <a:blip r:embed="rId3">
            <a:extLst>
              <a:ext uri="{28A0092B-C50C-407E-A947-70E740481C1C}">
                <a14:useLocalDpi xmlns:a14="http://schemas.microsoft.com/office/drawing/2010/main" xmlns="" val="0"/>
              </a:ext>
            </a:extLst>
          </a:blip>
          <a:srcRect l="321" r="321"/>
          <a:stretch>
            <a:fillRect/>
          </a:stretch>
        </p:blipFill>
        <p:spPr>
          <a:xfrm>
            <a:off x="7075488" y="7891463"/>
            <a:ext cx="5068887" cy="5068887"/>
          </a:xfrm>
          <a:prstGeom prst="ellipse">
            <a:avLst/>
          </a:prstGeom>
        </p:spPr>
      </p:pic>
      <p:sp>
        <p:nvSpPr>
          <p:cNvPr id="102" name="Фигура"/>
          <p:cNvSpPr/>
          <p:nvPr/>
        </p:nvSpPr>
        <p:spPr>
          <a:xfrm>
            <a:off x="-502680" y="-253688"/>
            <a:ext cx="13619769" cy="14223376"/>
          </a:xfrm>
          <a:custGeom>
            <a:avLst/>
            <a:gdLst/>
            <a:ahLst/>
            <a:cxnLst>
              <a:cxn ang="0">
                <a:pos x="wd2" y="hd2"/>
              </a:cxn>
              <a:cxn ang="5400000">
                <a:pos x="wd2" y="hd2"/>
              </a:cxn>
              <a:cxn ang="10800000">
                <a:pos x="wd2" y="hd2"/>
              </a:cxn>
              <a:cxn ang="16200000">
                <a:pos x="wd2" y="hd2"/>
              </a:cxn>
            </a:cxnLst>
            <a:rect l="0" t="0" r="r" b="b"/>
            <a:pathLst>
              <a:path w="20498" h="21087" extrusionOk="0">
                <a:moveTo>
                  <a:pt x="11229" y="0"/>
                </a:moveTo>
                <a:cubicBezTo>
                  <a:pt x="10248" y="0"/>
                  <a:pt x="9267" y="369"/>
                  <a:pt x="8519" y="1106"/>
                </a:cubicBezTo>
                <a:cubicBezTo>
                  <a:pt x="8251" y="1370"/>
                  <a:pt x="8033" y="1664"/>
                  <a:pt x="7861" y="1976"/>
                </a:cubicBezTo>
                <a:cubicBezTo>
                  <a:pt x="7804" y="1905"/>
                  <a:pt x="7745" y="1835"/>
                  <a:pt x="7678" y="1769"/>
                </a:cubicBezTo>
                <a:cubicBezTo>
                  <a:pt x="6789" y="894"/>
                  <a:pt x="5348" y="894"/>
                  <a:pt x="4459" y="1769"/>
                </a:cubicBezTo>
                <a:cubicBezTo>
                  <a:pt x="3570" y="2645"/>
                  <a:pt x="3570" y="4065"/>
                  <a:pt x="4459" y="4941"/>
                </a:cubicBezTo>
                <a:cubicBezTo>
                  <a:pt x="4539" y="5020"/>
                  <a:pt x="4626" y="5090"/>
                  <a:pt x="4715" y="5155"/>
                </a:cubicBezTo>
                <a:cubicBezTo>
                  <a:pt x="3638" y="5396"/>
                  <a:pt x="2616" y="5929"/>
                  <a:pt x="1778" y="6754"/>
                </a:cubicBezTo>
                <a:cubicBezTo>
                  <a:pt x="-592" y="9088"/>
                  <a:pt x="-592" y="12873"/>
                  <a:pt x="1778" y="15207"/>
                </a:cubicBezTo>
                <a:cubicBezTo>
                  <a:pt x="3976" y="17372"/>
                  <a:pt x="7441" y="17527"/>
                  <a:pt x="9822" y="15674"/>
                </a:cubicBezTo>
                <a:cubicBezTo>
                  <a:pt x="9780" y="17071"/>
                  <a:pt x="10298" y="18482"/>
                  <a:pt x="11381" y="19548"/>
                </a:cubicBezTo>
                <a:cubicBezTo>
                  <a:pt x="13464" y="21600"/>
                  <a:pt x="16842" y="21600"/>
                  <a:pt x="18925" y="19548"/>
                </a:cubicBezTo>
                <a:cubicBezTo>
                  <a:pt x="21008" y="17496"/>
                  <a:pt x="21008" y="14169"/>
                  <a:pt x="18925" y="12117"/>
                </a:cubicBezTo>
                <a:cubicBezTo>
                  <a:pt x="18052" y="11257"/>
                  <a:pt x="16950" y="10759"/>
                  <a:pt x="15813" y="10620"/>
                </a:cubicBezTo>
                <a:cubicBezTo>
                  <a:pt x="16584" y="9532"/>
                  <a:pt x="16479" y="8024"/>
                  <a:pt x="15493" y="7053"/>
                </a:cubicBezTo>
                <a:cubicBezTo>
                  <a:pt x="15089" y="6655"/>
                  <a:pt x="14594" y="6405"/>
                  <a:pt x="14074" y="6297"/>
                </a:cubicBezTo>
                <a:cubicBezTo>
                  <a:pt x="15430" y="4815"/>
                  <a:pt x="15388" y="2533"/>
                  <a:pt x="13939" y="1106"/>
                </a:cubicBezTo>
                <a:cubicBezTo>
                  <a:pt x="13191" y="369"/>
                  <a:pt x="12210" y="0"/>
                  <a:pt x="11229" y="0"/>
                </a:cubicBezTo>
                <a:close/>
                <a:moveTo>
                  <a:pt x="11229" y="943"/>
                </a:moveTo>
                <a:cubicBezTo>
                  <a:pt x="11965" y="943"/>
                  <a:pt x="12701" y="1219"/>
                  <a:pt x="13262" y="1772"/>
                </a:cubicBezTo>
                <a:cubicBezTo>
                  <a:pt x="14386" y="2879"/>
                  <a:pt x="14386" y="4672"/>
                  <a:pt x="13262" y="5779"/>
                </a:cubicBezTo>
                <a:cubicBezTo>
                  <a:pt x="12139" y="6885"/>
                  <a:pt x="10319" y="6885"/>
                  <a:pt x="9196" y="5779"/>
                </a:cubicBezTo>
                <a:cubicBezTo>
                  <a:pt x="8072" y="4672"/>
                  <a:pt x="8072" y="2879"/>
                  <a:pt x="9196" y="1772"/>
                </a:cubicBezTo>
                <a:cubicBezTo>
                  <a:pt x="9757" y="1219"/>
                  <a:pt x="10493" y="943"/>
                  <a:pt x="11229" y="943"/>
                </a:cubicBezTo>
                <a:close/>
                <a:moveTo>
                  <a:pt x="6069" y="1830"/>
                </a:moveTo>
                <a:cubicBezTo>
                  <a:pt x="6465" y="1830"/>
                  <a:pt x="6861" y="1979"/>
                  <a:pt x="7164" y="2277"/>
                </a:cubicBezTo>
                <a:cubicBezTo>
                  <a:pt x="7768" y="2873"/>
                  <a:pt x="7768" y="3839"/>
                  <a:pt x="7164" y="4434"/>
                </a:cubicBezTo>
                <a:cubicBezTo>
                  <a:pt x="6559" y="5030"/>
                  <a:pt x="5578" y="5030"/>
                  <a:pt x="4973" y="4434"/>
                </a:cubicBezTo>
                <a:cubicBezTo>
                  <a:pt x="4369" y="3839"/>
                  <a:pt x="4369" y="2873"/>
                  <a:pt x="4973" y="2277"/>
                </a:cubicBezTo>
                <a:cubicBezTo>
                  <a:pt x="5276" y="1979"/>
                  <a:pt x="5672" y="1830"/>
                  <a:pt x="6069" y="1830"/>
                </a:cubicBezTo>
                <a:close/>
                <a:moveTo>
                  <a:pt x="18553" y="3277"/>
                </a:moveTo>
                <a:cubicBezTo>
                  <a:pt x="18055" y="3277"/>
                  <a:pt x="17557" y="3464"/>
                  <a:pt x="17177" y="3838"/>
                </a:cubicBezTo>
                <a:cubicBezTo>
                  <a:pt x="16417" y="4586"/>
                  <a:pt x="16417" y="5800"/>
                  <a:pt x="17177" y="6548"/>
                </a:cubicBezTo>
                <a:cubicBezTo>
                  <a:pt x="17937" y="7297"/>
                  <a:pt x="19169" y="7297"/>
                  <a:pt x="19929" y="6548"/>
                </a:cubicBezTo>
                <a:cubicBezTo>
                  <a:pt x="20689" y="5800"/>
                  <a:pt x="20689" y="4586"/>
                  <a:pt x="19929" y="3838"/>
                </a:cubicBezTo>
                <a:cubicBezTo>
                  <a:pt x="19549" y="3464"/>
                  <a:pt x="19051" y="3277"/>
                  <a:pt x="18553" y="3277"/>
                </a:cubicBezTo>
                <a:close/>
                <a:moveTo>
                  <a:pt x="18553" y="3888"/>
                </a:moveTo>
                <a:cubicBezTo>
                  <a:pt x="18893" y="3888"/>
                  <a:pt x="19232" y="4015"/>
                  <a:pt x="19490" y="4270"/>
                </a:cubicBezTo>
                <a:cubicBezTo>
                  <a:pt x="20008" y="4780"/>
                  <a:pt x="20008" y="5607"/>
                  <a:pt x="19490" y="6117"/>
                </a:cubicBezTo>
                <a:cubicBezTo>
                  <a:pt x="18973" y="6626"/>
                  <a:pt x="18133" y="6626"/>
                  <a:pt x="17616" y="6117"/>
                </a:cubicBezTo>
                <a:cubicBezTo>
                  <a:pt x="17098" y="5607"/>
                  <a:pt x="17098" y="4780"/>
                  <a:pt x="17616" y="4270"/>
                </a:cubicBezTo>
                <a:cubicBezTo>
                  <a:pt x="17874" y="4015"/>
                  <a:pt x="18214" y="3888"/>
                  <a:pt x="18553" y="3888"/>
                </a:cubicBezTo>
                <a:close/>
                <a:moveTo>
                  <a:pt x="6069" y="6179"/>
                </a:moveTo>
                <a:cubicBezTo>
                  <a:pt x="7316" y="6179"/>
                  <a:pt x="8563" y="6648"/>
                  <a:pt x="9515" y="7585"/>
                </a:cubicBezTo>
                <a:cubicBezTo>
                  <a:pt x="11419" y="9461"/>
                  <a:pt x="11419" y="12501"/>
                  <a:pt x="9515" y="14376"/>
                </a:cubicBezTo>
                <a:cubicBezTo>
                  <a:pt x="7611" y="16252"/>
                  <a:pt x="4525" y="16252"/>
                  <a:pt x="2621" y="14376"/>
                </a:cubicBezTo>
                <a:cubicBezTo>
                  <a:pt x="718" y="12501"/>
                  <a:pt x="718" y="9461"/>
                  <a:pt x="2621" y="7585"/>
                </a:cubicBezTo>
                <a:cubicBezTo>
                  <a:pt x="3573" y="6648"/>
                  <a:pt x="4821" y="6179"/>
                  <a:pt x="6069" y="6179"/>
                </a:cubicBezTo>
                <a:close/>
                <a:moveTo>
                  <a:pt x="13490" y="7070"/>
                </a:moveTo>
                <a:cubicBezTo>
                  <a:pt x="13998" y="7070"/>
                  <a:pt x="14507" y="7261"/>
                  <a:pt x="14895" y="7643"/>
                </a:cubicBezTo>
                <a:cubicBezTo>
                  <a:pt x="15671" y="8407"/>
                  <a:pt x="15671" y="9647"/>
                  <a:pt x="14895" y="10412"/>
                </a:cubicBezTo>
                <a:cubicBezTo>
                  <a:pt x="14119" y="11176"/>
                  <a:pt x="12860" y="11176"/>
                  <a:pt x="12084" y="10412"/>
                </a:cubicBezTo>
                <a:cubicBezTo>
                  <a:pt x="11308" y="9647"/>
                  <a:pt x="11308" y="8407"/>
                  <a:pt x="12084" y="7643"/>
                </a:cubicBezTo>
                <a:cubicBezTo>
                  <a:pt x="12472" y="7261"/>
                  <a:pt x="12981" y="7070"/>
                  <a:pt x="13490" y="7070"/>
                </a:cubicBezTo>
                <a:close/>
                <a:moveTo>
                  <a:pt x="15153" y="11700"/>
                </a:moveTo>
                <a:cubicBezTo>
                  <a:pt x="16227" y="11700"/>
                  <a:pt x="17300" y="12104"/>
                  <a:pt x="18119" y="12911"/>
                </a:cubicBezTo>
                <a:cubicBezTo>
                  <a:pt x="19758" y="14525"/>
                  <a:pt x="19758" y="17142"/>
                  <a:pt x="18119" y="18756"/>
                </a:cubicBezTo>
                <a:cubicBezTo>
                  <a:pt x="16481" y="20369"/>
                  <a:pt x="13825" y="20369"/>
                  <a:pt x="12187" y="18756"/>
                </a:cubicBezTo>
                <a:cubicBezTo>
                  <a:pt x="10549" y="17142"/>
                  <a:pt x="10549" y="14525"/>
                  <a:pt x="12187" y="12911"/>
                </a:cubicBezTo>
                <a:cubicBezTo>
                  <a:pt x="13006" y="12104"/>
                  <a:pt x="14080" y="11700"/>
                  <a:pt x="15153" y="11700"/>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05" name="Группа"/>
          <p:cNvGrpSpPr/>
          <p:nvPr/>
        </p:nvGrpSpPr>
        <p:grpSpPr>
          <a:xfrm>
            <a:off x="13117089" y="980549"/>
            <a:ext cx="10953146" cy="14375106"/>
            <a:chOff x="-154396" y="-9883044"/>
            <a:chExt cx="9699093" cy="18138195"/>
          </a:xfrm>
        </p:grpSpPr>
        <p:sp>
          <p:nvSpPr>
            <p:cNvPr id="103" name="Title text slide"/>
            <p:cNvSpPr txBox="1"/>
            <p:nvPr/>
          </p:nvSpPr>
          <p:spPr>
            <a:xfrm>
              <a:off x="-154396" y="-9883044"/>
              <a:ext cx="9699093" cy="106483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sz="6000" b="1" dirty="0">
                  <a:latin typeface="Arial" panose="020B0604020202020204" pitchFamily="34" charset="0"/>
                  <a:cs typeface="Arial" panose="020B0604020202020204" pitchFamily="34" charset="0"/>
                </a:rPr>
                <a:t>РАССТРОЙСТВА ЛИЧНОСТИ</a:t>
              </a:r>
              <a:endParaRPr sz="6000" b="1" dirty="0">
                <a:latin typeface="Arial" panose="020B0604020202020204" pitchFamily="34" charset="0"/>
                <a:cs typeface="Arial" panose="020B0604020202020204" pitchFamily="34" charset="0"/>
              </a:endParaRPr>
            </a:p>
          </p:txBody>
        </p:sp>
        <p:sp>
          <p:nvSpPr>
            <p:cNvPr id="104" name="Lorem ipsum dolor sit amet, consectetur adipisg elit, sed do eiusmod tempor incididunt ut labore et dolore magna aliqua. Ut enim ad minim vem, quis nostrud exercitation ullamco laboris nisi ut aliquip ex ea commo consequat. Duis aute irure dolor in reprehenderit in voluptate in velit esse cillum dolore eu fugiat nulla pariatur. Excepteur sint occaecat cupidatat non proident, sunt in culpa qui officia deserunt qui mollit anim id est natus error sit voluptatem accusantium doloue"/>
            <p:cNvSpPr txBox="1"/>
            <p:nvPr/>
          </p:nvSpPr>
          <p:spPr>
            <a:xfrm>
              <a:off x="340087" y="-7507641"/>
              <a:ext cx="8921559" cy="1576279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ctr"/>
              <a:r>
                <a:rPr lang="ru-RU" sz="3200" dirty="0">
                  <a:solidFill>
                    <a:schemeClr val="tx1"/>
                  </a:solidFill>
                  <a:latin typeface="Arial" panose="020B0604020202020204" pitchFamily="34" charset="0"/>
                  <a:cs typeface="Arial" panose="020B0604020202020204" pitchFamily="34" charset="0"/>
                </a:rPr>
                <a:t>Этот блок включает различные состояния и модели поведения клинической значимости</a:t>
              </a:r>
              <a:r>
                <a:rPr lang="en-US" sz="3200" dirty="0">
                  <a:solidFill>
                    <a:schemeClr val="tx1"/>
                  </a:solidFill>
                  <a:latin typeface="Arial" panose="020B0604020202020204" pitchFamily="34" charset="0"/>
                  <a:cs typeface="Arial" panose="020B0604020202020204" pitchFamily="34" charset="0"/>
                </a:rPr>
                <a:t>, </a:t>
              </a:r>
              <a:r>
                <a:rPr lang="ru-RU" sz="3200" dirty="0">
                  <a:solidFill>
                    <a:schemeClr val="tx1"/>
                  </a:solidFill>
                  <a:latin typeface="Arial" panose="020B0604020202020204" pitchFamily="34" charset="0"/>
                  <a:cs typeface="Arial" panose="020B0604020202020204" pitchFamily="34" charset="0"/>
                </a:rPr>
                <a:t>имеющие тенденцию к </a:t>
              </a:r>
              <a:r>
                <a:rPr lang="ru-RU" sz="3200" dirty="0" smtClean="0">
                  <a:solidFill>
                    <a:schemeClr val="tx1"/>
                  </a:solidFill>
                  <a:latin typeface="Arial" panose="020B0604020202020204" pitchFamily="34" charset="0"/>
                  <a:cs typeface="Arial" panose="020B0604020202020204" pitchFamily="34" charset="0"/>
                </a:rPr>
                <a:t>устойчивости </a:t>
              </a:r>
              <a:r>
                <a:rPr lang="ru-RU" sz="3200" dirty="0">
                  <a:solidFill>
                    <a:schemeClr val="tx1"/>
                  </a:solidFill>
                  <a:latin typeface="Arial" panose="020B0604020202020204" pitchFamily="34" charset="0"/>
                  <a:cs typeface="Arial" panose="020B0604020202020204" pitchFamily="34" charset="0"/>
                </a:rPr>
                <a:t>и возникающие как выражение характерного образа жизни индивида и его взаимоотношений с окружающими</a:t>
              </a:r>
              <a:r>
                <a:rPr lang="en-US" sz="3200" dirty="0">
                  <a:solidFill>
                    <a:schemeClr val="tx1"/>
                  </a:solidFill>
                  <a:latin typeface="Arial" panose="020B0604020202020204" pitchFamily="34" charset="0"/>
                  <a:cs typeface="Arial" panose="020B0604020202020204" pitchFamily="34" charset="0"/>
                </a:rPr>
                <a:t>. </a:t>
              </a:r>
              <a:endParaRPr lang="ru-RU" sz="3200" dirty="0">
                <a:solidFill>
                  <a:schemeClr val="tx1"/>
                </a:solidFill>
                <a:latin typeface="Arial" panose="020B0604020202020204" pitchFamily="34" charset="0"/>
                <a:cs typeface="Arial" panose="020B0604020202020204" pitchFamily="34" charset="0"/>
              </a:endParaRPr>
            </a:p>
            <a:p>
              <a:pPr algn="ctr"/>
              <a:r>
                <a:rPr lang="ru-RU" sz="3200" b="1" dirty="0">
                  <a:solidFill>
                    <a:schemeClr val="tx1"/>
                  </a:solidFill>
                  <a:latin typeface="Arial" panose="020B0604020202020204" pitchFamily="34" charset="0"/>
                  <a:cs typeface="Arial" panose="020B0604020202020204" pitchFamily="34" charset="0"/>
                </a:rPr>
                <a:t>КЛАСТЕР А:</a:t>
              </a:r>
            </a:p>
            <a:p>
              <a:pPr marL="457200" indent="-457200">
                <a:buFont typeface="Arial" panose="020B0604020202020204" pitchFamily="34" charset="0"/>
                <a:buChar char="•"/>
              </a:pPr>
              <a:r>
                <a:rPr lang="ru-RU" sz="3200" dirty="0">
                  <a:solidFill>
                    <a:schemeClr val="tx1"/>
                  </a:solidFill>
                  <a:latin typeface="Arial" panose="020B0604020202020204" pitchFamily="34" charset="0"/>
                  <a:cs typeface="Arial" panose="020B0604020202020204" pitchFamily="34" charset="0"/>
                </a:rPr>
                <a:t>Параноидное</a:t>
              </a:r>
              <a:r>
                <a:rPr lang="en-US" sz="3200" dirty="0">
                  <a:solidFill>
                    <a:schemeClr val="tx1"/>
                  </a:solidFill>
                  <a:latin typeface="Arial" panose="020B0604020202020204" pitchFamily="34" charset="0"/>
                  <a:cs typeface="Arial" panose="020B0604020202020204" pitchFamily="34" charset="0"/>
                </a:rPr>
                <a:t>, </a:t>
              </a:r>
              <a:r>
                <a:rPr lang="ru-RU" sz="3200" dirty="0">
                  <a:solidFill>
                    <a:schemeClr val="tx1"/>
                  </a:solidFill>
                  <a:latin typeface="Arial" panose="020B0604020202020204" pitchFamily="34" charset="0"/>
                  <a:cs typeface="Arial" panose="020B0604020202020204" pitchFamily="34" charset="0"/>
                </a:rPr>
                <a:t>шизоидное</a:t>
              </a:r>
              <a:r>
                <a:rPr lang="en-US" sz="3200" dirty="0">
                  <a:solidFill>
                    <a:schemeClr val="tx1"/>
                  </a:solidFill>
                  <a:latin typeface="Arial" panose="020B0604020202020204" pitchFamily="34" charset="0"/>
                  <a:cs typeface="Arial" panose="020B0604020202020204" pitchFamily="34" charset="0"/>
                </a:rPr>
                <a:t>, </a:t>
              </a:r>
              <a:r>
                <a:rPr lang="ru-RU" sz="3200" dirty="0">
                  <a:solidFill>
                    <a:schemeClr val="tx1"/>
                  </a:solidFill>
                  <a:latin typeface="Arial" panose="020B0604020202020204" pitchFamily="34" charset="0"/>
                  <a:cs typeface="Arial" panose="020B0604020202020204" pitchFamily="34" charset="0"/>
                </a:rPr>
                <a:t>шизотипическое</a:t>
              </a:r>
            </a:p>
            <a:p>
              <a:pPr algn="ctr"/>
              <a:r>
                <a:rPr lang="ru-RU" sz="3200" b="1" dirty="0">
                  <a:solidFill>
                    <a:schemeClr val="tx1"/>
                  </a:solidFill>
                  <a:latin typeface="Arial" panose="020B0604020202020204" pitchFamily="34" charset="0"/>
                  <a:cs typeface="Arial" panose="020B0604020202020204" pitchFamily="34" charset="0"/>
                </a:rPr>
                <a:t>КЛАСТЕР В:</a:t>
              </a:r>
            </a:p>
            <a:p>
              <a:pPr marL="457200" indent="-457200">
                <a:buFont typeface="Arial" panose="020B0604020202020204" pitchFamily="34" charset="0"/>
                <a:buChar char="•"/>
              </a:pPr>
              <a:r>
                <a:rPr lang="ru-RU" sz="3200" dirty="0">
                  <a:solidFill>
                    <a:schemeClr val="tx1"/>
                  </a:solidFill>
                  <a:latin typeface="Arial" panose="020B0604020202020204" pitchFamily="34" charset="0"/>
                  <a:cs typeface="Arial" panose="020B0604020202020204" pitchFamily="34" charset="0"/>
                </a:rPr>
                <a:t>Антисоциальное</a:t>
              </a:r>
              <a:r>
                <a:rPr lang="en-US" sz="3200" dirty="0">
                  <a:solidFill>
                    <a:schemeClr val="tx1"/>
                  </a:solidFill>
                  <a:latin typeface="Arial" panose="020B0604020202020204" pitchFamily="34" charset="0"/>
                  <a:cs typeface="Arial" panose="020B0604020202020204" pitchFamily="34" charset="0"/>
                </a:rPr>
                <a:t>, </a:t>
              </a:r>
              <a:r>
                <a:rPr lang="ru-RU" sz="3200" dirty="0">
                  <a:solidFill>
                    <a:schemeClr val="tx1"/>
                  </a:solidFill>
                  <a:latin typeface="Arial" panose="020B0604020202020204" pitchFamily="34" charset="0"/>
                  <a:cs typeface="Arial" panose="020B0604020202020204" pitchFamily="34" charset="0"/>
                </a:rPr>
                <a:t>пограничное</a:t>
              </a:r>
              <a:r>
                <a:rPr lang="en-US" sz="3200" dirty="0">
                  <a:solidFill>
                    <a:schemeClr val="tx1"/>
                  </a:solidFill>
                  <a:latin typeface="Arial" panose="020B0604020202020204" pitchFamily="34" charset="0"/>
                  <a:cs typeface="Arial" panose="020B0604020202020204" pitchFamily="34" charset="0"/>
                </a:rPr>
                <a:t>,</a:t>
              </a:r>
              <a:r>
                <a:rPr lang="ru-RU" sz="3200" dirty="0">
                  <a:solidFill>
                    <a:schemeClr val="tx1"/>
                  </a:solidFill>
                  <a:latin typeface="Arial" panose="020B0604020202020204" pitchFamily="34" charset="0"/>
                  <a:cs typeface="Arial" panose="020B0604020202020204" pitchFamily="34" charset="0"/>
                </a:rPr>
                <a:t> истерическое</a:t>
              </a:r>
              <a:r>
                <a:rPr lang="en-US" sz="3200" dirty="0">
                  <a:solidFill>
                    <a:schemeClr val="tx1"/>
                  </a:solidFill>
                  <a:latin typeface="Arial" panose="020B0604020202020204" pitchFamily="34" charset="0"/>
                  <a:cs typeface="Arial" panose="020B0604020202020204" pitchFamily="34" charset="0"/>
                </a:rPr>
                <a:t>, </a:t>
              </a:r>
              <a:r>
                <a:rPr lang="ru-RU" sz="3200" dirty="0">
                  <a:solidFill>
                    <a:schemeClr val="tx1"/>
                  </a:solidFill>
                  <a:latin typeface="Arial" panose="020B0604020202020204" pitchFamily="34" charset="0"/>
                  <a:cs typeface="Arial" panose="020B0604020202020204" pitchFamily="34" charset="0"/>
                </a:rPr>
                <a:t>нарциссическое</a:t>
              </a:r>
            </a:p>
            <a:p>
              <a:pPr algn="ctr"/>
              <a:r>
                <a:rPr lang="ru-RU" sz="3200" b="1" dirty="0">
                  <a:solidFill>
                    <a:schemeClr val="tx1"/>
                  </a:solidFill>
                  <a:latin typeface="Arial" panose="020B0604020202020204" pitchFamily="34" charset="0"/>
                  <a:cs typeface="Arial" panose="020B0604020202020204" pitchFamily="34" charset="0"/>
                </a:rPr>
                <a:t>КЛАСТЕР С:</a:t>
              </a:r>
            </a:p>
            <a:p>
              <a:pPr marL="457200" indent="-457200">
                <a:buFont typeface="Arial" panose="020B0604020202020204" pitchFamily="34" charset="0"/>
                <a:buChar char="•"/>
              </a:pPr>
              <a:r>
                <a:rPr lang="ru-RU" sz="3200" dirty="0">
                  <a:solidFill>
                    <a:schemeClr val="tx1"/>
                  </a:solidFill>
                  <a:latin typeface="Arial" panose="020B0604020202020204" pitchFamily="34" charset="0"/>
                  <a:cs typeface="Arial" panose="020B0604020202020204" pitchFamily="34" charset="0"/>
                </a:rPr>
                <a:t>Избегающее</a:t>
              </a:r>
              <a:r>
                <a:rPr lang="en-US" sz="3200" dirty="0">
                  <a:solidFill>
                    <a:schemeClr val="tx1"/>
                  </a:solidFill>
                  <a:latin typeface="Arial" panose="020B0604020202020204" pitchFamily="34" charset="0"/>
                  <a:cs typeface="Arial" panose="020B0604020202020204" pitchFamily="34" charset="0"/>
                </a:rPr>
                <a:t>, </a:t>
              </a:r>
              <a:r>
                <a:rPr lang="ru-RU" sz="3200" dirty="0">
                  <a:solidFill>
                    <a:schemeClr val="tx1"/>
                  </a:solidFill>
                  <a:latin typeface="Arial" panose="020B0604020202020204" pitchFamily="34" charset="0"/>
                  <a:cs typeface="Arial" panose="020B0604020202020204" pitchFamily="34" charset="0"/>
                </a:rPr>
                <a:t>зависимое</a:t>
              </a:r>
              <a:r>
                <a:rPr lang="en-US" sz="3200" dirty="0">
                  <a:solidFill>
                    <a:schemeClr val="tx1"/>
                  </a:solidFill>
                  <a:latin typeface="Arial" panose="020B0604020202020204" pitchFamily="34" charset="0"/>
                  <a:cs typeface="Arial" panose="020B0604020202020204" pitchFamily="34" charset="0"/>
                </a:rPr>
                <a:t>, </a:t>
              </a:r>
              <a:r>
                <a:rPr lang="ru-RU" sz="3200" dirty="0" smtClean="0">
                  <a:solidFill>
                    <a:schemeClr val="tx1"/>
                  </a:solidFill>
                  <a:latin typeface="Arial" panose="020B0604020202020204" pitchFamily="34" charset="0"/>
                  <a:cs typeface="Arial" panose="020B0604020202020204" pitchFamily="34" charset="0"/>
                </a:rPr>
                <a:t>ананкастное.</a:t>
              </a:r>
              <a:endParaRPr lang="ru-RU" sz="3200" dirty="0">
                <a:solidFill>
                  <a:schemeClr val="tx1"/>
                </a:solidFill>
                <a:latin typeface="Arial" panose="020B0604020202020204" pitchFamily="34" charset="0"/>
                <a:cs typeface="Arial" panose="020B0604020202020204" pitchFamily="34" charset="0"/>
              </a:endParaRPr>
            </a:p>
            <a:p>
              <a:endParaRPr lang="ru-RU" sz="3200" b="1" dirty="0">
                <a:solidFill>
                  <a:schemeClr val="tx1"/>
                </a:solidFill>
                <a:latin typeface="Arial" panose="020B0604020202020204" pitchFamily="34" charset="0"/>
                <a:cs typeface="Arial" panose="020B0604020202020204" pitchFamily="34" charset="0"/>
              </a:endParaRPr>
            </a:p>
            <a:p>
              <a:endParaRPr lang="ru-RU" dirty="0"/>
            </a:p>
            <a:p>
              <a:endParaRPr lang="ru-RU" dirty="0"/>
            </a:p>
            <a:p>
              <a:endParaRPr lang="ru-RU" dirty="0"/>
            </a:p>
            <a:p>
              <a:endParaRPr dirty="0"/>
            </a:p>
          </p:txBody>
        </p:sp>
      </p:gr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2" name="Freeform 23"/>
          <p:cNvSpPr/>
          <p:nvPr/>
        </p:nvSpPr>
        <p:spPr>
          <a:xfrm>
            <a:off x="4603080" y="5621799"/>
            <a:ext cx="293442" cy="276574"/>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b="0">
                <a:latin typeface="Roboto"/>
                <a:ea typeface="Roboto"/>
                <a:cs typeface="Roboto"/>
                <a:sym typeface="Roboto"/>
              </a:defRPr>
            </a:pPr>
            <a:endParaRPr/>
          </a:p>
        </p:txBody>
      </p:sp>
      <p:sp>
        <p:nvSpPr>
          <p:cNvPr id="814" name="Кружок"/>
          <p:cNvSpPr/>
          <p:nvPr/>
        </p:nvSpPr>
        <p:spPr>
          <a:xfrm>
            <a:off x="8145164" y="8787149"/>
            <a:ext cx="626073" cy="626073"/>
          </a:xfrm>
          <a:prstGeom prst="ellipse">
            <a:avLst/>
          </a:prstGeom>
          <a:gradFill flip="none" rotWithShape="1">
            <a:gsLst>
              <a:gs pos="0">
                <a:schemeClr val="accent2"/>
              </a:gs>
              <a:gs pos="100000">
                <a:schemeClr val="accent1"/>
              </a:gs>
            </a:gsLst>
            <a:lin ang="34039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9" name="Lorem ipsum sed dolor sit sed amet, consectetur adipiscing elit, sed do eiusmod tempor incididunt ut labore et dolore magna aliqua. Ut proideenim ad minim veniam, laboris quis proident nostrud exercitation ullamco laboris nisi ut aliquip ex ea commo ut consequat. Duis aute irure dolor in"/>
          <p:cNvSpPr txBox="1"/>
          <p:nvPr/>
        </p:nvSpPr>
        <p:spPr>
          <a:xfrm>
            <a:off x="10711544" y="1850064"/>
            <a:ext cx="12850206" cy="979716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ctr"/>
            <a:r>
              <a:rPr lang="ru-RU" sz="5400" b="1" i="0" u="none" strike="noStrike" dirty="0">
                <a:solidFill>
                  <a:srgbClr val="000000"/>
                </a:solidFill>
                <a:effectLst/>
                <a:latin typeface="Arial" panose="020B0604020202020204" pitchFamily="34" charset="0"/>
                <a:cs typeface="Arial" panose="020B0604020202020204" pitchFamily="34" charset="0"/>
              </a:rPr>
              <a:t>Подростки остро нуждаются в</a:t>
            </a:r>
            <a:r>
              <a:rPr lang="en-US" sz="5400" b="1" i="0" u="none" strike="noStrike" dirty="0">
                <a:solidFill>
                  <a:srgbClr val="000000"/>
                </a:solidFill>
                <a:effectLst/>
                <a:latin typeface="Arial" panose="020B0604020202020204" pitchFamily="34" charset="0"/>
                <a:cs typeface="Arial" panose="020B0604020202020204" pitchFamily="34" charset="0"/>
              </a:rPr>
              <a:t> </a:t>
            </a:r>
            <a:r>
              <a:rPr lang="ru-RU" sz="5400" b="1" i="0" u="none" strike="noStrike" dirty="0">
                <a:solidFill>
                  <a:srgbClr val="000000"/>
                </a:solidFill>
                <a:effectLst/>
                <a:latin typeface="Arial" panose="020B0604020202020204" pitchFamily="34" charset="0"/>
                <a:cs typeface="Arial" panose="020B0604020202020204" pitchFamily="34" charset="0"/>
              </a:rPr>
              <a:t>поддержке семьи</a:t>
            </a:r>
          </a:p>
          <a:p>
            <a:pPr algn="l"/>
            <a:endParaRPr lang="ru-RU" sz="2800" b="0" i="0" u="none" strike="noStrike" dirty="0">
              <a:solidFill>
                <a:srgbClr val="000000"/>
              </a:solidFill>
              <a:effectLst/>
              <a:latin typeface="HSE Sans"/>
            </a:endParaRPr>
          </a:p>
          <a:p>
            <a:pPr algn="ctr"/>
            <a:r>
              <a:rPr lang="ru-RU" sz="2800" b="0" i="0" u="none" strike="noStrike" dirty="0">
                <a:solidFill>
                  <a:srgbClr val="000000"/>
                </a:solidFill>
                <a:effectLst/>
                <a:latin typeface="Arial" panose="020B0604020202020204" pitchFamily="34" charset="0"/>
                <a:cs typeface="Arial" panose="020B0604020202020204" pitchFamily="34" charset="0"/>
              </a:rPr>
              <a:t>Взрослея, дети так или иначе дистанцируются от родителей. С одной стороны, подросток «дрейфует» в сторону сверстников (друзей, одноклассников), ищет у них поддержки. Общение вне семьи происходит все чаще. С другой стороны, повзрослевший ребенок уходит в себя, пытается держать близких на расстоянии, яростно отстаивает «свою» территорию и свободу. Контроль со стороны родителей он </a:t>
            </a:r>
            <a:r>
              <a:rPr lang="ru-RU" sz="2800" b="0" i="0" u="none" strike="noStrike" dirty="0" smtClean="0">
                <a:solidFill>
                  <a:srgbClr val="000000"/>
                </a:solidFill>
                <a:effectLst/>
                <a:latin typeface="Arial" panose="020B0604020202020204" pitchFamily="34" charset="0"/>
                <a:cs typeface="Arial" panose="020B0604020202020204" pitchFamily="34" charset="0"/>
              </a:rPr>
              <a:t>встречает</a:t>
            </a:r>
            <a:br>
              <a:rPr lang="ru-RU" sz="2800" b="0" i="0" u="none" strike="noStrike" dirty="0" smtClean="0">
                <a:solidFill>
                  <a:srgbClr val="000000"/>
                </a:solidFill>
                <a:effectLst/>
                <a:latin typeface="Arial" panose="020B0604020202020204" pitchFamily="34" charset="0"/>
                <a:cs typeface="Arial" panose="020B0604020202020204" pitchFamily="34" charset="0"/>
              </a:rPr>
            </a:br>
            <a:r>
              <a:rPr lang="ru-RU" sz="2800" b="0" i="0" u="none" strike="noStrike" dirty="0" smtClean="0">
                <a:solidFill>
                  <a:srgbClr val="000000"/>
                </a:solidFill>
                <a:effectLst/>
                <a:latin typeface="Arial" panose="020B0604020202020204" pitchFamily="34" charset="0"/>
                <a:cs typeface="Arial" panose="020B0604020202020204" pitchFamily="34" charset="0"/>
              </a:rPr>
              <a:t>в </a:t>
            </a:r>
            <a:r>
              <a:rPr lang="ru-RU" sz="2800" b="0" i="0" u="none" strike="noStrike" dirty="0">
                <a:solidFill>
                  <a:srgbClr val="000000"/>
                </a:solidFill>
                <a:effectLst/>
                <a:latin typeface="Arial" panose="020B0604020202020204" pitchFamily="34" charset="0"/>
                <a:cs typeface="Arial" panose="020B0604020202020204" pitchFamily="34" charset="0"/>
              </a:rPr>
              <a:t>штыки. Это происходит отнюдь не только с «трудными» подростками, </a:t>
            </a:r>
            <a:r>
              <a:rPr lang="ru-RU" sz="2800" b="0" i="0" u="none" strike="noStrike" dirty="0" smtClean="0">
                <a:solidFill>
                  <a:srgbClr val="000000"/>
                </a:solidFill>
                <a:effectLst/>
                <a:latin typeface="Arial" panose="020B0604020202020204" pitchFamily="34" charset="0"/>
                <a:cs typeface="Arial" panose="020B0604020202020204" pitchFamily="34" charset="0"/>
              </a:rPr>
              <a:t/>
            </a:r>
            <a:br>
              <a:rPr lang="ru-RU" sz="2800" b="0" i="0" u="none" strike="noStrike" dirty="0" smtClean="0">
                <a:solidFill>
                  <a:srgbClr val="000000"/>
                </a:solidFill>
                <a:effectLst/>
                <a:latin typeface="Arial" panose="020B0604020202020204" pitchFamily="34" charset="0"/>
                <a:cs typeface="Arial" panose="020B0604020202020204" pitchFamily="34" charset="0"/>
              </a:rPr>
            </a:br>
            <a:r>
              <a:rPr lang="ru-RU" sz="2800" b="0" i="0" u="none" strike="noStrike" dirty="0" smtClean="0">
                <a:solidFill>
                  <a:srgbClr val="000000"/>
                </a:solidFill>
                <a:effectLst/>
                <a:latin typeface="Arial" panose="020B0604020202020204" pitchFamily="34" charset="0"/>
                <a:cs typeface="Arial" panose="020B0604020202020204" pitchFamily="34" charset="0"/>
              </a:rPr>
              <a:t>но </a:t>
            </a:r>
            <a:r>
              <a:rPr lang="ru-RU" sz="2800" b="0" i="0" u="none" strike="noStrike" dirty="0">
                <a:solidFill>
                  <a:srgbClr val="000000"/>
                </a:solidFill>
                <a:effectLst/>
                <a:latin typeface="Arial" panose="020B0604020202020204" pitchFamily="34" charset="0"/>
                <a:cs typeface="Arial" panose="020B0604020202020204" pitchFamily="34" charset="0"/>
              </a:rPr>
              <a:t>с большинством тинейджеров.</a:t>
            </a:r>
          </a:p>
          <a:p>
            <a:pPr algn="ctr"/>
            <a:r>
              <a:rPr lang="ru-RU" sz="2800" b="0" i="0" u="none" strike="noStrike" dirty="0">
                <a:solidFill>
                  <a:srgbClr val="000000"/>
                </a:solidFill>
                <a:effectLst/>
                <a:latin typeface="Arial" panose="020B0604020202020204" pitchFamily="34" charset="0"/>
                <a:cs typeface="Arial" panose="020B0604020202020204" pitchFamily="34" charset="0"/>
              </a:rPr>
              <a:t>При всей дистанции с </a:t>
            </a:r>
            <a:r>
              <a:rPr lang="ru-RU" sz="2800" b="0" i="0" u="none" strike="noStrike" dirty="0" smtClean="0">
                <a:solidFill>
                  <a:srgbClr val="000000"/>
                </a:solidFill>
                <a:effectLst/>
                <a:latin typeface="Arial" panose="020B0604020202020204" pitchFamily="34" charset="0"/>
                <a:cs typeface="Arial" panose="020B0604020202020204" pitchFamily="34" charset="0"/>
              </a:rPr>
              <a:t>родителями </a:t>
            </a:r>
            <a:r>
              <a:rPr lang="ru-RU" sz="2800" b="0" i="0" u="none" strike="noStrike" dirty="0">
                <a:solidFill>
                  <a:srgbClr val="000000"/>
                </a:solidFill>
                <a:effectLst/>
                <a:latin typeface="Arial" panose="020B0604020202020204" pitchFamily="34" charset="0"/>
                <a:cs typeface="Arial" panose="020B0604020202020204" pitchFamily="34" charset="0"/>
              </a:rPr>
              <a:t>подросток внутренне остро </a:t>
            </a:r>
            <a:r>
              <a:rPr lang="ru-RU" sz="2800" b="0" i="0" u="none" strike="noStrike" dirty="0" smtClean="0">
                <a:solidFill>
                  <a:srgbClr val="000000"/>
                </a:solidFill>
                <a:effectLst/>
                <a:latin typeface="Arial" panose="020B0604020202020204" pitchFamily="34" charset="0"/>
                <a:cs typeface="Arial" panose="020B0604020202020204" pitchFamily="34" charset="0"/>
              </a:rPr>
              <a:t>нуждается</a:t>
            </a:r>
            <a:br>
              <a:rPr lang="ru-RU" sz="2800" b="0" i="0" u="none" strike="noStrike" dirty="0" smtClean="0">
                <a:solidFill>
                  <a:srgbClr val="000000"/>
                </a:solidFill>
                <a:effectLst/>
                <a:latin typeface="Arial" panose="020B0604020202020204" pitchFamily="34" charset="0"/>
                <a:cs typeface="Arial" panose="020B0604020202020204" pitchFamily="34" charset="0"/>
              </a:rPr>
            </a:br>
            <a:r>
              <a:rPr lang="ru-RU" sz="2800" b="0" i="0" u="none" strike="noStrike" dirty="0" smtClean="0">
                <a:solidFill>
                  <a:srgbClr val="000000"/>
                </a:solidFill>
                <a:effectLst/>
                <a:latin typeface="Arial" panose="020B0604020202020204" pitchFamily="34" charset="0"/>
                <a:cs typeface="Arial" panose="020B0604020202020204" pitchFamily="34" charset="0"/>
              </a:rPr>
              <a:t>в </a:t>
            </a:r>
            <a:r>
              <a:rPr lang="ru-RU" sz="2800" b="0" i="0" u="none" strike="noStrike" dirty="0">
                <a:solidFill>
                  <a:srgbClr val="000000"/>
                </a:solidFill>
                <a:effectLst/>
                <a:latin typeface="Arial" panose="020B0604020202020204" pitchFamily="34" charset="0"/>
                <a:cs typeface="Arial" panose="020B0604020202020204" pitchFamily="34" charset="0"/>
              </a:rPr>
              <a:t>их поддержке. </a:t>
            </a:r>
            <a:r>
              <a:rPr lang="ru-RU" sz="2800" b="0" i="0" u="none" strike="noStrike" dirty="0" smtClean="0">
                <a:solidFill>
                  <a:srgbClr val="000000"/>
                </a:solidFill>
                <a:effectLst/>
                <a:latin typeface="Arial" panose="020B0604020202020204" pitchFamily="34" charset="0"/>
                <a:cs typeface="Arial" panose="020B0604020202020204" pitchFamily="34" charset="0"/>
              </a:rPr>
              <a:t>Ему </a:t>
            </a:r>
            <a:r>
              <a:rPr lang="ru-RU" sz="2800" b="0" i="0" u="none" strike="noStrike" dirty="0">
                <a:solidFill>
                  <a:srgbClr val="000000"/>
                </a:solidFill>
                <a:effectLst/>
                <a:latin typeface="Arial" panose="020B0604020202020204" pitchFamily="34" charset="0"/>
                <a:cs typeface="Arial" panose="020B0604020202020204" pitchFamily="34" charset="0"/>
              </a:rPr>
              <a:t>необходима «долюбленность», ощущение своей значимости для близких, их внимание и принятие</a:t>
            </a:r>
            <a:r>
              <a:rPr lang="en-US" sz="2800" b="0" i="0" u="none" strike="noStrike" dirty="0">
                <a:solidFill>
                  <a:srgbClr val="000000"/>
                </a:solidFill>
                <a:effectLst/>
                <a:latin typeface="Arial" panose="020B0604020202020204" pitchFamily="34" charset="0"/>
                <a:cs typeface="Arial" panose="020B0604020202020204" pitchFamily="34" charset="0"/>
              </a:rPr>
              <a:t>.</a:t>
            </a:r>
            <a:endParaRPr lang="ru-RU" sz="2800" b="0" i="0" u="none" strike="noStrike" dirty="0">
              <a:solidFill>
                <a:srgbClr val="000000"/>
              </a:solidFill>
              <a:effectLst/>
              <a:latin typeface="Arial" panose="020B0604020202020204" pitchFamily="34" charset="0"/>
              <a:cs typeface="Arial" panose="020B0604020202020204" pitchFamily="34" charset="0"/>
            </a:endParaRPr>
          </a:p>
          <a:p>
            <a:pPr algn="just"/>
            <a:endParaRPr lang="ru-RU" sz="2800" b="0" i="0" u="none" strike="noStrike" dirty="0">
              <a:solidFill>
                <a:srgbClr val="000000"/>
              </a:solidFill>
              <a:effectLst/>
              <a:latin typeface="Arial" panose="020B0604020202020204" pitchFamily="34" charset="0"/>
              <a:cs typeface="Arial" panose="020B0604020202020204" pitchFamily="34" charset="0"/>
            </a:endParaRPr>
          </a:p>
        </p:txBody>
      </p:sp>
      <p:sp>
        <p:nvSpPr>
          <p:cNvPr id="822" name="Freeform 23"/>
          <p:cNvSpPr/>
          <p:nvPr/>
        </p:nvSpPr>
        <p:spPr>
          <a:xfrm>
            <a:off x="14102679" y="9817726"/>
            <a:ext cx="293442" cy="276574"/>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b="0">
                <a:latin typeface="Roboto"/>
                <a:ea typeface="Roboto"/>
                <a:cs typeface="Roboto"/>
                <a:sym typeface="Roboto"/>
              </a:defRPr>
            </a:pPr>
            <a:endParaRPr/>
          </a:p>
        </p:txBody>
      </p:sp>
      <p:sp>
        <p:nvSpPr>
          <p:cNvPr id="3" name="Rectangle 4">
            <a:extLst>
              <a:ext uri="{FF2B5EF4-FFF2-40B4-BE49-F238E27FC236}">
                <a16:creationId xmlns:a16="http://schemas.microsoft.com/office/drawing/2014/main" xmlns="" id="{8D04B36C-3C9D-96BA-832E-42BAC8785B93}"/>
              </a:ext>
            </a:extLst>
          </p:cNvPr>
          <p:cNvSpPr>
            <a:spLocks noChangeArrowheads="1"/>
          </p:cNvSpPr>
          <p:nvPr/>
        </p:nvSpPr>
        <p:spPr bwMode="auto">
          <a:xfrm>
            <a:off x="14396121" y="2198914"/>
            <a:ext cx="2438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pic>
        <p:nvPicPr>
          <p:cNvPr id="7" name="Рисунок 30">
            <a:extLst>
              <a:ext uri="{FF2B5EF4-FFF2-40B4-BE49-F238E27FC236}">
                <a16:creationId xmlns:a16="http://schemas.microsoft.com/office/drawing/2014/main" xmlns="" id="{5CE08D2A-BB08-CD58-2410-AA4973E3AC8A}"/>
              </a:ext>
            </a:extLst>
          </p:cNvPr>
          <p:cNvPicPr>
            <a:picLocks noGrp="1" noChangeAspect="1" noChangeArrowheads="1"/>
          </p:cNvPicPr>
          <p:nvPr>
            <p:ph type="pic" sz="quarter" idx="10"/>
          </p:nvPr>
        </p:nvPicPr>
        <p:blipFill>
          <a:blip r:embed="rId2" r:link="rId3">
            <a:extLst>
              <a:ext uri="{28A0092B-C50C-407E-A947-70E740481C1C}">
                <a14:useLocalDpi xmlns:a14="http://schemas.microsoft.com/office/drawing/2010/main" xmlns="" val="0"/>
              </a:ext>
            </a:extLst>
          </a:blip>
          <a:srcRect l="18604" r="18604"/>
          <a:stretch>
            <a:fillRect/>
          </a:stretch>
        </p:blipFill>
        <p:spPr bwMode="auto">
          <a:xfrm>
            <a:off x="1349829" y="2524125"/>
            <a:ext cx="8930821" cy="9361637"/>
          </a:xfrm>
          <a:prstGeom prst="rect">
            <a:avLst/>
          </a:prstGeom>
          <a:noFill/>
          <a:extLst>
            <a:ext uri="{909E8E84-426E-40DD-AFC4-6F175D3DCCD1}">
              <a14:hiddenFill xmlns:a14="http://schemas.microsoft.com/office/drawing/2010/main" xmlns="">
                <a:solidFill>
                  <a:srgbClr val="FFFFFF"/>
                </a:solidFill>
              </a14:hiddenFill>
            </a:ext>
          </a:extLst>
        </p:spPr>
      </p:pic>
      <p:sp>
        <p:nvSpPr>
          <p:cNvPr id="9" name="Фигура">
            <a:extLst>
              <a:ext uri="{FF2B5EF4-FFF2-40B4-BE49-F238E27FC236}">
                <a16:creationId xmlns:a16="http://schemas.microsoft.com/office/drawing/2014/main" xmlns="" id="{BE453FE3-A0AA-8F1E-85D8-D8BEADE351BF}"/>
              </a:ext>
            </a:extLst>
          </p:cNvPr>
          <p:cNvSpPr/>
          <p:nvPr/>
        </p:nvSpPr>
        <p:spPr>
          <a:xfrm>
            <a:off x="15261653" y="11996083"/>
            <a:ext cx="3352918" cy="909204"/>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flip="none" rotWithShape="1">
            <a:gsLst>
              <a:gs pos="0">
                <a:schemeClr val="accent2"/>
              </a:gs>
              <a:gs pos="100000">
                <a:schemeClr val="accent1"/>
              </a:gs>
            </a:gsLst>
            <a:lin ang="2015830"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Tree>
    <p:extLst>
      <p:ext uri="{BB962C8B-B14F-4D97-AF65-F5344CB8AC3E}">
        <p14:creationId xmlns:p14="http://schemas.microsoft.com/office/powerpoint/2010/main" xmlns="" val="99314464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Кружок"/>
          <p:cNvSpPr/>
          <p:nvPr/>
        </p:nvSpPr>
        <p:spPr>
          <a:xfrm>
            <a:off x="3435480" y="1785887"/>
            <a:ext cx="10652671" cy="10652672"/>
          </a:xfrm>
          <a:prstGeom prst="ellipse">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2" name="Lorem ipsum dolor sit amet, consectetur adipiscing elit, sed do eiusmod tempor incididunt ut labore et dolore magna aliqua. Ut enim ad minim veniam, quis nostrud exercitation ullamco laboris nisi ut aliquip ex ea commodo consequat. Duis aute irure dolor in reprehenderit in voluptate lit esse cillum dolore eu fugiat nulla pariatur. Excepteur sint occaecat c idatat non proident, sunt in culpa qui officia deserunt mollit anim id est laborum.…"/>
          <p:cNvSpPr txBox="1"/>
          <p:nvPr/>
        </p:nvSpPr>
        <p:spPr>
          <a:xfrm>
            <a:off x="13324113" y="1440423"/>
            <a:ext cx="10046249"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endParaRPr lang="ru-RU" sz="2800" b="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15" name="Группа"/>
          <p:cNvGrpSpPr/>
          <p:nvPr/>
        </p:nvGrpSpPr>
        <p:grpSpPr>
          <a:xfrm>
            <a:off x="667320" y="3873858"/>
            <a:ext cx="12498334" cy="5071534"/>
            <a:chOff x="0" y="-194954"/>
            <a:chExt cx="10812077" cy="5071534"/>
          </a:xfrm>
        </p:grpSpPr>
        <p:sp>
          <p:nvSpPr>
            <p:cNvPr id="113" name="Title text slide"/>
            <p:cNvSpPr txBox="1"/>
            <p:nvPr/>
          </p:nvSpPr>
          <p:spPr>
            <a:xfrm>
              <a:off x="0" y="-194954"/>
              <a:ext cx="7445400" cy="407291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12000" b="0">
                  <a:solidFill>
                    <a:srgbClr val="31333D"/>
                  </a:solidFill>
                  <a:latin typeface="Maven Pro Medium"/>
                  <a:ea typeface="Maven Pro Medium"/>
                  <a:cs typeface="Maven Pro Medium"/>
                  <a:sym typeface="Maven Pro Medium"/>
                </a:defRPr>
              </a:lvl1pPr>
            </a:lstStyle>
            <a:p>
              <a:r>
                <a:rPr lang="ru-RU" sz="6600" b="1" dirty="0">
                  <a:latin typeface="Arial" panose="020B0604020202020204" pitchFamily="34" charset="0"/>
                  <a:cs typeface="Arial" panose="020B0604020202020204" pitchFamily="34" charset="0"/>
                </a:rPr>
                <a:t>ДЕТСКО-РОДИТЕЛЬСКИЕ</a:t>
              </a:r>
            </a:p>
            <a:p>
              <a:r>
                <a:rPr lang="ru-RU" sz="6600" b="1" dirty="0">
                  <a:latin typeface="Arial" panose="020B0604020202020204" pitchFamily="34" charset="0"/>
                  <a:cs typeface="Arial" panose="020B0604020202020204" pitchFamily="34" charset="0"/>
                </a:rPr>
                <a:t>КОНФЛИКТЫ</a:t>
              </a:r>
            </a:p>
            <a:p>
              <a:endParaRPr sz="6000" b="1" dirty="0">
                <a:latin typeface="Arial" panose="020B0604020202020204" pitchFamily="34" charset="0"/>
                <a:cs typeface="Arial" panose="020B0604020202020204" pitchFamily="34" charset="0"/>
              </a:endParaRPr>
            </a:p>
          </p:txBody>
        </p:sp>
        <p:sp>
          <p:nvSpPr>
            <p:cNvPr id="114" name="Фигура"/>
            <p:cNvSpPr/>
            <p:nvPr/>
          </p:nvSpPr>
          <p:spPr>
            <a:xfrm rot="10800000">
              <a:off x="5939300" y="2369930"/>
              <a:ext cx="4872777" cy="2506650"/>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flip="none" rotWithShape="1">
              <a:gsLst>
                <a:gs pos="0">
                  <a:schemeClr val="accent2"/>
                </a:gs>
                <a:gs pos="100000">
                  <a:schemeClr val="accent1"/>
                </a:gs>
              </a:gsLst>
              <a:lin ang="2015830"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6" name="TextBox 5">
            <a:extLst>
              <a:ext uri="{FF2B5EF4-FFF2-40B4-BE49-F238E27FC236}">
                <a16:creationId xmlns:a16="http://schemas.microsoft.com/office/drawing/2014/main" xmlns="" id="{DCA4B5D6-3574-B6C3-6D73-B2FEAA068FB4}"/>
              </a:ext>
            </a:extLst>
          </p:cNvPr>
          <p:cNvSpPr txBox="1"/>
          <p:nvPr/>
        </p:nvSpPr>
        <p:spPr>
          <a:xfrm>
            <a:off x="10971026" y="965156"/>
            <a:ext cx="12399335" cy="1213922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spcBef>
                <a:spcPts val="1500"/>
              </a:spcBef>
              <a:spcAft>
                <a:spcPts val="750"/>
              </a:spcAft>
            </a:pPr>
            <a:endParaRPr lang="ru-RU" sz="440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endParaRPr lang="ru-RU" sz="4400" kern="100" dirty="0">
              <a:solidFill>
                <a:srgbClr val="222222"/>
              </a:solidFill>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r>
              <a:rPr lang="ru-RU" sz="440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rPr>
              <a:t>Конфликт неустойчивого родительского восприятия</a:t>
            </a:r>
          </a:p>
          <a:p>
            <a:pPr algn="r">
              <a:spcBef>
                <a:spcPts val="1500"/>
              </a:spcBef>
              <a:spcAft>
                <a:spcPts val="750"/>
              </a:spcAft>
            </a:pPr>
            <a:endParaRPr lang="ru-RU" sz="4400" kern="100" dirty="0">
              <a:solidFill>
                <a:srgbClr val="222222"/>
              </a:solidFill>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r>
              <a:rPr lang="ru-RU" sz="440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rPr>
              <a:t>Диктатура родителей</a:t>
            </a:r>
            <a:endParaRPr lang="ru-RU" sz="4400"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r">
              <a:spcBef>
                <a:spcPts val="1500"/>
              </a:spcBef>
              <a:spcAft>
                <a:spcPts val="750"/>
              </a:spcAft>
            </a:pPr>
            <a:endParaRPr lang="ru-RU" sz="440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r>
              <a:rPr lang="ru-RU" sz="440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rPr>
              <a:t>Мирное сосуществование</a:t>
            </a:r>
            <a:endParaRPr lang="ru-RU" sz="4400"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r">
              <a:spcBef>
                <a:spcPts val="1500"/>
              </a:spcBef>
              <a:spcAft>
                <a:spcPts val="750"/>
              </a:spcAft>
            </a:pPr>
            <a:endParaRPr lang="ru-RU" sz="4400"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r">
              <a:spcBef>
                <a:spcPts val="1500"/>
              </a:spcBef>
              <a:spcAft>
                <a:spcPts val="750"/>
              </a:spcAft>
            </a:pPr>
            <a:r>
              <a:rPr lang="ru-RU" sz="440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rPr>
              <a:t>Конфликт опеки</a:t>
            </a:r>
            <a:endParaRPr lang="ru-RU" sz="4400"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r">
              <a:spcBef>
                <a:spcPts val="1500"/>
              </a:spcBef>
              <a:spcAft>
                <a:spcPts val="750"/>
              </a:spcAft>
            </a:pPr>
            <a:endParaRPr lang="ru-RU" sz="440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r>
              <a:rPr lang="ru-RU" sz="440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rPr>
              <a:t>Конфликт родительской авторитетности</a:t>
            </a:r>
            <a:endParaRPr lang="ru-RU" sz="4400"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algn="r">
              <a:spcBef>
                <a:spcPts val="1500"/>
              </a:spcBef>
              <a:spcAft>
                <a:spcPts val="750"/>
              </a:spcAft>
            </a:pPr>
            <a:endParaRPr lang="ru-RU" sz="4400"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032152453"/>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Кружок"/>
          <p:cNvSpPr/>
          <p:nvPr/>
        </p:nvSpPr>
        <p:spPr>
          <a:xfrm>
            <a:off x="3435480" y="1785887"/>
            <a:ext cx="10652671" cy="10652672"/>
          </a:xfrm>
          <a:prstGeom prst="ellipse">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2" name="Lorem ipsum dolor sit amet, consectetur adipiscing elit, sed do eiusmod tempor incididunt ut labore et dolore magna aliqua. Ut enim ad minim veniam, quis nostrud exercitation ullamco laboris nisi ut aliquip ex ea commodo consequat. Duis aute irure dolor in reprehenderit in voluptate lit esse cillum dolore eu fugiat nulla pariatur. Excepteur sint occaecat c idatat non proident, sunt in culpa qui officia deserunt mollit anim id est laborum.…"/>
          <p:cNvSpPr txBox="1"/>
          <p:nvPr/>
        </p:nvSpPr>
        <p:spPr>
          <a:xfrm>
            <a:off x="13324113" y="1440423"/>
            <a:ext cx="10046249"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endParaRPr lang="ru-RU" sz="2800" b="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15" name="Группа"/>
          <p:cNvGrpSpPr/>
          <p:nvPr/>
        </p:nvGrpSpPr>
        <p:grpSpPr>
          <a:xfrm>
            <a:off x="943118" y="4422607"/>
            <a:ext cx="9317249" cy="5967060"/>
            <a:chOff x="-18977" y="-502651"/>
            <a:chExt cx="8060179" cy="5967060"/>
          </a:xfrm>
        </p:grpSpPr>
        <p:sp>
          <p:nvSpPr>
            <p:cNvPr id="113" name="Title text slide"/>
            <p:cNvSpPr txBox="1"/>
            <p:nvPr/>
          </p:nvSpPr>
          <p:spPr>
            <a:xfrm>
              <a:off x="-18977" y="-502651"/>
              <a:ext cx="7445400" cy="287258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12000" b="0">
                  <a:solidFill>
                    <a:srgbClr val="31333D"/>
                  </a:solidFill>
                  <a:latin typeface="Maven Pro Medium"/>
                  <a:ea typeface="Maven Pro Medium"/>
                  <a:cs typeface="Maven Pro Medium"/>
                  <a:sym typeface="Maven Pro Medium"/>
                </a:defRPr>
              </a:lvl1pPr>
            </a:lstStyle>
            <a:p>
              <a:r>
                <a:rPr lang="ru-RU" sz="6000" b="1" dirty="0">
                  <a:latin typeface="Arial" panose="020B0604020202020204" pitchFamily="34" charset="0"/>
                  <a:cs typeface="Arial" panose="020B0604020202020204" pitchFamily="34" charset="0"/>
                </a:rPr>
                <a:t>КОНФЛИКТЫ </a:t>
              </a:r>
            </a:p>
            <a:p>
              <a:r>
                <a:rPr lang="ru-RU" sz="6000" b="1" dirty="0">
                  <a:latin typeface="Arial" panose="020B0604020202020204" pitchFamily="34" charset="0"/>
                  <a:cs typeface="Arial" panose="020B0604020202020204" pitchFamily="34" charset="0"/>
                </a:rPr>
                <a:t>СО </a:t>
              </a:r>
            </a:p>
            <a:p>
              <a:r>
                <a:rPr lang="ru-RU" sz="6000" b="1" dirty="0">
                  <a:latin typeface="Arial" panose="020B0604020202020204" pitchFamily="34" charset="0"/>
                  <a:cs typeface="Arial" panose="020B0604020202020204" pitchFamily="34" charset="0"/>
                </a:rPr>
                <a:t>СВЕРСТНИКАМИ</a:t>
              </a:r>
              <a:endParaRPr sz="6000" b="1" dirty="0">
                <a:latin typeface="Arial" panose="020B0604020202020204" pitchFamily="34" charset="0"/>
                <a:cs typeface="Arial" panose="020B0604020202020204" pitchFamily="34" charset="0"/>
              </a:endParaRPr>
            </a:p>
          </p:txBody>
        </p:sp>
        <p:sp>
          <p:nvSpPr>
            <p:cNvPr id="114" name="Фигура"/>
            <p:cNvSpPr/>
            <p:nvPr/>
          </p:nvSpPr>
          <p:spPr>
            <a:xfrm rot="10800000">
              <a:off x="3168425" y="2957759"/>
              <a:ext cx="4872777" cy="2506650"/>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flip="none" rotWithShape="1">
              <a:gsLst>
                <a:gs pos="0">
                  <a:schemeClr val="accent2"/>
                </a:gs>
                <a:gs pos="100000">
                  <a:schemeClr val="accent1"/>
                </a:gs>
              </a:gsLst>
              <a:lin ang="2015830"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6" name="TextBox 5">
            <a:extLst>
              <a:ext uri="{FF2B5EF4-FFF2-40B4-BE49-F238E27FC236}">
                <a16:creationId xmlns:a16="http://schemas.microsoft.com/office/drawing/2014/main" xmlns="" id="{DCA4B5D6-3574-B6C3-6D73-B2FEAA068FB4}"/>
              </a:ext>
            </a:extLst>
          </p:cNvPr>
          <p:cNvSpPr txBox="1"/>
          <p:nvPr/>
        </p:nvSpPr>
        <p:spPr>
          <a:xfrm>
            <a:off x="10971026" y="965156"/>
            <a:ext cx="12399335" cy="118442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spcBef>
                <a:spcPts val="1500"/>
              </a:spcBef>
              <a:spcAft>
                <a:spcPts val="750"/>
              </a:spcAft>
            </a:pPr>
            <a:endParaRPr lang="ru-RU" sz="440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endParaRPr lang="ru-RU" sz="4400" kern="100" dirty="0">
              <a:solidFill>
                <a:srgbClr val="222222"/>
              </a:solidFill>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r>
              <a:rPr lang="ru-RU" sz="4400" b="1" kern="1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Конкуренция, борьба за статус в группе</a:t>
            </a:r>
            <a:endParaRPr lang="ru-RU" sz="4400" b="1" kern="100" dirty="0">
              <a:solidFill>
                <a:srgbClr val="1F3763"/>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endParaRPr lang="ru-RU" sz="4400" b="0" kern="100"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r>
              <a:rPr lang="ru-RU" sz="4400" b="1" kern="1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Подросток сознательно противопоставляет себя сверстникам</a:t>
            </a:r>
            <a:endParaRPr lang="ru-RU" sz="4400" b="1" kern="100" dirty="0">
              <a:solidFill>
                <a:srgbClr val="1F3763"/>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endParaRPr lang="ru-RU" sz="4400" b="0" kern="1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r>
              <a:rPr lang="ru-RU" sz="4400" b="1" kern="1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Подросток становится объектом травли (</a:t>
            </a:r>
            <a:r>
              <a:rPr lang="ru-RU" sz="4400" b="1" kern="100" dirty="0" err="1">
                <a:solidFill>
                  <a:srgbClr val="222222"/>
                </a:solidFill>
                <a:effectLst/>
                <a:latin typeface="Arial" panose="020B0604020202020204" pitchFamily="34" charset="0"/>
                <a:ea typeface="Times New Roman" panose="02020603050405020304" pitchFamily="18" charset="0"/>
                <a:cs typeface="Arial" panose="020B0604020202020204" pitchFamily="34" charset="0"/>
              </a:rPr>
              <a:t>буллинг</a:t>
            </a:r>
            <a:r>
              <a:rPr lang="ru-RU" sz="4400" b="1" kern="1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a:t>
            </a:r>
            <a:endParaRPr lang="ru-RU" sz="4400" b="1" kern="100" dirty="0">
              <a:solidFill>
                <a:srgbClr val="1F3763"/>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endParaRPr lang="ru-RU" sz="4400" b="0" kern="100" dirty="0">
              <a:solidFill>
                <a:srgbClr val="1F3763"/>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r>
              <a:rPr lang="ru-RU" sz="4400" b="1" kern="1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Влюбленность и общение между полами</a:t>
            </a:r>
            <a:endParaRPr lang="ru-RU" sz="4400" b="1" kern="100" dirty="0">
              <a:solidFill>
                <a:srgbClr val="1F3763"/>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endParaRPr lang="ru-RU" sz="4400" b="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endParaRPr lang="ru-RU" sz="4400"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178682553"/>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Кружок"/>
          <p:cNvSpPr/>
          <p:nvPr/>
        </p:nvSpPr>
        <p:spPr>
          <a:xfrm>
            <a:off x="3435480" y="1785887"/>
            <a:ext cx="10652671" cy="10652672"/>
          </a:xfrm>
          <a:prstGeom prst="ellipse">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2" name="Lorem ipsum dolor sit amet, consectetur adipiscing elit, sed do eiusmod tempor incididunt ut labore et dolore magna aliqua. Ut enim ad minim veniam, quis nostrud exercitation ullamco laboris nisi ut aliquip ex ea commodo consequat. Duis aute irure dolor in reprehenderit in voluptate lit esse cillum dolore eu fugiat nulla pariatur. Excepteur sint occaecat c idatat non proident, sunt in culpa qui officia deserunt mollit anim id est laborum.…"/>
          <p:cNvSpPr txBox="1"/>
          <p:nvPr/>
        </p:nvSpPr>
        <p:spPr>
          <a:xfrm>
            <a:off x="13324113" y="1440423"/>
            <a:ext cx="10046249" cy="5334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endParaRPr lang="ru-RU" sz="2800" b="0" dirty="0">
              <a:effectLst/>
              <a:latin typeface="Calibri" panose="020F0502020204030204" pitchFamily="34" charset="0"/>
              <a:ea typeface="Calibri" panose="020F0502020204030204" pitchFamily="34" charset="0"/>
              <a:cs typeface="Times New Roman" panose="02020603050405020304" pitchFamily="18" charset="0"/>
            </a:endParaRPr>
          </a:p>
        </p:txBody>
      </p:sp>
      <p:grpSp>
        <p:nvGrpSpPr>
          <p:cNvPr id="115" name="Группа"/>
          <p:cNvGrpSpPr/>
          <p:nvPr/>
        </p:nvGrpSpPr>
        <p:grpSpPr>
          <a:xfrm>
            <a:off x="943118" y="4884271"/>
            <a:ext cx="9317249" cy="5505396"/>
            <a:chOff x="-18977" y="-40987"/>
            <a:chExt cx="8060179" cy="5505396"/>
          </a:xfrm>
        </p:grpSpPr>
        <p:sp>
          <p:nvSpPr>
            <p:cNvPr id="113" name="Title text slide"/>
            <p:cNvSpPr txBox="1"/>
            <p:nvPr/>
          </p:nvSpPr>
          <p:spPr>
            <a:xfrm>
              <a:off x="-18977" y="-40987"/>
              <a:ext cx="7445400" cy="194925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12000" b="0">
                  <a:solidFill>
                    <a:srgbClr val="31333D"/>
                  </a:solidFill>
                  <a:latin typeface="Maven Pro Medium"/>
                  <a:ea typeface="Maven Pro Medium"/>
                  <a:cs typeface="Maven Pro Medium"/>
                  <a:sym typeface="Maven Pro Medium"/>
                </a:defRPr>
              </a:lvl1pPr>
            </a:lstStyle>
            <a:p>
              <a:r>
                <a:rPr lang="ru-RU" sz="6000" b="1" dirty="0">
                  <a:latin typeface="Arial" panose="020B0604020202020204" pitchFamily="34" charset="0"/>
                  <a:cs typeface="Arial" panose="020B0604020202020204" pitchFamily="34" charset="0"/>
                </a:rPr>
                <a:t>КОНФЛИКТЫ </a:t>
              </a:r>
            </a:p>
            <a:p>
              <a:r>
                <a:rPr lang="ru-RU" sz="6000" b="1" dirty="0">
                  <a:latin typeface="Arial" panose="020B0604020202020204" pitchFamily="34" charset="0"/>
                  <a:cs typeface="Arial" panose="020B0604020202020204" pitchFamily="34" charset="0"/>
                </a:rPr>
                <a:t>С УЧИТЕЛЯМИ</a:t>
              </a:r>
            </a:p>
          </p:txBody>
        </p:sp>
        <p:sp>
          <p:nvSpPr>
            <p:cNvPr id="114" name="Фигура"/>
            <p:cNvSpPr/>
            <p:nvPr/>
          </p:nvSpPr>
          <p:spPr>
            <a:xfrm rot="10800000">
              <a:off x="3168425" y="2957759"/>
              <a:ext cx="4872777" cy="2506650"/>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flip="none" rotWithShape="1">
              <a:gsLst>
                <a:gs pos="0">
                  <a:schemeClr val="accent2"/>
                </a:gs>
                <a:gs pos="100000">
                  <a:schemeClr val="accent1"/>
                </a:gs>
              </a:gsLst>
              <a:lin ang="2015830"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6" name="TextBox 5">
            <a:extLst>
              <a:ext uri="{FF2B5EF4-FFF2-40B4-BE49-F238E27FC236}">
                <a16:creationId xmlns:a16="http://schemas.microsoft.com/office/drawing/2014/main" xmlns="" id="{DCA4B5D6-3574-B6C3-6D73-B2FEAA068FB4}"/>
              </a:ext>
            </a:extLst>
          </p:cNvPr>
          <p:cNvSpPr txBox="1"/>
          <p:nvPr/>
        </p:nvSpPr>
        <p:spPr>
          <a:xfrm>
            <a:off x="11220827" y="1707162"/>
            <a:ext cx="12399335" cy="951799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r">
              <a:spcBef>
                <a:spcPts val="1500"/>
              </a:spcBef>
              <a:spcAft>
                <a:spcPts val="750"/>
              </a:spcAft>
            </a:pPr>
            <a:endParaRPr lang="ru-RU" sz="440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endParaRPr lang="ru-RU" sz="4400" kern="100" dirty="0">
              <a:solidFill>
                <a:srgbClr val="222222"/>
              </a:solidFill>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r>
              <a:rPr lang="ru-RU" sz="4400" b="1" kern="1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Плохое выполнение домашних заданий</a:t>
            </a:r>
            <a:endParaRPr lang="ru-RU" sz="4400" b="1" kern="100" dirty="0">
              <a:solidFill>
                <a:srgbClr val="1F3763"/>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endParaRPr lang="ru-RU" sz="4400" b="0" kern="100" dirty="0">
              <a:solidFill>
                <a:srgbClr val="222222"/>
              </a:solidFill>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r>
              <a:rPr lang="ru-RU" sz="4400" b="1" kern="1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Нарушение дисциплины в школе</a:t>
            </a:r>
            <a:endParaRPr lang="ru-RU" sz="4400" b="1" kern="100" dirty="0">
              <a:solidFill>
                <a:srgbClr val="1F3763"/>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endParaRPr lang="ru-RU" sz="4400" b="0" kern="1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r>
              <a:rPr lang="ru-RU" sz="4400" b="1" kern="100"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Неуважение к учителю</a:t>
            </a:r>
            <a:endParaRPr lang="ru-RU" sz="4400" b="1" kern="100" dirty="0">
              <a:solidFill>
                <a:srgbClr val="1F3763"/>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endParaRPr lang="ru-RU" sz="4400" b="0" kern="100" dirty="0">
              <a:solidFill>
                <a:srgbClr val="1F3763"/>
              </a:solidFill>
              <a:effectLst/>
              <a:latin typeface="Arial" panose="020B0604020202020204" pitchFamily="34" charset="0"/>
              <a:ea typeface="Times New Roman" panose="02020603050405020304" pitchFamily="18" charset="0"/>
              <a:cs typeface="Arial" panose="020B0604020202020204" pitchFamily="34" charset="0"/>
            </a:endParaRPr>
          </a:p>
          <a:p>
            <a:pPr algn="r">
              <a:spcBef>
                <a:spcPts val="1500"/>
              </a:spcBef>
              <a:spcAft>
                <a:spcPts val="750"/>
              </a:spcAft>
            </a:pPr>
            <a:endParaRPr lang="ru-RU" sz="4400" b="0" kern="100" dirty="0">
              <a:solidFill>
                <a:srgbClr val="222222"/>
              </a:solidFill>
              <a:effectLst/>
              <a:latin typeface="Helvetica-Neue Medium" panose="02000503000000020004" pitchFamily="2" charset="0"/>
              <a:ea typeface="Times New Roman" panose="02020603050405020304" pitchFamily="18" charset="0"/>
              <a:cs typeface="Times New Roman" panose="02020603050405020304" pitchFamily="18" charset="0"/>
            </a:endParaRPr>
          </a:p>
          <a:p>
            <a:pPr algn="r">
              <a:spcBef>
                <a:spcPts val="1500"/>
              </a:spcBef>
              <a:spcAft>
                <a:spcPts val="750"/>
              </a:spcAft>
            </a:pPr>
            <a:endParaRPr lang="ru-RU" sz="4400" kern="100"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42712425"/>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3592B8F3-F8BE-EA51-9E08-848CB3A45E12}"/>
              </a:ext>
            </a:extLst>
          </p:cNvPr>
          <p:cNvPicPr>
            <a:picLocks noGrp="1" noChangeAspect="1"/>
          </p:cNvPicPr>
          <p:nvPr>
            <p:ph type="pic" sz="quarter" idx="10"/>
          </p:nvPr>
        </p:nvPicPr>
        <p:blipFill>
          <a:blip r:embed="rId2">
            <a:extLst>
              <a:ext uri="{28A0092B-C50C-407E-A947-70E740481C1C}">
                <a14:useLocalDpi xmlns:a14="http://schemas.microsoft.com/office/drawing/2010/main" xmlns="" val="0"/>
              </a:ext>
            </a:extLst>
          </a:blip>
          <a:srcRect l="11162" r="11162"/>
          <a:stretch>
            <a:fillRect/>
          </a:stretch>
        </p:blipFill>
        <p:spPr>
          <a:xfrm>
            <a:off x="134028" y="1850064"/>
            <a:ext cx="11597229" cy="10094300"/>
          </a:xfrm>
          <a:prstGeom prst="ellipse">
            <a:avLst/>
          </a:prstGeom>
        </p:spPr>
      </p:pic>
      <p:sp>
        <p:nvSpPr>
          <p:cNvPr id="812" name="Freeform 23"/>
          <p:cNvSpPr/>
          <p:nvPr/>
        </p:nvSpPr>
        <p:spPr>
          <a:xfrm>
            <a:off x="4603080" y="5621799"/>
            <a:ext cx="293442" cy="276574"/>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b="0">
                <a:latin typeface="Roboto"/>
                <a:ea typeface="Roboto"/>
                <a:cs typeface="Roboto"/>
                <a:sym typeface="Roboto"/>
              </a:defRPr>
            </a:pPr>
            <a:endParaRPr/>
          </a:p>
        </p:txBody>
      </p:sp>
      <p:sp>
        <p:nvSpPr>
          <p:cNvPr id="814" name="Кружок"/>
          <p:cNvSpPr/>
          <p:nvPr/>
        </p:nvSpPr>
        <p:spPr>
          <a:xfrm>
            <a:off x="8145164" y="8787149"/>
            <a:ext cx="626073" cy="626073"/>
          </a:xfrm>
          <a:prstGeom prst="ellipse">
            <a:avLst/>
          </a:prstGeom>
          <a:gradFill flip="none" rotWithShape="1">
            <a:gsLst>
              <a:gs pos="0">
                <a:schemeClr val="accent2"/>
              </a:gs>
              <a:gs pos="100000">
                <a:schemeClr val="accent1"/>
              </a:gs>
            </a:gsLst>
            <a:lin ang="3403977"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819" name="Lorem ipsum sed dolor sit sed amet, consectetur adipiscing elit, sed do eiusmod tempor incididunt ut labore et dolore magna aliqua. Ut proideenim ad minim veniam, laboris quis proident nostrud exercitation ullamco laboris nisi ut aliquip ex ea commo ut consequat. Duis aute irure dolor in"/>
          <p:cNvSpPr txBox="1"/>
          <p:nvPr/>
        </p:nvSpPr>
        <p:spPr>
          <a:xfrm>
            <a:off x="12652745" y="1697664"/>
            <a:ext cx="10909005" cy="1269123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spcBef>
                <a:spcPts val="3000"/>
              </a:spcBef>
              <a:spcAft>
                <a:spcPts val="1875"/>
              </a:spcAft>
            </a:pPr>
            <a:r>
              <a:rPr lang="ru-RU" sz="4800" b="1" dirty="0">
                <a:solidFill>
                  <a:srgbClr val="222222"/>
                </a:solidFill>
                <a:effectLst/>
                <a:latin typeface="Arial" panose="020B0604020202020204" pitchFamily="34" charset="0"/>
                <a:ea typeface="Times New Roman" panose="02020603050405020304" pitchFamily="18" charset="0"/>
                <a:cs typeface="Arial" panose="020B0604020202020204" pitchFamily="34" charset="0"/>
              </a:rPr>
              <a:t>Как родителям помочь подростку в конфликтной ситуации?</a:t>
            </a:r>
          </a:p>
          <a:p>
            <a:pPr marL="457200" lvl="0" indent="-376238">
              <a:buSzPts val="1000"/>
              <a:buFont typeface="Arial" panose="020B0604020202020204" pitchFamily="34" charset="0"/>
              <a:buChar char="•"/>
              <a:tabLst>
                <a:tab pos="457200" algn="l"/>
              </a:tabLst>
            </a:pPr>
            <a:r>
              <a:rPr lang="ru-RU" sz="3200" kern="100" dirty="0">
                <a:solidFill>
                  <a:srgbClr val="222222"/>
                </a:solidFill>
                <a:effectLst/>
                <a:latin typeface="Arial" panose="020B0604020202020204" pitchFamily="34" charset="0"/>
                <a:ea typeface="Calibri" panose="020F0502020204030204" pitchFamily="34" charset="0"/>
                <a:cs typeface="Arial" panose="020B0604020202020204" pitchFamily="34" charset="0"/>
              </a:rPr>
              <a:t>Предложите выговориться и молча выслушайте</a:t>
            </a:r>
          </a:p>
          <a:p>
            <a:pPr marL="457200" indent="-457200">
              <a:spcBef>
                <a:spcPts val="3000"/>
              </a:spcBef>
              <a:spcAft>
                <a:spcPts val="1875"/>
              </a:spcAft>
              <a:buFont typeface="Arial" panose="020B0604020202020204" pitchFamily="34" charset="0"/>
              <a:buChar char="•"/>
            </a:pPr>
            <a:r>
              <a:rPr lang="ru-RU" sz="3200" kern="100" dirty="0">
                <a:solidFill>
                  <a:srgbClr val="222222"/>
                </a:solidFill>
                <a:effectLst/>
                <a:latin typeface="Arial" panose="020B0604020202020204" pitchFamily="34" charset="0"/>
                <a:ea typeface="Calibri" panose="020F0502020204030204" pitchFamily="34" charset="0"/>
                <a:cs typeface="Arial" panose="020B0604020202020204" pitchFamily="34" charset="0"/>
              </a:rPr>
              <a:t>Не навязывайте свою помощь</a:t>
            </a:r>
          </a:p>
          <a:p>
            <a:pPr marL="457200" indent="-457200">
              <a:spcBef>
                <a:spcPts val="3000"/>
              </a:spcBef>
              <a:spcAft>
                <a:spcPts val="1875"/>
              </a:spcAft>
              <a:buFont typeface="Arial" panose="020B0604020202020204" pitchFamily="34" charset="0"/>
              <a:buChar char="•"/>
            </a:pPr>
            <a:r>
              <a:rPr lang="ru-RU" sz="3200" kern="100" dirty="0">
                <a:solidFill>
                  <a:srgbClr val="222222"/>
                </a:solidFill>
                <a:effectLst/>
                <a:latin typeface="Arial" panose="020B0604020202020204" pitchFamily="34" charset="0"/>
                <a:ea typeface="Calibri" panose="020F0502020204030204" pitchFamily="34" charset="0"/>
                <a:cs typeface="Arial" panose="020B0604020202020204" pitchFamily="34" charset="0"/>
              </a:rPr>
              <a:t>Предоставляйте право выбора</a:t>
            </a:r>
          </a:p>
          <a:p>
            <a:pPr marL="457200" indent="-457200">
              <a:spcBef>
                <a:spcPts val="3000"/>
              </a:spcBef>
              <a:spcAft>
                <a:spcPts val="1875"/>
              </a:spcAft>
              <a:buFont typeface="Arial" panose="020B0604020202020204" pitchFamily="34" charset="0"/>
              <a:buChar char="•"/>
            </a:pPr>
            <a:r>
              <a:rPr lang="ru-RU" sz="3200" kern="100" dirty="0">
                <a:solidFill>
                  <a:srgbClr val="222222"/>
                </a:solidFill>
                <a:effectLst/>
                <a:latin typeface="Arial" panose="020B0604020202020204" pitchFamily="34" charset="0"/>
                <a:ea typeface="Calibri" panose="020F0502020204030204" pitchFamily="34" charset="0"/>
                <a:cs typeface="Arial" panose="020B0604020202020204" pitchFamily="34" charset="0"/>
              </a:rPr>
              <a:t>Научите не сравнивать себя с другими</a:t>
            </a:r>
          </a:p>
          <a:p>
            <a:pPr marL="457200" indent="-457200">
              <a:spcBef>
                <a:spcPts val="3000"/>
              </a:spcBef>
              <a:spcAft>
                <a:spcPts val="1875"/>
              </a:spcAft>
              <a:buFont typeface="Arial" panose="020B0604020202020204" pitchFamily="34" charset="0"/>
              <a:buChar char="•"/>
            </a:pPr>
            <a:r>
              <a:rPr lang="ru-RU" sz="3200" kern="100" dirty="0">
                <a:solidFill>
                  <a:srgbClr val="222222"/>
                </a:solidFill>
                <a:effectLst/>
                <a:latin typeface="Arial" panose="020B0604020202020204" pitchFamily="34" charset="0"/>
                <a:ea typeface="Calibri" panose="020F0502020204030204" pitchFamily="34" charset="0"/>
                <a:cs typeface="Arial" panose="020B0604020202020204" pitchFamily="34" charset="0"/>
              </a:rPr>
              <a:t>Будьте приветливы и уважительны к его друзьям</a:t>
            </a:r>
          </a:p>
          <a:p>
            <a:pPr marL="457200" indent="-457200">
              <a:spcBef>
                <a:spcPts val="3000"/>
              </a:spcBef>
              <a:spcAft>
                <a:spcPts val="1875"/>
              </a:spcAft>
              <a:buFont typeface="Arial" panose="020B0604020202020204" pitchFamily="34" charset="0"/>
              <a:buChar char="•"/>
            </a:pPr>
            <a:r>
              <a:rPr lang="ru-RU" sz="3200" kern="100" dirty="0">
                <a:solidFill>
                  <a:srgbClr val="222222"/>
                </a:solidFill>
                <a:effectLst/>
                <a:latin typeface="Arial" panose="020B0604020202020204" pitchFamily="34" charset="0"/>
                <a:ea typeface="Calibri" panose="020F0502020204030204" pitchFamily="34" charset="0"/>
                <a:cs typeface="Arial" panose="020B0604020202020204" pitchFamily="34" charset="0"/>
              </a:rPr>
              <a:t>Расширьте круг интересов</a:t>
            </a:r>
          </a:p>
          <a:p>
            <a:pPr marL="457200" indent="-457200">
              <a:spcBef>
                <a:spcPts val="3000"/>
              </a:spcBef>
              <a:spcAft>
                <a:spcPts val="1875"/>
              </a:spcAft>
              <a:buFont typeface="Arial" panose="020B0604020202020204" pitchFamily="34" charset="0"/>
              <a:buChar char="•"/>
            </a:pPr>
            <a:r>
              <a:rPr lang="ru-RU" sz="3200" kern="100" dirty="0">
                <a:solidFill>
                  <a:srgbClr val="222222"/>
                </a:solidFill>
                <a:effectLst/>
                <a:latin typeface="Arial" panose="020B0604020202020204" pitchFamily="34" charset="0"/>
                <a:ea typeface="Calibri" panose="020F0502020204030204" pitchFamily="34" charset="0"/>
                <a:cs typeface="Arial" panose="020B0604020202020204" pitchFamily="34" charset="0"/>
              </a:rPr>
              <a:t>Мотивируйте хорошее поведение</a:t>
            </a:r>
          </a:p>
          <a:p>
            <a:pPr marL="457200" indent="-457200">
              <a:spcBef>
                <a:spcPts val="3000"/>
              </a:spcBef>
              <a:spcAft>
                <a:spcPts val="1875"/>
              </a:spcAft>
              <a:buFont typeface="Arial" panose="020B0604020202020204" pitchFamily="34" charset="0"/>
              <a:buChar char="•"/>
            </a:pPr>
            <a:r>
              <a:rPr lang="ru-RU" sz="3200" kern="100" dirty="0">
                <a:solidFill>
                  <a:srgbClr val="222222"/>
                </a:solidFill>
                <a:effectLst/>
                <a:latin typeface="Arial" panose="020B0604020202020204" pitchFamily="34" charset="0"/>
                <a:ea typeface="Calibri" panose="020F0502020204030204" pitchFamily="34" charset="0"/>
                <a:cs typeface="Arial" panose="020B0604020202020204" pitchFamily="34" charset="0"/>
              </a:rPr>
              <a:t>Обнимайте</a:t>
            </a:r>
          </a:p>
          <a:p>
            <a:pPr>
              <a:spcBef>
                <a:spcPts val="3000"/>
              </a:spcBef>
              <a:spcAft>
                <a:spcPts val="1875"/>
              </a:spcAft>
            </a:pPr>
            <a:endParaRPr lang="ru-RU" sz="4800" b="1"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822" name="Freeform 23"/>
          <p:cNvSpPr/>
          <p:nvPr/>
        </p:nvSpPr>
        <p:spPr>
          <a:xfrm>
            <a:off x="14102679" y="9817726"/>
            <a:ext cx="293442" cy="276574"/>
          </a:xfrm>
          <a:custGeom>
            <a:avLst/>
            <a:gdLst/>
            <a:ahLst/>
            <a:cxnLst>
              <a:cxn ang="0">
                <a:pos x="wd2" y="hd2"/>
              </a:cxn>
              <a:cxn ang="5400000">
                <a:pos x="wd2" y="hd2"/>
              </a:cxn>
              <a:cxn ang="10800000">
                <a:pos x="wd2" y="hd2"/>
              </a:cxn>
              <a:cxn ang="16200000">
                <a:pos x="wd2" y="hd2"/>
              </a:cxn>
            </a:cxnLst>
            <a:rect l="0" t="0" r="r" b="b"/>
            <a:pathLst>
              <a:path w="21600" h="21600" extrusionOk="0">
                <a:moveTo>
                  <a:pt x="10901" y="17459"/>
                </a:moveTo>
                <a:lnTo>
                  <a:pt x="17497" y="21600"/>
                </a:lnTo>
                <a:lnTo>
                  <a:pt x="15848" y="13532"/>
                </a:lnTo>
                <a:lnTo>
                  <a:pt x="21600" y="8281"/>
                </a:lnTo>
                <a:lnTo>
                  <a:pt x="13797" y="7428"/>
                </a:lnTo>
                <a:lnTo>
                  <a:pt x="10901" y="0"/>
                </a:lnTo>
                <a:lnTo>
                  <a:pt x="7844" y="7428"/>
                </a:lnTo>
                <a:lnTo>
                  <a:pt x="0" y="8281"/>
                </a:lnTo>
                <a:lnTo>
                  <a:pt x="5993" y="13532"/>
                </a:lnTo>
                <a:lnTo>
                  <a:pt x="4143" y="21600"/>
                </a:lnTo>
                <a:lnTo>
                  <a:pt x="10901" y="17459"/>
                </a:lnTo>
              </a:path>
            </a:pathLst>
          </a:custGeom>
          <a:solidFill>
            <a:srgbClr val="FFFFFF"/>
          </a:solidFill>
          <a:ln w="12700" cap="flat">
            <a:noFill/>
            <a:miter lim="400000"/>
          </a:ln>
          <a:effectLst/>
        </p:spPr>
        <p:txBody>
          <a:bodyPr wrap="square" lIns="45719" tIns="45719" rIns="45719" bIns="45719" numCol="1" anchor="ctr">
            <a:noAutofit/>
          </a:bodyPr>
          <a:lstStyle/>
          <a:p>
            <a:pPr algn="l" defTabSz="914400">
              <a:defRPr sz="1800" b="0">
                <a:latin typeface="Roboto"/>
                <a:ea typeface="Roboto"/>
                <a:cs typeface="Roboto"/>
                <a:sym typeface="Roboto"/>
              </a:defRPr>
            </a:pPr>
            <a:endParaRPr/>
          </a:p>
        </p:txBody>
      </p:sp>
    </p:spTree>
    <p:extLst>
      <p:ext uri="{BB962C8B-B14F-4D97-AF65-F5344CB8AC3E}">
        <p14:creationId xmlns:p14="http://schemas.microsoft.com/office/powerpoint/2010/main" xmlns="" val="2381895684"/>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a:extLst>
              <a:ext uri="{FF2B5EF4-FFF2-40B4-BE49-F238E27FC236}">
                <a16:creationId xmlns:a16="http://schemas.microsoft.com/office/drawing/2014/main" xmlns="" id="{9043D287-BDAA-33CC-7F32-C9187F2A1D11}"/>
              </a:ext>
            </a:extLst>
          </p:cNvPr>
          <p:cNvPicPr>
            <a:picLocks noGrp="1" noChangeAspect="1"/>
          </p:cNvPicPr>
          <p:nvPr>
            <p:ph type="pic" sz="quarter" idx="16"/>
          </p:nvPr>
        </p:nvPicPr>
        <p:blipFill>
          <a:blip r:embed="rId2">
            <a:extLst>
              <a:ext uri="{28A0092B-C50C-407E-A947-70E740481C1C}">
                <a14:useLocalDpi xmlns:a14="http://schemas.microsoft.com/office/drawing/2010/main" xmlns="" val="0"/>
              </a:ext>
            </a:extLst>
          </a:blip>
          <a:srcRect l="11796" r="11796"/>
          <a:stretch>
            <a:fillRect/>
          </a:stretch>
        </p:blipFill>
        <p:spPr>
          <a:xfrm>
            <a:off x="633413" y="4222376"/>
            <a:ext cx="5883657" cy="5885237"/>
          </a:xfrm>
          <a:prstGeom prst="ellipse">
            <a:avLst/>
          </a:prstGeom>
        </p:spPr>
      </p:pic>
      <p:pic>
        <p:nvPicPr>
          <p:cNvPr id="7" name="Рисунок 6">
            <a:extLst>
              <a:ext uri="{FF2B5EF4-FFF2-40B4-BE49-F238E27FC236}">
                <a16:creationId xmlns:a16="http://schemas.microsoft.com/office/drawing/2014/main" xmlns="" id="{D46315A7-50B6-8FC5-AE88-B5F43CD28256}"/>
              </a:ext>
            </a:extLst>
          </p:cNvPr>
          <p:cNvPicPr>
            <a:picLocks noGrp="1" noChangeAspect="1"/>
          </p:cNvPicPr>
          <p:nvPr>
            <p:ph type="pic" sz="quarter" idx="18"/>
          </p:nvPr>
        </p:nvPicPr>
        <p:blipFill>
          <a:blip r:embed="rId3">
            <a:extLst>
              <a:ext uri="{28A0092B-C50C-407E-A947-70E740481C1C}">
                <a14:useLocalDpi xmlns:a14="http://schemas.microsoft.com/office/drawing/2010/main" xmlns="" val="0"/>
              </a:ext>
            </a:extLst>
          </a:blip>
          <a:srcRect l="321" r="321"/>
          <a:stretch>
            <a:fillRect/>
          </a:stretch>
        </p:blipFill>
        <p:spPr>
          <a:xfrm>
            <a:off x="7075488" y="7891463"/>
            <a:ext cx="5068887" cy="5068887"/>
          </a:xfrm>
          <a:prstGeom prst="ellipse">
            <a:avLst/>
          </a:prstGeom>
        </p:spPr>
      </p:pic>
      <p:sp>
        <p:nvSpPr>
          <p:cNvPr id="102" name="Фигура"/>
          <p:cNvSpPr/>
          <p:nvPr/>
        </p:nvSpPr>
        <p:spPr>
          <a:xfrm>
            <a:off x="-502680" y="-253688"/>
            <a:ext cx="13619769" cy="14223376"/>
          </a:xfrm>
          <a:custGeom>
            <a:avLst/>
            <a:gdLst/>
            <a:ahLst/>
            <a:cxnLst>
              <a:cxn ang="0">
                <a:pos x="wd2" y="hd2"/>
              </a:cxn>
              <a:cxn ang="5400000">
                <a:pos x="wd2" y="hd2"/>
              </a:cxn>
              <a:cxn ang="10800000">
                <a:pos x="wd2" y="hd2"/>
              </a:cxn>
              <a:cxn ang="16200000">
                <a:pos x="wd2" y="hd2"/>
              </a:cxn>
            </a:cxnLst>
            <a:rect l="0" t="0" r="r" b="b"/>
            <a:pathLst>
              <a:path w="20498" h="21087" extrusionOk="0">
                <a:moveTo>
                  <a:pt x="11229" y="0"/>
                </a:moveTo>
                <a:cubicBezTo>
                  <a:pt x="10248" y="0"/>
                  <a:pt x="9267" y="369"/>
                  <a:pt x="8519" y="1106"/>
                </a:cubicBezTo>
                <a:cubicBezTo>
                  <a:pt x="8251" y="1370"/>
                  <a:pt x="8033" y="1664"/>
                  <a:pt x="7861" y="1976"/>
                </a:cubicBezTo>
                <a:cubicBezTo>
                  <a:pt x="7804" y="1905"/>
                  <a:pt x="7745" y="1835"/>
                  <a:pt x="7678" y="1769"/>
                </a:cubicBezTo>
                <a:cubicBezTo>
                  <a:pt x="6789" y="894"/>
                  <a:pt x="5348" y="894"/>
                  <a:pt x="4459" y="1769"/>
                </a:cubicBezTo>
                <a:cubicBezTo>
                  <a:pt x="3570" y="2645"/>
                  <a:pt x="3570" y="4065"/>
                  <a:pt x="4459" y="4941"/>
                </a:cubicBezTo>
                <a:cubicBezTo>
                  <a:pt x="4539" y="5020"/>
                  <a:pt x="4626" y="5090"/>
                  <a:pt x="4715" y="5155"/>
                </a:cubicBezTo>
                <a:cubicBezTo>
                  <a:pt x="3638" y="5396"/>
                  <a:pt x="2616" y="5929"/>
                  <a:pt x="1778" y="6754"/>
                </a:cubicBezTo>
                <a:cubicBezTo>
                  <a:pt x="-592" y="9088"/>
                  <a:pt x="-592" y="12873"/>
                  <a:pt x="1778" y="15207"/>
                </a:cubicBezTo>
                <a:cubicBezTo>
                  <a:pt x="3976" y="17372"/>
                  <a:pt x="7441" y="17527"/>
                  <a:pt x="9822" y="15674"/>
                </a:cubicBezTo>
                <a:cubicBezTo>
                  <a:pt x="9780" y="17071"/>
                  <a:pt x="10298" y="18482"/>
                  <a:pt x="11381" y="19548"/>
                </a:cubicBezTo>
                <a:cubicBezTo>
                  <a:pt x="13464" y="21600"/>
                  <a:pt x="16842" y="21600"/>
                  <a:pt x="18925" y="19548"/>
                </a:cubicBezTo>
                <a:cubicBezTo>
                  <a:pt x="21008" y="17496"/>
                  <a:pt x="21008" y="14169"/>
                  <a:pt x="18925" y="12117"/>
                </a:cubicBezTo>
                <a:cubicBezTo>
                  <a:pt x="18052" y="11257"/>
                  <a:pt x="16950" y="10759"/>
                  <a:pt x="15813" y="10620"/>
                </a:cubicBezTo>
                <a:cubicBezTo>
                  <a:pt x="16584" y="9532"/>
                  <a:pt x="16479" y="8024"/>
                  <a:pt x="15493" y="7053"/>
                </a:cubicBezTo>
                <a:cubicBezTo>
                  <a:pt x="15089" y="6655"/>
                  <a:pt x="14594" y="6405"/>
                  <a:pt x="14074" y="6297"/>
                </a:cubicBezTo>
                <a:cubicBezTo>
                  <a:pt x="15430" y="4815"/>
                  <a:pt x="15388" y="2533"/>
                  <a:pt x="13939" y="1106"/>
                </a:cubicBezTo>
                <a:cubicBezTo>
                  <a:pt x="13191" y="369"/>
                  <a:pt x="12210" y="0"/>
                  <a:pt x="11229" y="0"/>
                </a:cubicBezTo>
                <a:close/>
                <a:moveTo>
                  <a:pt x="11229" y="943"/>
                </a:moveTo>
                <a:cubicBezTo>
                  <a:pt x="11965" y="943"/>
                  <a:pt x="12701" y="1219"/>
                  <a:pt x="13262" y="1772"/>
                </a:cubicBezTo>
                <a:cubicBezTo>
                  <a:pt x="14386" y="2879"/>
                  <a:pt x="14386" y="4672"/>
                  <a:pt x="13262" y="5779"/>
                </a:cubicBezTo>
                <a:cubicBezTo>
                  <a:pt x="12139" y="6885"/>
                  <a:pt x="10319" y="6885"/>
                  <a:pt x="9196" y="5779"/>
                </a:cubicBezTo>
                <a:cubicBezTo>
                  <a:pt x="8072" y="4672"/>
                  <a:pt x="8072" y="2879"/>
                  <a:pt x="9196" y="1772"/>
                </a:cubicBezTo>
                <a:cubicBezTo>
                  <a:pt x="9757" y="1219"/>
                  <a:pt x="10493" y="943"/>
                  <a:pt x="11229" y="943"/>
                </a:cubicBezTo>
                <a:close/>
                <a:moveTo>
                  <a:pt x="6069" y="1830"/>
                </a:moveTo>
                <a:cubicBezTo>
                  <a:pt x="6465" y="1830"/>
                  <a:pt x="6861" y="1979"/>
                  <a:pt x="7164" y="2277"/>
                </a:cubicBezTo>
                <a:cubicBezTo>
                  <a:pt x="7768" y="2873"/>
                  <a:pt x="7768" y="3839"/>
                  <a:pt x="7164" y="4434"/>
                </a:cubicBezTo>
                <a:cubicBezTo>
                  <a:pt x="6559" y="5030"/>
                  <a:pt x="5578" y="5030"/>
                  <a:pt x="4973" y="4434"/>
                </a:cubicBezTo>
                <a:cubicBezTo>
                  <a:pt x="4369" y="3839"/>
                  <a:pt x="4369" y="2873"/>
                  <a:pt x="4973" y="2277"/>
                </a:cubicBezTo>
                <a:cubicBezTo>
                  <a:pt x="5276" y="1979"/>
                  <a:pt x="5672" y="1830"/>
                  <a:pt x="6069" y="1830"/>
                </a:cubicBezTo>
                <a:close/>
                <a:moveTo>
                  <a:pt x="18553" y="3277"/>
                </a:moveTo>
                <a:cubicBezTo>
                  <a:pt x="18055" y="3277"/>
                  <a:pt x="17557" y="3464"/>
                  <a:pt x="17177" y="3838"/>
                </a:cubicBezTo>
                <a:cubicBezTo>
                  <a:pt x="16417" y="4586"/>
                  <a:pt x="16417" y="5800"/>
                  <a:pt x="17177" y="6548"/>
                </a:cubicBezTo>
                <a:cubicBezTo>
                  <a:pt x="17937" y="7297"/>
                  <a:pt x="19169" y="7297"/>
                  <a:pt x="19929" y="6548"/>
                </a:cubicBezTo>
                <a:cubicBezTo>
                  <a:pt x="20689" y="5800"/>
                  <a:pt x="20689" y="4586"/>
                  <a:pt x="19929" y="3838"/>
                </a:cubicBezTo>
                <a:cubicBezTo>
                  <a:pt x="19549" y="3464"/>
                  <a:pt x="19051" y="3277"/>
                  <a:pt x="18553" y="3277"/>
                </a:cubicBezTo>
                <a:close/>
                <a:moveTo>
                  <a:pt x="18553" y="3888"/>
                </a:moveTo>
                <a:cubicBezTo>
                  <a:pt x="18893" y="3888"/>
                  <a:pt x="19232" y="4015"/>
                  <a:pt x="19490" y="4270"/>
                </a:cubicBezTo>
                <a:cubicBezTo>
                  <a:pt x="20008" y="4780"/>
                  <a:pt x="20008" y="5607"/>
                  <a:pt x="19490" y="6117"/>
                </a:cubicBezTo>
                <a:cubicBezTo>
                  <a:pt x="18973" y="6626"/>
                  <a:pt x="18133" y="6626"/>
                  <a:pt x="17616" y="6117"/>
                </a:cubicBezTo>
                <a:cubicBezTo>
                  <a:pt x="17098" y="5607"/>
                  <a:pt x="17098" y="4780"/>
                  <a:pt x="17616" y="4270"/>
                </a:cubicBezTo>
                <a:cubicBezTo>
                  <a:pt x="17874" y="4015"/>
                  <a:pt x="18214" y="3888"/>
                  <a:pt x="18553" y="3888"/>
                </a:cubicBezTo>
                <a:close/>
                <a:moveTo>
                  <a:pt x="6069" y="6179"/>
                </a:moveTo>
                <a:cubicBezTo>
                  <a:pt x="7316" y="6179"/>
                  <a:pt x="8563" y="6648"/>
                  <a:pt x="9515" y="7585"/>
                </a:cubicBezTo>
                <a:cubicBezTo>
                  <a:pt x="11419" y="9461"/>
                  <a:pt x="11419" y="12501"/>
                  <a:pt x="9515" y="14376"/>
                </a:cubicBezTo>
                <a:cubicBezTo>
                  <a:pt x="7611" y="16252"/>
                  <a:pt x="4525" y="16252"/>
                  <a:pt x="2621" y="14376"/>
                </a:cubicBezTo>
                <a:cubicBezTo>
                  <a:pt x="718" y="12501"/>
                  <a:pt x="718" y="9461"/>
                  <a:pt x="2621" y="7585"/>
                </a:cubicBezTo>
                <a:cubicBezTo>
                  <a:pt x="3573" y="6648"/>
                  <a:pt x="4821" y="6179"/>
                  <a:pt x="6069" y="6179"/>
                </a:cubicBezTo>
                <a:close/>
                <a:moveTo>
                  <a:pt x="13490" y="7070"/>
                </a:moveTo>
                <a:cubicBezTo>
                  <a:pt x="13998" y="7070"/>
                  <a:pt x="14507" y="7261"/>
                  <a:pt x="14895" y="7643"/>
                </a:cubicBezTo>
                <a:cubicBezTo>
                  <a:pt x="15671" y="8407"/>
                  <a:pt x="15671" y="9647"/>
                  <a:pt x="14895" y="10412"/>
                </a:cubicBezTo>
                <a:cubicBezTo>
                  <a:pt x="14119" y="11176"/>
                  <a:pt x="12860" y="11176"/>
                  <a:pt x="12084" y="10412"/>
                </a:cubicBezTo>
                <a:cubicBezTo>
                  <a:pt x="11308" y="9647"/>
                  <a:pt x="11308" y="8407"/>
                  <a:pt x="12084" y="7643"/>
                </a:cubicBezTo>
                <a:cubicBezTo>
                  <a:pt x="12472" y="7261"/>
                  <a:pt x="12981" y="7070"/>
                  <a:pt x="13490" y="7070"/>
                </a:cubicBezTo>
                <a:close/>
                <a:moveTo>
                  <a:pt x="15153" y="11700"/>
                </a:moveTo>
                <a:cubicBezTo>
                  <a:pt x="16227" y="11700"/>
                  <a:pt x="17300" y="12104"/>
                  <a:pt x="18119" y="12911"/>
                </a:cubicBezTo>
                <a:cubicBezTo>
                  <a:pt x="19758" y="14525"/>
                  <a:pt x="19758" y="17142"/>
                  <a:pt x="18119" y="18756"/>
                </a:cubicBezTo>
                <a:cubicBezTo>
                  <a:pt x="16481" y="20369"/>
                  <a:pt x="13825" y="20369"/>
                  <a:pt x="12187" y="18756"/>
                </a:cubicBezTo>
                <a:cubicBezTo>
                  <a:pt x="10549" y="17142"/>
                  <a:pt x="10549" y="14525"/>
                  <a:pt x="12187" y="12911"/>
                </a:cubicBezTo>
                <a:cubicBezTo>
                  <a:pt x="13006" y="12104"/>
                  <a:pt x="14080" y="11700"/>
                  <a:pt x="15153" y="11700"/>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05" name="Группа"/>
          <p:cNvGrpSpPr/>
          <p:nvPr/>
        </p:nvGrpSpPr>
        <p:grpSpPr>
          <a:xfrm>
            <a:off x="13117089" y="935712"/>
            <a:ext cx="10953146" cy="14421995"/>
            <a:chOff x="-154396" y="-9939619"/>
            <a:chExt cx="9699093" cy="18197358"/>
          </a:xfrm>
        </p:grpSpPr>
        <p:sp>
          <p:nvSpPr>
            <p:cNvPr id="103" name="Title text slide"/>
            <p:cNvSpPr txBox="1"/>
            <p:nvPr/>
          </p:nvSpPr>
          <p:spPr>
            <a:xfrm>
              <a:off x="-154396" y="-9939619"/>
              <a:ext cx="9699093" cy="117798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sz="5400" b="1" dirty="0">
                  <a:latin typeface="Arial" panose="020B0604020202020204" pitchFamily="34" charset="0"/>
                  <a:cs typeface="Arial" panose="020B0604020202020204" pitchFamily="34" charset="0"/>
                </a:rPr>
                <a:t>О ЧЕМ МОЛЧАТ ПОДРОСТКИ</a:t>
              </a:r>
              <a:endParaRPr sz="5400" b="1" dirty="0">
                <a:latin typeface="Arial" panose="020B0604020202020204" pitchFamily="34" charset="0"/>
                <a:cs typeface="Arial" panose="020B0604020202020204" pitchFamily="34" charset="0"/>
              </a:endParaRPr>
            </a:p>
          </p:txBody>
        </p:sp>
        <p:sp>
          <p:nvSpPr>
            <p:cNvPr id="104" name="Lorem ipsum dolor sit amet, consectetur adipisg elit, sed do eiusmod tempor incididunt ut labore et dolore magna aliqua. Ut enim ad minim vem, quis nostrud exercitation ullamco laboris nisi ut aliquip ex ea commo consequat. Duis aute irure dolor in reprehenderit in voluptate in velit esse cillum dolore eu fugiat nulla pariatur. Excepteur sint occaecat cupidatat non proident, sunt in culpa qui officia deserunt qui mollit anim id est natus error sit voluptatem accusantium doloue"/>
            <p:cNvSpPr txBox="1"/>
            <p:nvPr/>
          </p:nvSpPr>
          <p:spPr>
            <a:xfrm>
              <a:off x="-154396" y="-7507641"/>
              <a:ext cx="9699093" cy="1576538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l"/>
              <a:r>
                <a:rPr lang="ru-RU" sz="2400" b="0" i="0" u="none" strike="noStrike" dirty="0">
                  <a:solidFill>
                    <a:srgbClr val="000000"/>
                  </a:solidFill>
                  <a:effectLst/>
                  <a:latin typeface="Arial" panose="020B0604020202020204" pitchFamily="34" charset="0"/>
                  <a:cs typeface="Arial" panose="020B0604020202020204" pitchFamily="34" charset="0"/>
                </a:rPr>
                <a:t>В одном из подростковых интернет-форумов ребята 13-16 лет пишут:</a:t>
              </a:r>
            </a:p>
            <a:p>
              <a:pPr algn="l"/>
              <a:r>
                <a:rPr lang="ru-RU" sz="2400" b="0" i="0" u="none" strike="noStrike" dirty="0">
                  <a:solidFill>
                    <a:srgbClr val="000000"/>
                  </a:solidFill>
                  <a:effectLst/>
                  <a:latin typeface="Arial" panose="020B0604020202020204" pitchFamily="34" charset="0"/>
                  <a:cs typeface="Arial" panose="020B0604020202020204" pitchFamily="34" charset="0"/>
                </a:rPr>
                <a:t>«Человек живет в семье, а чувствует себя одиночкой. И родители ничуть не переживают, что я вот отдельный от них такой».</a:t>
              </a:r>
            </a:p>
            <a:p>
              <a:pPr algn="l"/>
              <a:r>
                <a:rPr lang="ru-RU" sz="2400" b="0" i="0" u="none" strike="noStrike" dirty="0">
                  <a:solidFill>
                    <a:srgbClr val="000000"/>
                  </a:solidFill>
                  <a:effectLst/>
                  <a:latin typeface="Arial" panose="020B0604020202020204" pitchFamily="34" charset="0"/>
                  <a:cs typeface="Arial" panose="020B0604020202020204" pitchFamily="34" charset="0"/>
                </a:rPr>
                <a:t>«Папа у меня хороший, но не заморачивается мной. Спросит, как здоровье, и до свиданья. А иногда хочется выговориться».</a:t>
              </a:r>
            </a:p>
            <a:p>
              <a:pPr algn="l"/>
              <a:r>
                <a:rPr lang="ru-RU" sz="2400" b="0" i="0" u="none" strike="noStrike" dirty="0">
                  <a:solidFill>
                    <a:srgbClr val="000000"/>
                  </a:solidFill>
                  <a:effectLst/>
                  <a:latin typeface="Arial" panose="020B0604020202020204" pitchFamily="34" charset="0"/>
                  <a:cs typeface="Arial" panose="020B0604020202020204" pitchFamily="34" charset="0"/>
                </a:rPr>
                <a:t>«Я люблю свою семью, очень, я просто хочу искренних разговоров. Мне не хватает их внимания».</a:t>
              </a:r>
            </a:p>
            <a:p>
              <a:pPr algn="l"/>
              <a:r>
                <a:rPr lang="ru-RU" sz="2400" b="0" i="0" u="none" strike="noStrike" dirty="0">
                  <a:solidFill>
                    <a:srgbClr val="000000"/>
                  </a:solidFill>
                  <a:effectLst/>
                  <a:latin typeface="Arial" panose="020B0604020202020204" pitchFamily="34" charset="0"/>
                  <a:cs typeface="Arial" panose="020B0604020202020204" pitchFamily="34" charset="0"/>
                </a:rPr>
                <a:t>«Мама воспитывала меня хорошо, но что-то пошло не так. Я обманываю и сама потом страдаю. Смотрю на одноклассников — они все счастливы, в семье их любят, и они любят своих родителей... Мама относится ко мне очень холодно, а раньше было не так».</a:t>
              </a:r>
            </a:p>
            <a:p>
              <a:pPr algn="l"/>
              <a:r>
                <a:rPr lang="ru-RU" sz="2400" b="0" i="0" u="none" strike="noStrike" dirty="0">
                  <a:solidFill>
                    <a:srgbClr val="000000"/>
                  </a:solidFill>
                  <a:effectLst/>
                  <a:latin typeface="Arial" panose="020B0604020202020204" pitchFamily="34" charset="0"/>
                  <a:cs typeface="Arial" panose="020B0604020202020204" pitchFamily="34" charset="0"/>
                </a:rPr>
                <a:t>«По поводу внешности, конечно, переживаю. Я не модель с обложки. Маме, думаю, мои страдания не пофиг, она занятой человек».</a:t>
              </a:r>
            </a:p>
            <a:p>
              <a:pPr algn="l"/>
              <a:r>
                <a:rPr lang="ru-RU" sz="2400" b="0" i="0" u="none" strike="noStrike" dirty="0">
                  <a:solidFill>
                    <a:srgbClr val="000000"/>
                  </a:solidFill>
                  <a:effectLst/>
                  <a:latin typeface="Arial" panose="020B0604020202020204" pitchFamily="34" charset="0"/>
                  <a:cs typeface="Arial" panose="020B0604020202020204" pitchFamily="34" charset="0"/>
                </a:rPr>
                <a:t>«Мама спрашивает, как дела. Начинаю отвечать — отвлекается, занимается другим. Нафиг делать вид, что ей интересно? Лучше честный игнор».</a:t>
              </a:r>
            </a:p>
            <a:p>
              <a:pPr algn="l"/>
              <a:r>
                <a:rPr lang="ru-RU" sz="2400" b="0" i="0" u="none" strike="noStrike" dirty="0">
                  <a:solidFill>
                    <a:srgbClr val="000000"/>
                  </a:solidFill>
                  <a:effectLst/>
                  <a:latin typeface="Arial" panose="020B0604020202020204" pitchFamily="34" charset="0"/>
                  <a:cs typeface="Arial" panose="020B0604020202020204" pitchFamily="34" charset="0"/>
                </a:rPr>
                <a:t>«Хочется хоть какой-то поддержки от родителей — хоть бы полчаса в день чтобы сели со мной и просто поговорили. Устал ждать. Подскажите, как им намекнуть на душевный разговор».</a:t>
              </a:r>
              <a:endParaRPr lang="ru-RU" sz="2400" dirty="0">
                <a:latin typeface="Arial" panose="020B0604020202020204" pitchFamily="34" charset="0"/>
                <a:cs typeface="Arial" panose="020B0604020202020204" pitchFamily="34" charset="0"/>
              </a:endParaRPr>
            </a:p>
            <a:p>
              <a:endParaRPr lang="ru-RU" dirty="0"/>
            </a:p>
            <a:p>
              <a:endParaRPr lang="ru-RU" dirty="0"/>
            </a:p>
            <a:p>
              <a:endParaRPr dirty="0"/>
            </a:p>
          </p:txBody>
        </p:sp>
      </p:grpSp>
    </p:spTree>
    <p:extLst>
      <p:ext uri="{BB962C8B-B14F-4D97-AF65-F5344CB8AC3E}">
        <p14:creationId xmlns:p14="http://schemas.microsoft.com/office/powerpoint/2010/main" xmlns="" val="1627663214"/>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 name="Title text slide"/>
          <p:cNvSpPr txBox="1"/>
          <p:nvPr/>
        </p:nvSpPr>
        <p:spPr>
          <a:xfrm>
            <a:off x="2394564" y="2066134"/>
            <a:ext cx="9112176" cy="133369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endParaRPr dirty="0"/>
          </a:p>
        </p:txBody>
      </p:sp>
      <p:sp>
        <p:nvSpPr>
          <p:cNvPr id="658" name="Lorem ipsum dolor sit amet, consectetur adipiscing elit, sed do eiusmod tempor incididunt ut labore et dolore magna aliqua. Ut enim ad minim veniam, quis nostrud exercitation ullamco laboris nisi ut aliquip ex ea commo consequat. Duis aute irure perspis dolor in reprehenderit in voluptate velit esse cillum dolore eu fugiat nulla pariatur. Excepteur sint perspis occaecat cupidatat non proident, sunt qui in culpa qui officia deserunt mollit anim id est laborum. Sed ut perspis unde omnis iste natus error sit voluptatem accusanm doloremque laudantium, totam rem aperi, volptatem"/>
          <p:cNvSpPr txBox="1"/>
          <p:nvPr/>
        </p:nvSpPr>
        <p:spPr>
          <a:xfrm>
            <a:off x="2394564" y="7418067"/>
            <a:ext cx="9112175" cy="517641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lang="ru-RU" dirty="0">
              <a:latin typeface="Arial" panose="020B0604020202020204" pitchFamily="34" charset="0"/>
              <a:cs typeface="Arial" panose="020B0604020202020204" pitchFamily="34" charset="0"/>
            </a:endParaRPr>
          </a:p>
          <a:p>
            <a:r>
              <a:rPr lang="ru-RU" sz="2800" b="1" dirty="0">
                <a:solidFill>
                  <a:schemeClr val="tx1"/>
                </a:solidFill>
                <a:latin typeface="Arial" panose="020B0604020202020204" pitchFamily="34" charset="0"/>
                <a:cs typeface="Arial" panose="020B0604020202020204" pitchFamily="34" charset="0"/>
              </a:rPr>
              <a:t>Доклад подготовила </a:t>
            </a:r>
          </a:p>
          <a:p>
            <a:r>
              <a:rPr lang="ru-RU" sz="2800" b="1" dirty="0">
                <a:solidFill>
                  <a:schemeClr val="tx1"/>
                </a:solidFill>
                <a:latin typeface="Arial" panose="020B0604020202020204" pitchFamily="34" charset="0"/>
                <a:cs typeface="Arial" panose="020B0604020202020204" pitchFamily="34" charset="0"/>
              </a:rPr>
              <a:t>медицинский психолог ГБУ РО «ПБ» </a:t>
            </a:r>
            <a:endParaRPr lang="en-US" sz="2800" b="1" dirty="0">
              <a:solidFill>
                <a:schemeClr val="tx1"/>
              </a:solidFill>
              <a:latin typeface="Arial" panose="020B0604020202020204" pitchFamily="34" charset="0"/>
              <a:cs typeface="Arial" panose="020B0604020202020204" pitchFamily="34" charset="0"/>
            </a:endParaRPr>
          </a:p>
          <a:p>
            <a:r>
              <a:rPr lang="ru-RU" sz="2800" b="1" dirty="0">
                <a:solidFill>
                  <a:schemeClr val="tx1"/>
                </a:solidFill>
                <a:latin typeface="Arial" panose="020B0604020202020204" pitchFamily="34" charset="0"/>
                <a:cs typeface="Arial" panose="020B0604020202020204" pitchFamily="34" charset="0"/>
              </a:rPr>
              <a:t>Литовченко Д</a:t>
            </a:r>
            <a:r>
              <a:rPr lang="en-US" sz="2800" b="1" dirty="0">
                <a:solidFill>
                  <a:schemeClr val="tx1"/>
                </a:solidFill>
                <a:latin typeface="Arial" panose="020B0604020202020204" pitchFamily="34" charset="0"/>
                <a:cs typeface="Arial" panose="020B0604020202020204" pitchFamily="34" charset="0"/>
              </a:rPr>
              <a:t>.</a:t>
            </a:r>
            <a:r>
              <a:rPr lang="ru-RU" sz="2800" b="1" dirty="0">
                <a:solidFill>
                  <a:schemeClr val="tx1"/>
                </a:solidFill>
                <a:latin typeface="Arial" panose="020B0604020202020204" pitchFamily="34" charset="0"/>
                <a:cs typeface="Arial" panose="020B0604020202020204" pitchFamily="34" charset="0"/>
              </a:rPr>
              <a:t>З</a:t>
            </a:r>
            <a:r>
              <a:rPr lang="en-US" sz="2800" b="1" dirty="0">
                <a:solidFill>
                  <a:schemeClr val="tx1"/>
                </a:solidFill>
                <a:latin typeface="Arial" panose="020B0604020202020204" pitchFamily="34" charset="0"/>
                <a:cs typeface="Arial" panose="020B0604020202020204" pitchFamily="34" charset="0"/>
              </a:rPr>
              <a:t>.</a:t>
            </a:r>
          </a:p>
          <a:p>
            <a:r>
              <a:rPr lang="ru-RU" sz="2800" b="1" dirty="0">
                <a:solidFill>
                  <a:schemeClr val="tx1"/>
                </a:solidFill>
                <a:latin typeface="Arial" panose="020B0604020202020204" pitchFamily="34" charset="0"/>
                <a:cs typeface="Arial" panose="020B0604020202020204" pitchFamily="34" charset="0"/>
              </a:rPr>
              <a:t>контакты для связи:</a:t>
            </a:r>
          </a:p>
          <a:p>
            <a:r>
              <a:rPr lang="en-US" sz="2800" b="1" dirty="0">
                <a:solidFill>
                  <a:schemeClr val="tx1"/>
                </a:solidFill>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xmlns="" val="tx"/>
                    </a:ext>
                  </a:extLst>
                </a:hlinkClick>
              </a:rPr>
              <a:t>rosdarin@mail.ru</a:t>
            </a:r>
            <a:endParaRPr lang="en-US" sz="2800" b="1" dirty="0">
              <a:solidFill>
                <a:schemeClr val="tx1"/>
              </a:solidFill>
              <a:latin typeface="Arial" panose="020B0604020202020204" pitchFamily="34" charset="0"/>
              <a:cs typeface="Arial" panose="020B0604020202020204" pitchFamily="34" charset="0"/>
            </a:endParaRPr>
          </a:p>
          <a:p>
            <a:r>
              <a:rPr lang="en-US" sz="2800" b="1" dirty="0">
                <a:solidFill>
                  <a:schemeClr val="tx1"/>
                </a:solidFill>
                <a:latin typeface="Arial" panose="020B0604020202020204" pitchFamily="34" charset="0"/>
                <a:cs typeface="Arial" panose="020B0604020202020204" pitchFamily="34" charset="0"/>
              </a:rPr>
              <a:t>8-918-5100069</a:t>
            </a:r>
          </a:p>
        </p:txBody>
      </p:sp>
      <p:sp>
        <p:nvSpPr>
          <p:cNvPr id="8" name="TextBox 7">
            <a:extLst>
              <a:ext uri="{FF2B5EF4-FFF2-40B4-BE49-F238E27FC236}">
                <a16:creationId xmlns:a16="http://schemas.microsoft.com/office/drawing/2014/main" xmlns="" id="{03EE79BB-6C98-76E6-783F-E3513444D21B}"/>
              </a:ext>
            </a:extLst>
          </p:cNvPr>
          <p:cNvSpPr txBox="1"/>
          <p:nvPr/>
        </p:nvSpPr>
        <p:spPr>
          <a:xfrm>
            <a:off x="680780" y="2002541"/>
            <a:ext cx="22484020" cy="26776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r>
              <a:rPr lang="ru-RU" sz="4400" dirty="0">
                <a:solidFill>
                  <a:srgbClr val="2E74B5"/>
                </a:solidFill>
                <a:effectLst/>
                <a:latin typeface="Arial" panose="020B0604020202020204" pitchFamily="34" charset="0"/>
                <a:ea typeface="Times New Roman" panose="02020603050405020304" pitchFamily="18" charset="0"/>
                <a:cs typeface="Arial" panose="020B0604020202020204" pitchFamily="34" charset="0"/>
              </a:rPr>
              <a:t>«Переходный</a:t>
            </a:r>
            <a:r>
              <a:rPr lang="ru-RU" sz="4400" dirty="0">
                <a:solidFill>
                  <a:srgbClr val="2E74B5"/>
                </a:solidFill>
                <a:latin typeface="Arial" panose="020B0604020202020204" pitchFamily="34" charset="0"/>
                <a:ea typeface="Times New Roman" panose="02020603050405020304" pitchFamily="18" charset="0"/>
                <a:cs typeface="Arial" panose="020B0604020202020204" pitchFamily="34" charset="0"/>
              </a:rPr>
              <a:t> </a:t>
            </a:r>
            <a:r>
              <a:rPr lang="ru-RU" sz="4400" dirty="0">
                <a:solidFill>
                  <a:srgbClr val="2E74B5"/>
                </a:solidFill>
                <a:effectLst/>
                <a:latin typeface="Arial" panose="020B0604020202020204" pitchFamily="34" charset="0"/>
                <a:ea typeface="Times New Roman" panose="02020603050405020304" pitchFamily="18" charset="0"/>
                <a:cs typeface="Arial" panose="020B0604020202020204" pitchFamily="34" charset="0"/>
              </a:rPr>
              <a:t>возраст</a:t>
            </a:r>
            <a:r>
              <a:rPr lang="ru-RU" sz="4400" dirty="0">
                <a:solidFill>
                  <a:srgbClr val="2E74B5"/>
                </a:solidFill>
                <a:latin typeface="Arial" panose="020B0604020202020204" pitchFamily="34" charset="0"/>
                <a:ea typeface="Times New Roman" panose="02020603050405020304" pitchFamily="18" charset="0"/>
                <a:cs typeface="Arial" panose="020B0604020202020204" pitchFamily="34" charset="0"/>
              </a:rPr>
              <a:t> </a:t>
            </a:r>
            <a:r>
              <a:rPr lang="ru-RU" sz="4400" dirty="0">
                <a:solidFill>
                  <a:srgbClr val="2E74B5"/>
                </a:solidFill>
                <a:effectLst/>
                <a:latin typeface="Arial" panose="020B0604020202020204" pitchFamily="34" charset="0"/>
                <a:ea typeface="Times New Roman" panose="02020603050405020304" pitchFamily="18" charset="0"/>
                <a:cs typeface="Arial" panose="020B0604020202020204" pitchFamily="34" charset="0"/>
              </a:rPr>
              <a:t>- это возраст оформления мировоззрения и личности, возникновения самосознания и связных представлений о мире» </a:t>
            </a:r>
          </a:p>
          <a:p>
            <a:r>
              <a:rPr lang="ru-RU" sz="4400" dirty="0" smtClean="0">
                <a:solidFill>
                  <a:srgbClr val="2E74B5"/>
                </a:solidFill>
                <a:effectLst/>
                <a:latin typeface="Arial" panose="020B0604020202020204" pitchFamily="34" charset="0"/>
                <a:ea typeface="Times New Roman" panose="02020603050405020304" pitchFamily="18" charset="0"/>
                <a:cs typeface="Arial" panose="020B0604020202020204" pitchFamily="34" charset="0"/>
              </a:rPr>
              <a:t>[</a:t>
            </a:r>
            <a:r>
              <a:rPr lang="ru-RU" sz="4400" smtClean="0">
                <a:solidFill>
                  <a:srgbClr val="2E74B5"/>
                </a:solidFill>
                <a:effectLst/>
                <a:latin typeface="Arial" panose="020B0604020202020204" pitchFamily="34" charset="0"/>
                <a:ea typeface="Times New Roman" panose="02020603050405020304" pitchFamily="18" charset="0"/>
                <a:cs typeface="Arial" panose="020B0604020202020204" pitchFamily="34" charset="0"/>
              </a:rPr>
              <a:t>Л.С. Выготский</a:t>
            </a:r>
            <a:r>
              <a:rPr lang="ru-RU" sz="4400" dirty="0">
                <a:solidFill>
                  <a:srgbClr val="2E74B5"/>
                </a:solidFill>
                <a:effectLst/>
                <a:latin typeface="Arial" panose="020B0604020202020204" pitchFamily="34" charset="0"/>
                <a:ea typeface="Times New Roman" panose="02020603050405020304" pitchFamily="18" charset="0"/>
                <a:cs typeface="Arial" panose="020B0604020202020204" pitchFamily="34" charset="0"/>
              </a:rPr>
              <a:t>, 1982, с. 122]. </a:t>
            </a:r>
          </a:p>
          <a:p>
            <a:endParaRPr lang="ru-RU" sz="3600" dirty="0">
              <a:solidFill>
                <a:srgbClr val="2E74B5"/>
              </a:solidFill>
              <a:latin typeface="Arial" panose="020B0604020202020204" pitchFamily="34" charset="0"/>
              <a:ea typeface="Times New Roman" panose="02020603050405020304" pitchFamily="18" charset="0"/>
              <a:cs typeface="Arial" panose="020B0604020202020204" pitchFamily="34"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Кружок"/>
          <p:cNvSpPr/>
          <p:nvPr/>
        </p:nvSpPr>
        <p:spPr>
          <a:xfrm>
            <a:off x="15093440" y="-832106"/>
            <a:ext cx="17944010" cy="17944010"/>
          </a:xfrm>
          <a:prstGeom prst="ellipse">
            <a:avLst/>
          </a:prstGeom>
          <a:solidFill>
            <a:schemeClr val="accent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7" name="Title text slide"/>
          <p:cNvSpPr txBox="1"/>
          <p:nvPr/>
        </p:nvSpPr>
        <p:spPr>
          <a:xfrm>
            <a:off x="790443" y="1228698"/>
            <a:ext cx="12408721" cy="33650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sz="44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ОПРЕДЕЛЕНИЕ И КЛАССИФИКАЦИЯ СУИЦИДАЛЬНОГО (ДЕСТРУКТИВНОГО) </a:t>
            </a:r>
          </a:p>
          <a:p>
            <a:r>
              <a:rPr lang="ru-RU" sz="44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ПОВЕДЕНИЯ</a:t>
            </a:r>
            <a:endParaRPr lang="ru-RU" sz="4400" b="1" dirty="0">
              <a:effectLst/>
              <a:latin typeface="Arial" panose="020B0604020202020204" pitchFamily="34" charset="0"/>
              <a:ea typeface="Calibri" panose="020F0502020204030204" pitchFamily="34" charset="0"/>
              <a:cs typeface="Arial" panose="020B0604020202020204" pitchFamily="34" charset="0"/>
            </a:endParaRPr>
          </a:p>
          <a:p>
            <a:endParaRPr dirty="0"/>
          </a:p>
        </p:txBody>
      </p:sp>
      <p:sp>
        <p:nvSpPr>
          <p:cNvPr id="138" name="Фигура"/>
          <p:cNvSpPr/>
          <p:nvPr/>
        </p:nvSpPr>
        <p:spPr>
          <a:xfrm>
            <a:off x="1402068" y="3465096"/>
            <a:ext cx="23695806" cy="3192992"/>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lgn="just">
              <a:lnSpc>
                <a:spcPct val="115000"/>
              </a:lnSpc>
              <a:spcBef>
                <a:spcPts val="750"/>
              </a:spcBef>
              <a:spcAft>
                <a:spcPts val="900"/>
              </a:spcAft>
            </a:pPr>
            <a:r>
              <a:rPr lang="ru-RU" sz="28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Суицидальное поведение у детей и подростков может нести в себе как черты «манипулятивности», так и выраженные интенции к смерти. </a:t>
            </a:r>
          </a:p>
          <a:p>
            <a:pPr algn="just">
              <a:lnSpc>
                <a:spcPct val="115000"/>
              </a:lnSpc>
              <a:spcBef>
                <a:spcPts val="750"/>
              </a:spcBef>
              <a:spcAft>
                <a:spcPts val="900"/>
              </a:spcAft>
            </a:pPr>
            <a:r>
              <a:rPr lang="ru-RU" sz="28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Как правило, суицидальный акт или намерение одновременно обусловле­ны противоречивыми мотивациями: </a:t>
            </a:r>
          </a:p>
          <a:p>
            <a:pPr algn="just">
              <a:lnSpc>
                <a:spcPct val="115000"/>
              </a:lnSpc>
              <a:spcBef>
                <a:spcPts val="750"/>
              </a:spcBef>
              <a:spcAft>
                <a:spcPts val="900"/>
              </a:spcAft>
            </a:pPr>
            <a:r>
              <a:rPr lang="ru-RU" sz="28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с одной стороны - «воздействие на значимых других», попытка изменить ситуацию или «наказать» обидчика, </a:t>
            </a:r>
          </a:p>
          <a:p>
            <a:pPr algn="just">
              <a:lnSpc>
                <a:spcPct val="115000"/>
              </a:lnSpc>
              <a:spcBef>
                <a:spcPts val="750"/>
              </a:spcBef>
              <a:spcAft>
                <a:spcPts val="900"/>
              </a:spcAft>
            </a:pPr>
            <a:r>
              <a:rPr lang="ru-RU" sz="28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с другой стороны - избежать психологической боли, обиды, стыда и пр. с помощью самоповреждения или смерти.</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39" name="Lorem ipsum sed dolor sit sed amet, consectetur adipiscing elit, sed do eiusmod tempor incididunt ut labore et dolore magna aliqua. Ut enim ad minim veniam, laboris quis nostrud exercitation ullamco laboris nisi ut aliquip ex ea commo ut consequat. Duis aute irure dolor in reprehenit in voluptate velit esse cillum dolore eu fugiat nulla pariatur. Excepteur sint occaecat cupidatat non proident"/>
          <p:cNvSpPr txBox="1"/>
          <p:nvPr/>
        </p:nvSpPr>
        <p:spPr>
          <a:xfrm>
            <a:off x="19307547" y="7370260"/>
            <a:ext cx="5790327" cy="37208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sz="3600" b="1" i="1"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Самоубийство </a:t>
            </a:r>
          </a:p>
          <a:p>
            <a:r>
              <a:rPr lang="ru-RU" sz="3600" b="1" i="1"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(суицид</a:t>
            </a:r>
            <a:r>
              <a:rPr lang="ru-RU" sz="36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 - намеренное, осознанное лишение себя жизни.</a:t>
            </a:r>
            <a:endParaRPr lang="ru-RU" sz="3600" dirty="0">
              <a:effectLst/>
              <a:latin typeface="Calibri" panose="020F0502020204030204" pitchFamily="34" charset="0"/>
              <a:ea typeface="Calibri" panose="020F0502020204030204" pitchFamily="34" charset="0"/>
              <a:cs typeface="Times New Roman" panose="02020603050405020304" pitchFamily="18" charset="0"/>
            </a:endParaRPr>
          </a:p>
          <a:p>
            <a:endParaRPr dirty="0"/>
          </a:p>
        </p:txBody>
      </p:sp>
      <p:sp>
        <p:nvSpPr>
          <p:cNvPr id="140" name="Lorem ipsum sed dolor sit sed amet, consectetur adipiscing elit, sed do eiusmod tempor incididunt ut labore et dolore magna aliqua. Ut enim ad minim veniam, laboris quis nostrud exercitation ullamco laboris nisi ut aliquip ex ea commo ut consequat. Duis aute irure dolor in reprehenit in voluptate velit esse cillum dolore eu fugiat nulla pariatur. Excepteur sint occaecat cupidatat non proident"/>
          <p:cNvSpPr txBox="1"/>
          <p:nvPr/>
        </p:nvSpPr>
        <p:spPr>
          <a:xfrm>
            <a:off x="10672090" y="7089090"/>
            <a:ext cx="8420088" cy="5458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sz="3600" b="1" i="1"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Суицидальная попытка</a:t>
            </a:r>
            <a:r>
              <a:rPr lang="ru-RU" sz="36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 (синонимы: </a:t>
            </a:r>
            <a:r>
              <a:rPr lang="ru-RU" sz="3600" dirty="0" err="1">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парасуицид</a:t>
            </a:r>
            <a:r>
              <a:rPr lang="ru-RU" sz="36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 незавершенный суи­цид, умышленное самоповреждение и др.) - это любое умышленное действие по причинению себе вреда, которое по той или иной причине не привело к смертельному исходу</a:t>
            </a:r>
            <a:r>
              <a:rPr lang="ru-RU" sz="32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a:p>
            <a:endParaRPr dirty="0"/>
          </a:p>
        </p:txBody>
      </p:sp>
      <p:sp>
        <p:nvSpPr>
          <p:cNvPr id="141" name="Lorem ipsum sed dolor sit sed amet, consectetur adipiscing elit, sed do eiusmod tempor incididunt ut labore et dolore magna aliqua. Ut enim ad minim veniam, laboris quis nostrud exercitation ullamco laboris nisi ut aliquip ex ea commo ut consequat. Duis aute irure dolor in reprehenit in voluptate velit esse cillum dolore eu fugiat nulla pariatur. Excepteur sint occaecat cupidatat non proident"/>
          <p:cNvSpPr txBox="1"/>
          <p:nvPr/>
        </p:nvSpPr>
        <p:spPr>
          <a:xfrm>
            <a:off x="1148090" y="7108074"/>
            <a:ext cx="8665475" cy="612359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sz="3600" b="1" i="1"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Суицидальное поведение</a:t>
            </a:r>
            <a:r>
              <a:rPr lang="ru-RU" sz="36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ru-RU" sz="3600" dirty="0" err="1">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аутоагрессивное</a:t>
            </a:r>
            <a:r>
              <a:rPr lang="ru-RU" sz="36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 поведение, проявляющееся в виде фантазий, мыслей, представлений или действий, направленных на самоповреждение или самоуничтожение и, по крайней мере, в ми­нимальной степени мотивируемых явным или скрытым желанием уме­реть.</a:t>
            </a:r>
            <a:endParaRPr lang="ru-RU" sz="3600" dirty="0">
              <a:effectLst/>
              <a:latin typeface="Calibri" panose="020F0502020204030204" pitchFamily="34" charset="0"/>
              <a:ea typeface="Calibri" panose="020F0502020204030204" pitchFamily="34" charset="0"/>
              <a:cs typeface="Times New Roman" panose="02020603050405020304" pitchFamily="18" charset="0"/>
            </a:endParaRPr>
          </a:p>
          <a:p>
            <a:endParaRPr dirty="0"/>
          </a:p>
        </p:txBody>
      </p:sp>
      <p:sp>
        <p:nvSpPr>
          <p:cNvPr id="2" name="TextBox 1">
            <a:extLst>
              <a:ext uri="{FF2B5EF4-FFF2-40B4-BE49-F238E27FC236}">
                <a16:creationId xmlns:a16="http://schemas.microsoft.com/office/drawing/2014/main" xmlns="" id="{1D2B4460-7140-9F71-50B2-DBCB1EA8EC64}"/>
              </a:ext>
            </a:extLst>
          </p:cNvPr>
          <p:cNvSpPr txBox="1"/>
          <p:nvPr/>
        </p:nvSpPr>
        <p:spPr>
          <a:xfrm>
            <a:off x="7890613" y="2450853"/>
            <a:ext cx="102657"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Кружок"/>
          <p:cNvSpPr/>
          <p:nvPr/>
        </p:nvSpPr>
        <p:spPr>
          <a:xfrm>
            <a:off x="15049896" y="-788564"/>
            <a:ext cx="17944010" cy="17944010"/>
          </a:xfrm>
          <a:prstGeom prst="ellipse">
            <a:avLst/>
          </a:prstGeom>
          <a:solidFill>
            <a:schemeClr val="accent6"/>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37" name="Title text slide"/>
          <p:cNvSpPr txBox="1"/>
          <p:nvPr/>
        </p:nvSpPr>
        <p:spPr>
          <a:xfrm>
            <a:off x="841250" y="1580240"/>
            <a:ext cx="12408721" cy="8412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sz="4800" b="1" dirty="0">
                <a:latin typeface="Arial" panose="020B0604020202020204" pitchFamily="34" charset="0"/>
                <a:cs typeface="Arial" panose="020B0604020202020204" pitchFamily="34" charset="0"/>
              </a:rPr>
              <a:t>ТИПОЛОГИЯ СУИЦИДОВ</a:t>
            </a:r>
            <a:endParaRPr sz="4800" b="1" dirty="0">
              <a:latin typeface="Arial" panose="020B0604020202020204" pitchFamily="34" charset="0"/>
              <a:cs typeface="Arial" panose="020B0604020202020204" pitchFamily="34" charset="0"/>
            </a:endParaRPr>
          </a:p>
        </p:txBody>
      </p:sp>
      <p:sp>
        <p:nvSpPr>
          <p:cNvPr id="139" name="Lorem ipsum sed dolor sit sed amet, consectetur adipiscing elit, sed do eiusmod tempor incididunt ut labore et dolore magna aliqua. Ut enim ad minim veniam, laboris quis nostrud exercitation ullamco laboris nisi ut aliquip ex ea commo ut consequat. Duis aute irure dolor in reprehenit in voluptate velit esse cillum dolore eu fugiat nulla pariatur. Excepteur sint occaecat cupidatat non proident"/>
          <p:cNvSpPr txBox="1"/>
          <p:nvPr/>
        </p:nvSpPr>
        <p:spPr>
          <a:xfrm>
            <a:off x="18766088" y="2421496"/>
            <a:ext cx="5790327" cy="73793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just"/>
            <a:r>
              <a:rPr lang="ru-RU" sz="3600" b="1" dirty="0">
                <a:solidFill>
                  <a:srgbClr val="111111"/>
                </a:solidFill>
                <a:latin typeface="Arial" panose="020B0604020202020204" pitchFamily="34" charset="0"/>
                <a:ea typeface="Times New Roman" panose="02020603050405020304" pitchFamily="18" charset="0"/>
                <a:cs typeface="Arial" panose="020B0604020202020204" pitchFamily="34" charset="0"/>
              </a:rPr>
              <a:t>Скрытый суицид </a:t>
            </a:r>
            <a:r>
              <a:rPr lang="ru-RU" sz="36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 </a:t>
            </a: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вид суицидального поведения</a:t>
            </a:r>
            <a:r>
              <a:rPr lang="en-US"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 </a:t>
            </a: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который в строгом смысле не отвечает его признакам</a:t>
            </a:r>
            <a:r>
              <a:rPr lang="en-US"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 </a:t>
            </a: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но имеет ту же направленность и результат</a:t>
            </a:r>
            <a:r>
              <a:rPr lang="en-US"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 </a:t>
            </a: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Человек выбирает не открытый уход из жизни «по собственному желанию»</a:t>
            </a:r>
            <a:r>
              <a:rPr lang="en-US"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 </a:t>
            </a: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а так называемое «суицидально обусловленное поведение»</a:t>
            </a:r>
            <a:r>
              <a:rPr lang="en-US"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a:t>
            </a:r>
            <a:endParaRPr lang="ru-RU" sz="3200" dirty="0">
              <a:effectLst/>
              <a:latin typeface="Arial" panose="020B0604020202020204" pitchFamily="34" charset="0"/>
              <a:ea typeface="Calibri" panose="020F0502020204030204" pitchFamily="34" charset="0"/>
              <a:cs typeface="Arial" panose="020B0604020202020204" pitchFamily="34" charset="0"/>
            </a:endParaRPr>
          </a:p>
          <a:p>
            <a:pPr algn="just"/>
            <a:endParaRPr dirty="0"/>
          </a:p>
        </p:txBody>
      </p:sp>
      <p:sp>
        <p:nvSpPr>
          <p:cNvPr id="140" name="Lorem ipsum sed dolor sit sed amet, consectetur adipiscing elit, sed do eiusmod tempor incididunt ut labore et dolore magna aliqua. Ut enim ad minim veniam, laboris quis nostrud exercitation ullamco laboris nisi ut aliquip ex ea commo ut consequat. Duis aute irure dolor in reprehenit in voluptate velit esse cillum dolore eu fugiat nulla pariatur. Excepteur sint occaecat cupidatat non proident"/>
          <p:cNvSpPr txBox="1"/>
          <p:nvPr/>
        </p:nvSpPr>
        <p:spPr>
          <a:xfrm>
            <a:off x="10006445" y="5992523"/>
            <a:ext cx="8489492" cy="62879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sz="3600" b="1" dirty="0">
                <a:latin typeface="Arial" panose="020B0604020202020204" pitchFamily="34" charset="0"/>
                <a:cs typeface="Arial" panose="020B0604020202020204" pitchFamily="34" charset="0"/>
              </a:rPr>
              <a:t>Демонстративный суицид</a:t>
            </a:r>
          </a:p>
          <a:p>
            <a:pPr algn="just"/>
            <a:r>
              <a:rPr lang="ru-RU" sz="3200" dirty="0">
                <a:latin typeface="Arial" panose="020B0604020202020204" pitchFamily="34" charset="0"/>
                <a:cs typeface="Arial" panose="020B0604020202020204" pitchFamily="34" charset="0"/>
              </a:rPr>
              <a:t>Может проявляться как способ своеобразного шантажа</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Желание умереть </a:t>
            </a:r>
            <a:r>
              <a:rPr lang="ru-RU" sz="3200" dirty="0" smtClean="0">
                <a:latin typeface="Arial" panose="020B0604020202020204" pitchFamily="34" charset="0"/>
                <a:cs typeface="Arial" panose="020B0604020202020204" pitchFamily="34" charset="0"/>
              </a:rPr>
              <a:t>отсутствует</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Агрессия направлена вовне: отомстить</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навредить</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заставить страдать</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призвать к ответу</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Смертельная опасность такого суицида заключается в случайности: случайно соскользнула нога</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случайно затянулась петля</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не предсказуемая реакция организма на принятые таблетки</a:t>
            </a:r>
            <a:r>
              <a:rPr lang="en-US" sz="3200" dirty="0">
                <a:latin typeface="Arial" panose="020B0604020202020204" pitchFamily="34" charset="0"/>
                <a:cs typeface="Arial" panose="020B0604020202020204" pitchFamily="34" charset="0"/>
              </a:rPr>
              <a:t>.</a:t>
            </a:r>
            <a:endParaRPr sz="3200" dirty="0">
              <a:latin typeface="Arial" panose="020B0604020202020204" pitchFamily="34" charset="0"/>
              <a:cs typeface="Arial" panose="020B0604020202020204" pitchFamily="34" charset="0"/>
            </a:endParaRPr>
          </a:p>
        </p:txBody>
      </p:sp>
      <p:sp>
        <p:nvSpPr>
          <p:cNvPr id="141" name="Lorem ipsum sed dolor sit sed amet, consectetur adipiscing elit, sed do eiusmod tempor incididunt ut labore et dolore magna aliqua. Ut enim ad minim veniam, laboris quis nostrud exercitation ullamco laboris nisi ut aliquip ex ea commo ut consequat. Duis aute irure dolor in reprehenit in voluptate velit esse cillum dolore eu fugiat nulla pariatur. Excepteur sint occaecat cupidatat non proident"/>
          <p:cNvSpPr txBox="1"/>
          <p:nvPr/>
        </p:nvSpPr>
        <p:spPr>
          <a:xfrm>
            <a:off x="517975" y="3044467"/>
            <a:ext cx="8986832" cy="74698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r>
              <a:rPr lang="ru-RU" sz="3600" b="1" dirty="0">
                <a:latin typeface="Arial" panose="020B0604020202020204" pitchFamily="34" charset="0"/>
                <a:cs typeface="Arial" panose="020B0604020202020204" pitchFamily="34" charset="0"/>
              </a:rPr>
              <a:t>Истинный суицид</a:t>
            </a:r>
          </a:p>
          <a:p>
            <a:pPr algn="just"/>
            <a:r>
              <a:rPr lang="ru-RU" sz="3200" dirty="0">
                <a:latin typeface="Arial" panose="020B0604020202020204" pitchFamily="34" charset="0"/>
                <a:cs typeface="Arial" panose="020B0604020202020204" pitchFamily="34" charset="0"/>
              </a:rPr>
              <a:t>Истинный суицид никогда не бывает спонтанным</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хоть иногда и выглядит довольно неожиданным</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Такому суициду предшествуют угнетенное настроение</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депрессивное состояние</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мысли об уходе из жизни</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Истинный суицид направляется желанием умереть</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которое связано с потерей жизненного смысла</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самонаказанием</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желанием избежать страдания</a:t>
            </a:r>
            <a:r>
              <a:rPr lang="en-US" sz="3200" dirty="0">
                <a:latin typeface="Arial" panose="020B0604020202020204" pitchFamily="34" charset="0"/>
                <a:cs typeface="Arial" panose="020B0604020202020204" pitchFamily="34" charset="0"/>
              </a:rPr>
              <a:t>, </a:t>
            </a:r>
            <a:r>
              <a:rPr lang="ru-RU" sz="3200" dirty="0">
                <a:latin typeface="Arial" panose="020B0604020202020204" pitchFamily="34" charset="0"/>
                <a:cs typeface="Arial" panose="020B0604020202020204" pitchFamily="34" charset="0"/>
              </a:rPr>
              <a:t>невозможностью разрешить затянувшуюся конфликтную ситуацию</a:t>
            </a:r>
            <a:r>
              <a:rPr lang="en-US" sz="3200" dirty="0">
                <a:latin typeface="Arial" panose="020B0604020202020204" pitchFamily="34" charset="0"/>
                <a:cs typeface="Arial" panose="020B0604020202020204" pitchFamily="34" charset="0"/>
              </a:rPr>
              <a:t>.</a:t>
            </a:r>
            <a:endParaRPr sz="32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xmlns="" id="{1D2B4460-7140-9F71-50B2-DBCB1EA8EC64}"/>
              </a:ext>
            </a:extLst>
          </p:cNvPr>
          <p:cNvSpPr txBox="1"/>
          <p:nvPr/>
        </p:nvSpPr>
        <p:spPr>
          <a:xfrm>
            <a:off x="7890613" y="2450853"/>
            <a:ext cx="102657"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ru-RU"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4" name="Фигура">
            <a:extLst>
              <a:ext uri="{FF2B5EF4-FFF2-40B4-BE49-F238E27FC236}">
                <a16:creationId xmlns:a16="http://schemas.microsoft.com/office/drawing/2014/main" xmlns="" id="{7775E0D3-EE7D-818A-6735-88D222332054}"/>
              </a:ext>
            </a:extLst>
          </p:cNvPr>
          <p:cNvSpPr/>
          <p:nvPr/>
        </p:nvSpPr>
        <p:spPr>
          <a:xfrm>
            <a:off x="11016343" y="1720531"/>
            <a:ext cx="5579686" cy="1654040"/>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extLst>
      <p:ext uri="{BB962C8B-B14F-4D97-AF65-F5344CB8AC3E}">
        <p14:creationId xmlns:p14="http://schemas.microsoft.com/office/powerpoint/2010/main" xmlns="" val="27210876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196" name="Закругленный прямоугольник"/>
          <p:cNvSpPr/>
          <p:nvPr/>
        </p:nvSpPr>
        <p:spPr>
          <a:xfrm>
            <a:off x="404037" y="808074"/>
            <a:ext cx="9375409" cy="12643982"/>
          </a:xfrm>
          <a:prstGeom prst="roundRect">
            <a:avLst>
              <a:gd name="adj" fmla="val 3496"/>
            </a:avLst>
          </a:prstGeom>
          <a:solidFill>
            <a:srgbClr val="FFFFFF"/>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97" name="Subtitle text"/>
          <p:cNvSpPr txBox="1"/>
          <p:nvPr/>
        </p:nvSpPr>
        <p:spPr>
          <a:xfrm>
            <a:off x="823935" y="1139999"/>
            <a:ext cx="7899195" cy="25968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6000" b="0">
                <a:solidFill>
                  <a:srgbClr val="31333D"/>
                </a:solidFill>
                <a:latin typeface="Maven Pro Medium"/>
                <a:ea typeface="Maven Pro Medium"/>
                <a:cs typeface="Maven Pro Medium"/>
                <a:sym typeface="Maven Pro Medium"/>
              </a:defRPr>
            </a:lvl1pPr>
          </a:lstStyle>
          <a:p>
            <a:pPr>
              <a:lnSpc>
                <a:spcPct val="115000"/>
              </a:lnSpc>
              <a:spcBef>
                <a:spcPts val="750"/>
              </a:spcBef>
              <a:spcAft>
                <a:spcPts val="900"/>
              </a:spcAft>
            </a:pPr>
            <a:r>
              <a:rPr lang="ru-RU" sz="36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Суицидальное поведение с преимущественным воздействием на зна­чимых других</a:t>
            </a:r>
            <a:endParaRPr lang="ru-RU" sz="3600" dirty="0">
              <a:effectLst/>
              <a:latin typeface="Arial" panose="020B0604020202020204" pitchFamily="34" charset="0"/>
              <a:ea typeface="Calibri" panose="020F0502020204030204" pitchFamily="34" charset="0"/>
              <a:cs typeface="Arial" panose="020B0604020202020204" pitchFamily="34" charset="0"/>
            </a:endParaRPr>
          </a:p>
        </p:txBody>
      </p:sp>
      <p:sp>
        <p:nvSpPr>
          <p:cNvPr id="198" name="Lorem ipsum sed dolor sit sed amet, consectetur adipiscing elit, sed do eiusmod tempor incididunt ut labore et dolore minim veniam, laboris quis nostrud exercitation ullamco"/>
          <p:cNvSpPr txBox="1"/>
          <p:nvPr/>
        </p:nvSpPr>
        <p:spPr>
          <a:xfrm>
            <a:off x="404037" y="3784241"/>
            <a:ext cx="9186529" cy="1049402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just">
              <a:lnSpc>
                <a:spcPct val="115000"/>
              </a:lnSpc>
              <a:spcBef>
                <a:spcPts val="750"/>
              </a:spcBef>
              <a:spcAft>
                <a:spcPts val="900"/>
              </a:spcAft>
            </a:pPr>
            <a:endParaRPr lang="ru-RU" sz="24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endParaRPr>
          </a:p>
          <a:p>
            <a:pPr algn="just">
              <a:lnSpc>
                <a:spcPct val="115000"/>
              </a:lnSpc>
              <a:spcBef>
                <a:spcPts val="750"/>
              </a:spcBef>
              <a:spcAft>
                <a:spcPts val="900"/>
              </a:spcAft>
            </a:pPr>
            <a:r>
              <a:rPr lang="ru-RU" sz="24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Суицидальные акты и намерения могут носить яркий, театрализован­ный характер. </a:t>
            </a:r>
          </a:p>
          <a:p>
            <a:pPr algn="just">
              <a:lnSpc>
                <a:spcPct val="115000"/>
              </a:lnSpc>
              <a:spcBef>
                <a:spcPts val="750"/>
              </a:spcBef>
              <a:spcAft>
                <a:spcPts val="900"/>
              </a:spcAft>
            </a:pPr>
            <a:r>
              <a:rPr lang="ru-RU" sz="24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Действия предпринимаются с целью привлечь или вернуть утраченное к себе внимание, вызвать сочувствие, избавиться от грозящих неприятностей, или наказать обидчика, вызвав у него чувство вины или обратив на него возмущение окружающих, и доставив ему серьезные не­приятности. Суицидальный акт часто совершается в том месте, которое связано с эмоционально значимым лицом, которому он адресован: дома - родным, в школе - педагогам, либо сверстникам и т.д. </a:t>
            </a:r>
          </a:p>
          <a:p>
            <a:pPr algn="just">
              <a:lnSpc>
                <a:spcPct val="115000"/>
              </a:lnSpc>
              <a:spcBef>
                <a:spcPts val="750"/>
              </a:spcBef>
              <a:spcAft>
                <a:spcPts val="900"/>
              </a:spcAft>
            </a:pPr>
            <a:r>
              <a:rPr lang="ru-RU" sz="24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Такого рода дейст­вия, направленные «во вне», как правило, свидетельствуют о нарушенных отношениях между ребёнком (подростком) и его ближайшим окружением (родители, сверстники и пр.). В данной ситуации можно предположить, что, либо ребёнок (подросток) не может проявить свои потребности иным (адаптивным) способом, либо его ближайшее социальное окружение иг­норирует «более слабые» сигналы. Следует помнить, что даже «демонст­ративное» поведение может заканчиваться смертью. </a:t>
            </a:r>
          </a:p>
          <a:p>
            <a:endParaRPr dirty="0"/>
          </a:p>
        </p:txBody>
      </p:sp>
      <p:sp>
        <p:nvSpPr>
          <p:cNvPr id="203" name="Закругленный прямоугольник"/>
          <p:cNvSpPr/>
          <p:nvPr/>
        </p:nvSpPr>
        <p:spPr>
          <a:xfrm>
            <a:off x="10126167" y="878956"/>
            <a:ext cx="6382555" cy="11050773"/>
          </a:xfrm>
          <a:prstGeom prst="roundRect">
            <a:avLst>
              <a:gd name="adj" fmla="val 3496"/>
            </a:avLst>
          </a:prstGeom>
          <a:solidFill>
            <a:srgbClr val="FFFFFF"/>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04" name="Subtitle text"/>
          <p:cNvSpPr txBox="1"/>
          <p:nvPr/>
        </p:nvSpPr>
        <p:spPr>
          <a:xfrm>
            <a:off x="10204137" y="1350496"/>
            <a:ext cx="5991052" cy="2133918"/>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6000" b="0">
                <a:solidFill>
                  <a:srgbClr val="31333D"/>
                </a:solidFill>
                <a:latin typeface="Maven Pro Medium"/>
                <a:ea typeface="Maven Pro Medium"/>
                <a:cs typeface="Maven Pro Medium"/>
                <a:sym typeface="Maven Pro Medium"/>
              </a:defRPr>
            </a:lvl1pPr>
          </a:lstStyle>
          <a:p>
            <a:r>
              <a:rPr lang="ru-RU" sz="36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Аффективное суицидальное поведение</a:t>
            </a:r>
            <a:endParaRPr lang="ru-RU" sz="3600" b="1" dirty="0">
              <a:effectLst/>
              <a:latin typeface="Arial" panose="020B0604020202020204" pitchFamily="34" charset="0"/>
              <a:ea typeface="Calibri" panose="020F0502020204030204" pitchFamily="34" charset="0"/>
              <a:cs typeface="Arial" panose="020B0604020202020204" pitchFamily="34" charset="0"/>
            </a:endParaRPr>
          </a:p>
          <a:p>
            <a:endParaRPr dirty="0"/>
          </a:p>
        </p:txBody>
      </p:sp>
      <p:sp>
        <p:nvSpPr>
          <p:cNvPr id="205" name="Lorem ipsum sed dolor sit sed amet, consectetur adipiscing elit, sed do eiusmod tempor incididunt ut labore et dolore minim veniam, laboris quis nostrud exercitation ullamco"/>
          <p:cNvSpPr txBox="1"/>
          <p:nvPr/>
        </p:nvSpPr>
        <p:spPr>
          <a:xfrm>
            <a:off x="10204137" y="3928271"/>
            <a:ext cx="5991052" cy="651409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ctr">
              <a:lnSpc>
                <a:spcPct val="115000"/>
              </a:lnSpc>
              <a:spcBef>
                <a:spcPts val="750"/>
              </a:spcBef>
              <a:spcAft>
                <a:spcPts val="900"/>
              </a:spcAft>
            </a:pPr>
            <a:r>
              <a:rPr lang="ru-RU" sz="32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Суицидальные попытки, совершаемые на высоте аффекта (сильных эмоций), который может длиться всего минуты, но иногда в силу напря­женной ситуации может растягиваться на часы и сутки. </a:t>
            </a:r>
          </a:p>
          <a:p>
            <a:pPr algn="ctr">
              <a:lnSpc>
                <a:spcPct val="115000"/>
              </a:lnSpc>
              <a:spcBef>
                <a:spcPts val="750"/>
              </a:spcBef>
              <a:spcAft>
                <a:spcPts val="900"/>
              </a:spcAft>
            </a:pPr>
            <a:r>
              <a:rPr lang="ru-RU" sz="32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Аффек­тивное суицидальное поведение с трудом прогнозируется и с трудом под­дается профилактике.</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0" name="Закругленный прямоугольник"/>
          <p:cNvSpPr/>
          <p:nvPr/>
        </p:nvSpPr>
        <p:spPr>
          <a:xfrm>
            <a:off x="16840897" y="808074"/>
            <a:ext cx="6719167" cy="11036595"/>
          </a:xfrm>
          <a:prstGeom prst="roundRect">
            <a:avLst>
              <a:gd name="adj" fmla="val 3496"/>
            </a:avLst>
          </a:prstGeom>
          <a:solidFill>
            <a:srgbClr val="FFFFFF"/>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211" name="Subtitle text"/>
          <p:cNvSpPr txBox="1"/>
          <p:nvPr/>
        </p:nvSpPr>
        <p:spPr>
          <a:xfrm>
            <a:off x="16840898" y="1117079"/>
            <a:ext cx="6294475" cy="195970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6000" b="0">
                <a:solidFill>
                  <a:srgbClr val="31333D"/>
                </a:solidFill>
                <a:latin typeface="Maven Pro Medium"/>
                <a:ea typeface="Maven Pro Medium"/>
                <a:cs typeface="Maven Pro Medium"/>
                <a:sym typeface="Maven Pro Medium"/>
              </a:defRPr>
            </a:lvl1pPr>
          </a:lstStyle>
          <a:p>
            <a:pPr>
              <a:lnSpc>
                <a:spcPct val="115000"/>
              </a:lnSpc>
              <a:spcBef>
                <a:spcPts val="750"/>
              </a:spcBef>
              <a:spcAft>
                <a:spcPts val="900"/>
              </a:spcAft>
            </a:pPr>
            <a:r>
              <a:rPr lang="ru-RU" sz="36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Суицидальное поведение с выраженными интенциями к смерти</a:t>
            </a:r>
            <a:endParaRPr lang="ru-RU" sz="3600" dirty="0">
              <a:effectLst/>
              <a:latin typeface="Arial" panose="020B0604020202020204" pitchFamily="34" charset="0"/>
              <a:ea typeface="Calibri" panose="020F0502020204030204" pitchFamily="34" charset="0"/>
              <a:cs typeface="Arial" panose="020B0604020202020204" pitchFamily="34" charset="0"/>
            </a:endParaRPr>
          </a:p>
        </p:txBody>
      </p:sp>
      <p:sp>
        <p:nvSpPr>
          <p:cNvPr id="212" name="Lorem ipsum sed dolor sit sed amet, consectetur adipiscing elit, sed do eiusmod tempor incididunt ut labore et dolore minim veniam, laboris quis nostrud exercitation ullamco"/>
          <p:cNvSpPr txBox="1"/>
          <p:nvPr/>
        </p:nvSpPr>
        <p:spPr>
          <a:xfrm>
            <a:off x="16716036" y="3920526"/>
            <a:ext cx="6968888" cy="708040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ctr">
              <a:lnSpc>
                <a:spcPct val="115000"/>
              </a:lnSpc>
              <a:spcBef>
                <a:spcPts val="750"/>
              </a:spcBef>
              <a:spcAft>
                <a:spcPts val="900"/>
              </a:spcAft>
            </a:pPr>
            <a:r>
              <a:rPr lang="ru-RU" sz="32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Обдуманное, тщательно спланированное намерение покончить с со­бой. Поведение строится так, чтобы суицидальная попытка, по представ­лению подростка, была эффективной. </a:t>
            </a:r>
          </a:p>
          <a:p>
            <a:pPr algn="ctr">
              <a:lnSpc>
                <a:spcPct val="115000"/>
              </a:lnSpc>
              <a:spcBef>
                <a:spcPts val="750"/>
              </a:spcBef>
              <a:spcAft>
                <a:spcPts val="900"/>
              </a:spcAft>
            </a:pPr>
            <a:r>
              <a:rPr lang="ru-RU" sz="32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В оставленных записках обычно звучат идеи самообвинения. Записки более адресованы самому себе, чем другим, или предназначены для того, чтобы избавить от чувства вины знакомых и близких.</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15" name="More Information"/>
          <p:cNvSpPr txBox="1"/>
          <p:nvPr/>
        </p:nvSpPr>
        <p:spPr>
          <a:xfrm>
            <a:off x="16508723" y="11093399"/>
            <a:ext cx="3834099" cy="48260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defRPr sz="2600" b="0" cap="all">
                <a:solidFill>
                  <a:srgbClr val="FFFFFF"/>
                </a:solidFill>
                <a:latin typeface="Maven Pro Medium"/>
                <a:ea typeface="Maven Pro Medium"/>
                <a:cs typeface="Maven Pro Medium"/>
                <a:sym typeface="Maven Pro Medium"/>
              </a:defRPr>
            </a:lvl1pPr>
          </a:lstStyle>
          <a:p>
            <a:r>
              <a:rPr dirty="0"/>
              <a:t>More Information</a:t>
            </a: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text slide"/>
          <p:cNvSpPr txBox="1"/>
          <p:nvPr/>
        </p:nvSpPr>
        <p:spPr>
          <a:xfrm>
            <a:off x="2394563" y="1758357"/>
            <a:ext cx="19827483" cy="19492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r>
              <a:rPr lang="ru-RU" sz="6000" b="1" dirty="0">
                <a:latin typeface="Arial" panose="020B0604020202020204" pitchFamily="34" charset="0"/>
                <a:cs typeface="Arial" panose="020B0604020202020204" pitchFamily="34" charset="0"/>
              </a:rPr>
              <a:t>ДИАГНОСТИКА РИСКА </a:t>
            </a:r>
          </a:p>
          <a:p>
            <a:r>
              <a:rPr lang="ru-RU" sz="6000" b="1" dirty="0">
                <a:latin typeface="Arial" panose="020B0604020202020204" pitchFamily="34" charset="0"/>
                <a:cs typeface="Arial" panose="020B0604020202020204" pitchFamily="34" charset="0"/>
              </a:rPr>
              <a:t>ДЕСТРУКТИВНОГО (СУИЦИДАЛЬНОГО) РИСКА</a:t>
            </a:r>
            <a:endParaRPr sz="6000" b="1" dirty="0">
              <a:latin typeface="Arial" panose="020B0604020202020204" pitchFamily="34" charset="0"/>
              <a:cs typeface="Arial" panose="020B0604020202020204" pitchFamily="34" charset="0"/>
            </a:endParaRPr>
          </a:p>
        </p:txBody>
      </p:sp>
      <p:sp>
        <p:nvSpPr>
          <p:cNvPr id="47" name="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
          <p:cNvSpPr txBox="1"/>
          <p:nvPr/>
        </p:nvSpPr>
        <p:spPr>
          <a:xfrm>
            <a:off x="1679944" y="5003800"/>
            <a:ext cx="20712223" cy="74892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p>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Суицидологическая диагностика включает в себя анализ не только собственно суицидальных проявлений </a:t>
            </a:r>
            <a:r>
              <a:rPr lang="ru-RU" sz="3200" b="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(мыслей̆</a:t>
            </a:r>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переживаний, тенденций, поступков и др.) в их статике и динамике, но и </a:t>
            </a:r>
            <a:r>
              <a:rPr lang="ru-RU" sz="3200" b="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всей  </a:t>
            </a:r>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совокупности личностных, средовых, клинических факторов, участвующих в генезе суицида</a:t>
            </a:r>
            <a:r>
              <a:rPr lang="en-US"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t>
            </a:r>
          </a:p>
          <a:p>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В процессе исследования каждого конкретного случая учитываются такие факторы как: дезадаптация, конфликт, позиция личности, уровень ее социализации, установки, модусы поведения, ценностные ориентации, </a:t>
            </a:r>
            <a:r>
              <a:rPr lang="ru-RU" sz="3200" b="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характер </a:t>
            </a:r>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и структура контактов, механизмы защиты, фрустрация, толерантность к эмоциональным нагрузкам, </a:t>
            </a:r>
            <a:r>
              <a:rPr lang="ru-RU" sz="3200" b="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социально-демографический̆ статус</a:t>
            </a:r>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медицинский статус, ролевое поведение, про- и антисуицидальная мотивация и т. д. </a:t>
            </a:r>
            <a:endParaRPr lang="ru-RU" sz="32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p>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Суицидальное поведение у </a:t>
            </a:r>
            <a:r>
              <a:rPr lang="ru-RU" sz="3200" b="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детей̆ </a:t>
            </a:r>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до 13 лет — явление относительно редкое, но с 14–15-летнего возраста суицидальная активность резко возрастает, достигая максимума в 16–19 лет. </a:t>
            </a:r>
          </a:p>
          <a:p>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Такое явление связано, в первую очередь, с тем, что суицидальное поведение в детском возрасте редко определяется наличием </a:t>
            </a:r>
            <a:r>
              <a:rPr lang="ru-RU" sz="3200" b="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психической патологии</a:t>
            </a:r>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 в подавляющем большинстве случаев это ситуационно-личностные реакции, чаще реакция оппозиции. </a:t>
            </a:r>
          </a:p>
          <a:p>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У подростков же роль психических </a:t>
            </a:r>
            <a:r>
              <a:rPr lang="ru-RU" sz="3200" b="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расстройств, </a:t>
            </a:r>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в особенности </a:t>
            </a:r>
            <a:r>
              <a:rPr lang="ru-RU" sz="3200" b="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аффективной̆ </a:t>
            </a:r>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и </a:t>
            </a:r>
            <a:r>
              <a:rPr lang="ru-RU" sz="3200" b="0" dirty="0" smtClean="0">
                <a:solidFill>
                  <a:schemeClr val="tx1"/>
                </a:solidFill>
                <a:effectLst/>
                <a:latin typeface="Arial" panose="020B0604020202020204" pitchFamily="34" charset="0"/>
                <a:ea typeface="Times New Roman" panose="02020603050405020304" pitchFamily="18" charset="0"/>
                <a:cs typeface="Arial" panose="020B0604020202020204" pitchFamily="34" charset="0"/>
              </a:rPr>
              <a:t>личностной̆ </a:t>
            </a:r>
            <a:r>
              <a:rPr lang="ru-RU" sz="32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патологии, имеет большее значение в развитии суицидального поведения. </a:t>
            </a:r>
            <a:endParaRPr lang="ru-RU" sz="3200" b="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48" name="Фигура"/>
          <p:cNvSpPr/>
          <p:nvPr/>
        </p:nvSpPr>
        <p:spPr>
          <a:xfrm>
            <a:off x="17656335" y="1197684"/>
            <a:ext cx="2656408" cy="8923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CB5870CB-FFA2-2EC3-C23B-3E98B0D4D7D8}"/>
              </a:ext>
            </a:extLst>
          </p:cNvPr>
          <p:cNvPicPr>
            <a:picLocks noGrp="1" noChangeAspect="1"/>
          </p:cNvPicPr>
          <p:nvPr>
            <p:ph type="pic" sz="quarter" idx="10"/>
          </p:nvPr>
        </p:nvPicPr>
        <p:blipFill>
          <a:blip r:embed="rId2">
            <a:extLst>
              <a:ext uri="{28A0092B-C50C-407E-A947-70E740481C1C}">
                <a14:useLocalDpi xmlns:a14="http://schemas.microsoft.com/office/drawing/2010/main" xmlns="" val="0"/>
              </a:ext>
            </a:extLst>
          </a:blip>
          <a:srcRect l="8676" r="8676"/>
          <a:stretch>
            <a:fillRect/>
          </a:stretch>
        </p:blipFill>
        <p:spPr>
          <a:xfrm>
            <a:off x="680484" y="1504693"/>
            <a:ext cx="10444887" cy="11467028"/>
          </a:xfrm>
          <a:prstGeom prst="roundRect">
            <a:avLst>
              <a:gd name="adj" fmla="val 2463"/>
            </a:avLst>
          </a:prstGeom>
        </p:spPr>
      </p:pic>
      <p:grpSp>
        <p:nvGrpSpPr>
          <p:cNvPr id="174" name="Группа"/>
          <p:cNvGrpSpPr/>
          <p:nvPr/>
        </p:nvGrpSpPr>
        <p:grpSpPr>
          <a:xfrm>
            <a:off x="11568223" y="4523708"/>
            <a:ext cx="12337542" cy="7937650"/>
            <a:chOff x="-293576" y="-2687408"/>
            <a:chExt cx="12337541" cy="7937648"/>
          </a:xfrm>
        </p:grpSpPr>
        <p:sp>
          <p:nvSpPr>
            <p:cNvPr id="172" name="Закругленный прямоугольник"/>
            <p:cNvSpPr/>
            <p:nvPr/>
          </p:nvSpPr>
          <p:spPr>
            <a:xfrm>
              <a:off x="-293576" y="-2687408"/>
              <a:ext cx="12337541" cy="7937648"/>
            </a:xfrm>
            <a:prstGeom prst="roundRect">
              <a:avLst>
                <a:gd name="adj" fmla="val 5346"/>
              </a:avLst>
            </a:prstGeom>
            <a:solidFill>
              <a:schemeClr val="accent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73" name="Треугольник"/>
            <p:cNvSpPr/>
            <p:nvPr/>
          </p:nvSpPr>
          <p:spPr>
            <a:xfrm rot="10800000">
              <a:off x="0" y="0"/>
              <a:ext cx="1270000" cy="12700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chemeClr val="accent6"/>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grpSp>
      <p:sp>
        <p:nvSpPr>
          <p:cNvPr id="175" name="Alexander…"/>
          <p:cNvSpPr txBox="1"/>
          <p:nvPr/>
        </p:nvSpPr>
        <p:spPr>
          <a:xfrm>
            <a:off x="12496798" y="1185176"/>
            <a:ext cx="10998202" cy="215905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lgn="l">
              <a:lnSpc>
                <a:spcPct val="115000"/>
              </a:lnSpc>
              <a:spcBef>
                <a:spcPts val="750"/>
              </a:spcBef>
              <a:spcAft>
                <a:spcPts val="900"/>
              </a:spcAft>
            </a:pPr>
            <a:r>
              <a:rPr lang="ru-RU" sz="60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ЗНАКИ (ПРОЯВЛЕНИЯ) СУИЦИДАЛЬНОГО РИСКА</a:t>
            </a:r>
            <a:endParaRPr lang="ru-RU" sz="6000" dirty="0">
              <a:effectLst/>
              <a:latin typeface="Arial" panose="020B0604020202020204" pitchFamily="34" charset="0"/>
              <a:ea typeface="Calibri" panose="020F0502020204030204" pitchFamily="34" charset="0"/>
              <a:cs typeface="Arial" panose="020B0604020202020204" pitchFamily="34" charset="0"/>
            </a:endParaRPr>
          </a:p>
        </p:txBody>
      </p:sp>
      <p:sp>
        <p:nvSpPr>
          <p:cNvPr id="177" name="Ut enim ad minim veniam, quis nostrud exercitaton ullamco laboris nisi ut aliquip ex ea commo conset. Duis aute irure dolor in reprehenderit in Lorem ips dolor sit amet, consectetur sed adipiscing elit, sed do eiusmod tempor incididunt ut labore et dolore"/>
          <p:cNvSpPr txBox="1"/>
          <p:nvPr/>
        </p:nvSpPr>
        <p:spPr>
          <a:xfrm>
            <a:off x="11861798" y="4523708"/>
            <a:ext cx="11537349" cy="788100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algn="just">
              <a:lnSpc>
                <a:spcPct val="115000"/>
              </a:lnSpc>
              <a:spcBef>
                <a:spcPts val="750"/>
              </a:spcBef>
              <a:spcAft>
                <a:spcPts val="900"/>
              </a:spcAft>
            </a:pPr>
            <a:r>
              <a:rPr lang="ru-RU" sz="3200" b="1" i="1" u="sng"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Поведенческие признаки:</a:t>
            </a:r>
            <a:endParaRPr lang="ru-RU" sz="3200" dirty="0">
              <a:effectLst/>
              <a:latin typeface="Calibri" panose="020F0502020204030204" pitchFamily="34" charset="0"/>
              <a:ea typeface="Calibri" panose="020F0502020204030204" pitchFamily="34" charset="0"/>
              <a:cs typeface="Times New Roman" panose="02020603050405020304" pitchFamily="18" charset="0"/>
            </a:endParaRPr>
          </a:p>
          <a:p>
            <a:pPr marL="457200" indent="-457200" algn="just">
              <a:lnSpc>
                <a:spcPct val="115000"/>
              </a:lnSpc>
              <a:spcBef>
                <a:spcPts val="750"/>
              </a:spcBef>
              <a:spcAft>
                <a:spcPts val="900"/>
              </a:spcAft>
              <a:buFont typeface="Arial" panose="020B0604020202020204" pitchFamily="34" charset="0"/>
              <a:buChar char="•"/>
            </a:pPr>
            <a:r>
              <a:rPr lang="ru-RU" sz="28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 внезапная замкнутость и отказ от общения;</a:t>
            </a:r>
            <a:endParaRPr lang="ru-RU" sz="28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15000"/>
              </a:lnSpc>
              <a:spcBef>
                <a:spcPts val="750"/>
              </a:spcBef>
              <a:spcAft>
                <a:spcPts val="900"/>
              </a:spcAft>
              <a:buFont typeface="Arial" panose="020B0604020202020204" pitchFamily="34" charset="0"/>
              <a:buChar char="•"/>
            </a:pPr>
            <a:r>
              <a:rPr lang="ru-RU" sz="28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употребление спиртного и/или наркотических средств;</a:t>
            </a:r>
            <a:endParaRPr lang="ru-RU" sz="28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15000"/>
              </a:lnSpc>
              <a:spcBef>
                <a:spcPts val="750"/>
              </a:spcBef>
              <a:spcAft>
                <a:spcPts val="900"/>
              </a:spcAft>
              <a:buFont typeface="Arial" panose="020B0604020202020204" pitchFamily="34" charset="0"/>
              <a:buChar char="•"/>
            </a:pPr>
            <a:r>
              <a:rPr lang="ru-RU" sz="28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избегающее поведение (необъяснимые или часто повторяющиеся исчез­новения из дома, прогулы в школе);</a:t>
            </a:r>
            <a:endParaRPr lang="ru-RU" sz="28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15000"/>
              </a:lnSpc>
              <a:spcBef>
                <a:spcPts val="750"/>
              </a:spcBef>
              <a:spcAft>
                <a:spcPts val="900"/>
              </a:spcAft>
              <a:buFont typeface="Arial" panose="020B0604020202020204" pitchFamily="34" charset="0"/>
              <a:buChar char="•"/>
            </a:pPr>
            <a:r>
              <a:rPr lang="ru-RU" sz="28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безразличное или негативное отношение к своему внешнему виду;</a:t>
            </a:r>
            <a:endParaRPr lang="ru-RU" sz="28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15000"/>
              </a:lnSpc>
              <a:spcBef>
                <a:spcPts val="750"/>
              </a:spcBef>
              <a:spcAft>
                <a:spcPts val="900"/>
              </a:spcAft>
              <a:buFont typeface="Arial" panose="020B0604020202020204" pitchFamily="34" charset="0"/>
              <a:buChar char="•"/>
            </a:pPr>
            <a:r>
              <a:rPr lang="ru-RU" sz="28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внезапное враждебное поведение, асоциальные поступки, инциденты с правоохранительными органами, участие в беспорядках;</a:t>
            </a:r>
            <a:endParaRPr lang="ru-RU" sz="28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15000"/>
              </a:lnSpc>
              <a:spcBef>
                <a:spcPts val="750"/>
              </a:spcBef>
              <a:spcAft>
                <a:spcPts val="900"/>
              </a:spcAft>
              <a:buFont typeface="Arial" panose="020B0604020202020204" pitchFamily="34" charset="0"/>
              <a:buChar char="•"/>
            </a:pPr>
            <a:r>
              <a:rPr lang="ru-RU" sz="28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внезапно могут появиться проблемы концентрации внимания, снижение успеваемости, активности, неспособность к волевым усилиям.</a:t>
            </a:r>
            <a:endParaRPr lang="ru-RU" sz="2800" dirty="0">
              <a:effectLst/>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xmlns="" val="47229810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a:extLst>
              <a:ext uri="{FF2B5EF4-FFF2-40B4-BE49-F238E27FC236}">
                <a16:creationId xmlns:a16="http://schemas.microsoft.com/office/drawing/2014/main" xmlns="" id="{CA181E80-0E4B-1C60-B539-81D1038A5099}"/>
              </a:ext>
            </a:extLst>
          </p:cNvPr>
          <p:cNvPicPr>
            <a:picLocks noGrp="1" noChangeAspect="1"/>
          </p:cNvPicPr>
          <p:nvPr>
            <p:ph type="pic" sz="quarter" idx="10"/>
          </p:nvPr>
        </p:nvPicPr>
        <p:blipFill>
          <a:blip r:embed="rId2">
            <a:extLst>
              <a:ext uri="{28A0092B-C50C-407E-A947-70E740481C1C}">
                <a14:useLocalDpi xmlns:a14="http://schemas.microsoft.com/office/drawing/2010/main" xmlns="" val="0"/>
              </a:ext>
            </a:extLst>
          </a:blip>
          <a:srcRect l="19829" r="19829"/>
          <a:stretch>
            <a:fillRect/>
          </a:stretch>
        </p:blipFill>
        <p:spPr>
          <a:xfrm>
            <a:off x="1318437" y="1189317"/>
            <a:ext cx="8633637" cy="11337365"/>
          </a:xfrm>
        </p:spPr>
      </p:pic>
      <p:grpSp>
        <p:nvGrpSpPr>
          <p:cNvPr id="298" name="Группа"/>
          <p:cNvGrpSpPr/>
          <p:nvPr/>
        </p:nvGrpSpPr>
        <p:grpSpPr>
          <a:xfrm>
            <a:off x="11376838" y="2369590"/>
            <a:ext cx="12546418" cy="11015292"/>
            <a:chOff x="-679935" y="-1681679"/>
            <a:chExt cx="11159626" cy="11015288"/>
          </a:xfrm>
        </p:grpSpPr>
        <p:sp>
          <p:nvSpPr>
            <p:cNvPr id="296" name="Title text slide"/>
            <p:cNvSpPr txBox="1"/>
            <p:nvPr/>
          </p:nvSpPr>
          <p:spPr>
            <a:xfrm>
              <a:off x="56243" y="-1681679"/>
              <a:ext cx="8527777" cy="1171283"/>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8000" b="0">
                  <a:solidFill>
                    <a:srgbClr val="31333D"/>
                  </a:solidFill>
                  <a:latin typeface="Maven Pro Medium"/>
                  <a:ea typeface="Maven Pro Medium"/>
                  <a:cs typeface="Maven Pro Medium"/>
                  <a:sym typeface="Maven Pro Medium"/>
                </a:defRPr>
              </a:lvl1pPr>
            </a:lstStyle>
            <a:p>
              <a:pPr algn="just">
                <a:lnSpc>
                  <a:spcPct val="115000"/>
                </a:lnSpc>
                <a:spcBef>
                  <a:spcPts val="750"/>
                </a:spcBef>
                <a:spcAft>
                  <a:spcPts val="900"/>
                </a:spcAft>
              </a:pPr>
              <a:r>
                <a:rPr lang="ru-RU" sz="6600" b="1"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Словесные ключи:</a:t>
              </a:r>
              <a:endParaRPr lang="ru-RU" sz="6600" dirty="0">
                <a:effectLst/>
                <a:latin typeface="Arial" panose="020B0604020202020204" pitchFamily="34" charset="0"/>
                <a:ea typeface="Calibri" panose="020F0502020204030204" pitchFamily="34" charset="0"/>
                <a:cs typeface="Arial" panose="020B0604020202020204" pitchFamily="34" charset="0"/>
              </a:endParaRPr>
            </a:p>
          </p:txBody>
        </p:sp>
        <p:sp>
          <p:nvSpPr>
            <p:cNvPr id="297" name="Ut enim ad minim veniam, quis nostrud exercitation ullamco laboris nisi ut aliquip ex ea commo consequat. Duis aute irure dolor in reprehenderit in Lorem ipsum dolor sit amet, consectetur sed adipiscing elit, sed do eiusmod tempor incididunt ut labore et dolore magna aliqua. Voluptate velit esse cillum dolore eu fugiat nulla pariatur. Excepteur sint occaecat cupidatat non proiden"/>
            <p:cNvSpPr txBox="1"/>
            <p:nvPr/>
          </p:nvSpPr>
          <p:spPr>
            <a:xfrm>
              <a:off x="-679935" y="91210"/>
              <a:ext cx="11159626" cy="924239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pPr marL="457200" indent="-457200" algn="just">
                <a:lnSpc>
                  <a:spcPct val="115000"/>
                </a:lnSpc>
                <a:spcBef>
                  <a:spcPts val="750"/>
                </a:spcBef>
                <a:spcAft>
                  <a:spcPts val="900"/>
                </a:spcAft>
                <a:buFont typeface="Arial" panose="020B0604020202020204" pitchFamily="34" charset="0"/>
                <a:buChar char="•"/>
              </a:pP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прямые или косвенные сообщения о суицидальных намерениях: «Хочу умереть», «ты меня больше не увидишь», «я не могу больше выносить эту проблему», «скоро все это закончится»;</a:t>
              </a:r>
              <a:endParaRPr lang="ru-RU" sz="32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15000"/>
                </a:lnSpc>
                <a:spcBef>
                  <a:spcPts val="750"/>
                </a:spcBef>
                <a:spcAft>
                  <a:spcPts val="900"/>
                </a:spcAft>
                <a:buFont typeface="Arial" panose="020B0604020202020204" pitchFamily="34" charset="0"/>
                <a:buChar char="•"/>
              </a:pP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шутки, иронические высказывания о желании умереть, о бессмысленно­сти жизни;</a:t>
              </a:r>
              <a:endParaRPr lang="ru-RU" sz="32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15000"/>
                </a:lnSpc>
                <a:spcBef>
                  <a:spcPts val="750"/>
                </a:spcBef>
                <a:spcAft>
                  <a:spcPts val="900"/>
                </a:spcAft>
                <a:buFont typeface="Arial" panose="020B0604020202020204" pitchFamily="34" charset="0"/>
                <a:buChar char="•"/>
              </a:pP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уверения в беспомощности и зависимости от других;</a:t>
              </a:r>
              <a:endParaRPr lang="ru-RU" sz="32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15000"/>
                </a:lnSpc>
                <a:spcBef>
                  <a:spcPts val="750"/>
                </a:spcBef>
                <a:spcAft>
                  <a:spcPts val="900"/>
                </a:spcAft>
                <a:buFont typeface="Arial" panose="020B0604020202020204" pitchFamily="34" charset="0"/>
                <a:buChar char="•"/>
              </a:pP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прощание;</a:t>
              </a:r>
              <a:endParaRPr lang="ru-RU" sz="32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15000"/>
                </a:lnSpc>
                <a:spcBef>
                  <a:spcPts val="750"/>
                </a:spcBef>
                <a:spcAft>
                  <a:spcPts val="900"/>
                </a:spcAft>
                <a:buFont typeface="Arial" panose="020B0604020202020204" pitchFamily="34" charset="0"/>
                <a:buChar char="•"/>
              </a:pP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самообвинения;</a:t>
              </a:r>
              <a:endParaRPr lang="ru-RU" sz="3200" dirty="0">
                <a:effectLst/>
                <a:latin typeface="Arial" panose="020B0604020202020204" pitchFamily="34" charset="0"/>
                <a:ea typeface="Calibri" panose="020F0502020204030204" pitchFamily="34" charset="0"/>
                <a:cs typeface="Arial" panose="020B0604020202020204" pitchFamily="34" charset="0"/>
              </a:endParaRPr>
            </a:p>
            <a:p>
              <a:pPr marL="457200" indent="-457200" algn="just">
                <a:lnSpc>
                  <a:spcPct val="115000"/>
                </a:lnSpc>
                <a:spcBef>
                  <a:spcPts val="750"/>
                </a:spcBef>
                <a:spcAft>
                  <a:spcPts val="900"/>
                </a:spcAft>
                <a:buFont typeface="Arial" panose="020B0604020202020204" pitchFamily="34" charset="0"/>
                <a:buChar char="•"/>
              </a:pPr>
              <a:r>
                <a:rPr lang="ru-RU" sz="3200" dirty="0">
                  <a:solidFill>
                    <a:srgbClr val="111111"/>
                  </a:solidFill>
                  <a:effectLst/>
                  <a:latin typeface="Arial" panose="020B0604020202020204" pitchFamily="34" charset="0"/>
                  <a:ea typeface="Times New Roman" panose="02020603050405020304" pitchFamily="18" charset="0"/>
                  <a:cs typeface="Arial" panose="020B0604020202020204" pitchFamily="34" charset="0"/>
                </a:rPr>
                <a:t>сообщение о конкретном плане суицида.</a:t>
              </a:r>
              <a:endParaRPr lang="ru-RU" sz="3200" dirty="0">
                <a:effectLst/>
                <a:latin typeface="Arial" panose="020B0604020202020204" pitchFamily="34" charset="0"/>
                <a:ea typeface="Calibri" panose="020F0502020204030204" pitchFamily="34" charset="0"/>
                <a:cs typeface="Arial" panose="020B0604020202020204" pitchFamily="34" charset="0"/>
              </a:endParaRPr>
            </a:p>
            <a:p>
              <a:pPr algn="just">
                <a:lnSpc>
                  <a:spcPct val="115000"/>
                </a:lnSpc>
                <a:spcBef>
                  <a:spcPts val="750"/>
                </a:spcBef>
                <a:spcAft>
                  <a:spcPts val="900"/>
                </a:spcAft>
              </a:pPr>
              <a:r>
                <a:rPr lang="ru-RU" sz="2800" b="1" i="1"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Ситуационные ключи:</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750"/>
                </a:spcBef>
                <a:spcAft>
                  <a:spcPts val="900"/>
                </a:spcAft>
              </a:pPr>
              <a:r>
                <a:rPr lang="ru-RU" sz="2800" dirty="0">
                  <a:solidFill>
                    <a:srgbClr val="111111"/>
                  </a:solidFill>
                  <a:effectLst/>
                  <a:latin typeface="Times New Roman" panose="02020603050405020304" pitchFamily="18" charset="0"/>
                  <a:ea typeface="Times New Roman" panose="02020603050405020304" pitchFamily="18" charset="0"/>
                  <a:cs typeface="Times New Roman" panose="02020603050405020304" pitchFamily="18" charset="0"/>
                </a:rPr>
                <a:t>-  психотравмирующие события, которые недавно произошли в жизни ре­бенка или подростка (разрыв отношений с любимым человеком, публич­ное оскорбление, незаслуженное наказание, конфликт с родителями и т.п.).</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p:txBody>
        </p:sp>
      </p:grpSp>
    </p:spTree>
    <p:extLst>
      <p:ext uri="{BB962C8B-B14F-4D97-AF65-F5344CB8AC3E}">
        <p14:creationId xmlns:p14="http://schemas.microsoft.com/office/powerpoint/2010/main" xmlns="" val="259734694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 name="Кружок"/>
          <p:cNvSpPr/>
          <p:nvPr/>
        </p:nvSpPr>
        <p:spPr>
          <a:xfrm>
            <a:off x="3117107" y="-3761880"/>
            <a:ext cx="17477880" cy="17477880"/>
          </a:xfrm>
          <a:prstGeom prst="ellipse">
            <a:avLst/>
          </a:prstGeom>
          <a:solidFill>
            <a:srgbClr val="FFFFF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pSp>
        <p:nvGrpSpPr>
          <p:cNvPr id="154" name="Группа"/>
          <p:cNvGrpSpPr/>
          <p:nvPr/>
        </p:nvGrpSpPr>
        <p:grpSpPr>
          <a:xfrm>
            <a:off x="6901379" y="3790911"/>
            <a:ext cx="8500804" cy="8409035"/>
            <a:chOff x="0" y="-1"/>
            <a:chExt cx="9544688" cy="9542186"/>
          </a:xfrm>
        </p:grpSpPr>
        <p:sp>
          <p:nvSpPr>
            <p:cNvPr id="144" name="Фигура"/>
            <p:cNvSpPr/>
            <p:nvPr/>
          </p:nvSpPr>
          <p:spPr>
            <a:xfrm>
              <a:off x="394524" y="6412114"/>
              <a:ext cx="8745207" cy="3130071"/>
            </a:xfrm>
            <a:custGeom>
              <a:avLst/>
              <a:gdLst/>
              <a:ahLst/>
              <a:cxnLst>
                <a:cxn ang="0">
                  <a:pos x="wd2" y="hd2"/>
                </a:cxn>
                <a:cxn ang="5400000">
                  <a:pos x="wd2" y="hd2"/>
                </a:cxn>
                <a:cxn ang="10800000">
                  <a:pos x="wd2" y="hd2"/>
                </a:cxn>
                <a:cxn ang="16200000">
                  <a:pos x="wd2" y="hd2"/>
                </a:cxn>
              </a:cxnLst>
              <a:rect l="0" t="0" r="r" b="b"/>
              <a:pathLst>
                <a:path w="21600" h="21507" extrusionOk="0">
                  <a:moveTo>
                    <a:pt x="1615" y="0"/>
                  </a:moveTo>
                  <a:lnTo>
                    <a:pt x="0" y="1886"/>
                  </a:lnTo>
                  <a:cubicBezTo>
                    <a:pt x="1863" y="13728"/>
                    <a:pt x="6055" y="21414"/>
                    <a:pt x="10701" y="21506"/>
                  </a:cubicBezTo>
                  <a:cubicBezTo>
                    <a:pt x="15427" y="21600"/>
                    <a:pt x="19716" y="13838"/>
                    <a:pt x="21600" y="1783"/>
                  </a:cubicBezTo>
                  <a:lnTo>
                    <a:pt x="20007" y="8"/>
                  </a:lnTo>
                  <a:cubicBezTo>
                    <a:pt x="18422" y="9989"/>
                    <a:pt x="14893" y="16490"/>
                    <a:pt x="10970" y="16652"/>
                  </a:cubicBezTo>
                  <a:cubicBezTo>
                    <a:pt x="6934" y="16819"/>
                    <a:pt x="3252" y="10265"/>
                    <a:pt x="1615" y="0"/>
                  </a:cubicBezTo>
                  <a:close/>
                </a:path>
              </a:pathLst>
            </a:custGeom>
            <a:solidFill>
              <a:srgbClr val="EEF4FE"/>
            </a:soli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5" name="Фигура"/>
            <p:cNvSpPr/>
            <p:nvPr/>
          </p:nvSpPr>
          <p:spPr>
            <a:xfrm>
              <a:off x="0" y="-1"/>
              <a:ext cx="9544688" cy="6533360"/>
            </a:xfrm>
            <a:custGeom>
              <a:avLst/>
              <a:gdLst/>
              <a:ahLst/>
              <a:cxnLst>
                <a:cxn ang="0">
                  <a:pos x="wd2" y="hd2"/>
                </a:cxn>
                <a:cxn ang="5400000">
                  <a:pos x="wd2" y="hd2"/>
                </a:cxn>
                <a:cxn ang="10800000">
                  <a:pos x="wd2" y="hd2"/>
                </a:cxn>
                <a:cxn ang="16200000">
                  <a:pos x="wd2" y="hd2"/>
                </a:cxn>
              </a:cxnLst>
              <a:rect l="0" t="0" r="r" b="b"/>
              <a:pathLst>
                <a:path w="21585" h="21598" extrusionOk="0">
                  <a:moveTo>
                    <a:pt x="10820" y="0"/>
                  </a:moveTo>
                  <a:cubicBezTo>
                    <a:pt x="9445" y="-2"/>
                    <a:pt x="8082" y="377"/>
                    <a:pt x="6804" y="1119"/>
                  </a:cubicBezTo>
                  <a:lnTo>
                    <a:pt x="7449" y="3251"/>
                  </a:lnTo>
                  <a:cubicBezTo>
                    <a:pt x="7565" y="3182"/>
                    <a:pt x="7682" y="3119"/>
                    <a:pt x="7800" y="3059"/>
                  </a:cubicBezTo>
                  <a:cubicBezTo>
                    <a:pt x="7928" y="2995"/>
                    <a:pt x="8058" y="2937"/>
                    <a:pt x="8188" y="2885"/>
                  </a:cubicBezTo>
                  <a:cubicBezTo>
                    <a:pt x="7534" y="5606"/>
                    <a:pt x="8944" y="8444"/>
                    <a:pt x="10917" y="8373"/>
                  </a:cubicBezTo>
                  <a:cubicBezTo>
                    <a:pt x="12816" y="8305"/>
                    <a:pt x="14117" y="5547"/>
                    <a:pt x="13485" y="2927"/>
                  </a:cubicBezTo>
                  <a:cubicBezTo>
                    <a:pt x="13603" y="2981"/>
                    <a:pt x="13721" y="3038"/>
                    <a:pt x="13837" y="3098"/>
                  </a:cubicBezTo>
                  <a:cubicBezTo>
                    <a:pt x="13941" y="3150"/>
                    <a:pt x="14043" y="3205"/>
                    <a:pt x="14146" y="3262"/>
                  </a:cubicBezTo>
                  <a:lnTo>
                    <a:pt x="14745" y="1080"/>
                  </a:lnTo>
                  <a:cubicBezTo>
                    <a:pt x="13494" y="368"/>
                    <a:pt x="12163" y="2"/>
                    <a:pt x="10820" y="0"/>
                  </a:cubicBezTo>
                  <a:close/>
                  <a:moveTo>
                    <a:pt x="10836" y="908"/>
                  </a:moveTo>
                  <a:cubicBezTo>
                    <a:pt x="11423" y="908"/>
                    <a:pt x="12010" y="1237"/>
                    <a:pt x="12458" y="1892"/>
                  </a:cubicBezTo>
                  <a:cubicBezTo>
                    <a:pt x="13354" y="3202"/>
                    <a:pt x="13354" y="5325"/>
                    <a:pt x="12458" y="6635"/>
                  </a:cubicBezTo>
                  <a:cubicBezTo>
                    <a:pt x="11561" y="7945"/>
                    <a:pt x="10109" y="7945"/>
                    <a:pt x="9213" y="6635"/>
                  </a:cubicBezTo>
                  <a:cubicBezTo>
                    <a:pt x="8317" y="5325"/>
                    <a:pt x="8317" y="3202"/>
                    <a:pt x="9213" y="1892"/>
                  </a:cubicBezTo>
                  <a:cubicBezTo>
                    <a:pt x="9661" y="1237"/>
                    <a:pt x="10249" y="908"/>
                    <a:pt x="10836" y="908"/>
                  </a:cubicBezTo>
                  <a:close/>
                  <a:moveTo>
                    <a:pt x="15096" y="1303"/>
                  </a:moveTo>
                  <a:lnTo>
                    <a:pt x="14502" y="3483"/>
                  </a:lnTo>
                  <a:cubicBezTo>
                    <a:pt x="14628" y="3565"/>
                    <a:pt x="14752" y="3650"/>
                    <a:pt x="14876" y="3739"/>
                  </a:cubicBezTo>
                  <a:cubicBezTo>
                    <a:pt x="14984" y="3817"/>
                    <a:pt x="15091" y="3899"/>
                    <a:pt x="15197" y="3983"/>
                  </a:cubicBezTo>
                  <a:cubicBezTo>
                    <a:pt x="14364" y="4558"/>
                    <a:pt x="13830" y="5627"/>
                    <a:pt x="13650" y="6812"/>
                  </a:cubicBezTo>
                  <a:cubicBezTo>
                    <a:pt x="13469" y="8006"/>
                    <a:pt x="13648" y="9319"/>
                    <a:pt x="14251" y="10350"/>
                  </a:cubicBezTo>
                  <a:cubicBezTo>
                    <a:pt x="15566" y="12598"/>
                    <a:pt x="18024" y="12157"/>
                    <a:pt x="18928" y="9511"/>
                  </a:cubicBezTo>
                  <a:lnTo>
                    <a:pt x="19227" y="10421"/>
                  </a:lnTo>
                  <a:lnTo>
                    <a:pt x="20700" y="9512"/>
                  </a:lnTo>
                  <a:cubicBezTo>
                    <a:pt x="20184" y="7777"/>
                    <a:pt x="19460" y="6191"/>
                    <a:pt x="18562" y="4829"/>
                  </a:cubicBezTo>
                  <a:cubicBezTo>
                    <a:pt x="17576" y="3334"/>
                    <a:pt x="16398" y="2136"/>
                    <a:pt x="15096" y="1303"/>
                  </a:cubicBezTo>
                  <a:close/>
                  <a:moveTo>
                    <a:pt x="6451" y="1317"/>
                  </a:moveTo>
                  <a:cubicBezTo>
                    <a:pt x="5145" y="2159"/>
                    <a:pt x="3965" y="3370"/>
                    <a:pt x="2980" y="4881"/>
                  </a:cubicBezTo>
                  <a:cubicBezTo>
                    <a:pt x="2095" y="6238"/>
                    <a:pt x="1383" y="7814"/>
                    <a:pt x="875" y="9536"/>
                  </a:cubicBezTo>
                  <a:lnTo>
                    <a:pt x="2347" y="10415"/>
                  </a:lnTo>
                  <a:cubicBezTo>
                    <a:pt x="2407" y="10224"/>
                    <a:pt x="2469" y="10033"/>
                    <a:pt x="2533" y="9845"/>
                  </a:cubicBezTo>
                  <a:cubicBezTo>
                    <a:pt x="2595" y="9661"/>
                    <a:pt x="2660" y="9479"/>
                    <a:pt x="2727" y="9298"/>
                  </a:cubicBezTo>
                  <a:cubicBezTo>
                    <a:pt x="3124" y="10655"/>
                    <a:pt x="3934" y="11492"/>
                    <a:pt x="4818" y="11719"/>
                  </a:cubicBezTo>
                  <a:cubicBezTo>
                    <a:pt x="5730" y="11952"/>
                    <a:pt x="6715" y="11535"/>
                    <a:pt x="7407" y="10396"/>
                  </a:cubicBezTo>
                  <a:cubicBezTo>
                    <a:pt x="8040" y="9356"/>
                    <a:pt x="8230" y="8016"/>
                    <a:pt x="8048" y="6796"/>
                  </a:cubicBezTo>
                  <a:cubicBezTo>
                    <a:pt x="7867" y="5580"/>
                    <a:pt x="7316" y="4481"/>
                    <a:pt x="6453" y="3906"/>
                  </a:cubicBezTo>
                  <a:lnTo>
                    <a:pt x="7084" y="3470"/>
                  </a:lnTo>
                  <a:lnTo>
                    <a:pt x="6451" y="1317"/>
                  </a:lnTo>
                  <a:close/>
                  <a:moveTo>
                    <a:pt x="5304" y="4320"/>
                  </a:moveTo>
                  <a:cubicBezTo>
                    <a:pt x="5892" y="4320"/>
                    <a:pt x="6479" y="4648"/>
                    <a:pt x="6927" y="5303"/>
                  </a:cubicBezTo>
                  <a:cubicBezTo>
                    <a:pt x="7823" y="6613"/>
                    <a:pt x="7823" y="8737"/>
                    <a:pt x="6927" y="10047"/>
                  </a:cubicBezTo>
                  <a:cubicBezTo>
                    <a:pt x="6031" y="11357"/>
                    <a:pt x="4578" y="11357"/>
                    <a:pt x="3682" y="10047"/>
                  </a:cubicBezTo>
                  <a:cubicBezTo>
                    <a:pt x="2785" y="8737"/>
                    <a:pt x="2785" y="6613"/>
                    <a:pt x="3682" y="5303"/>
                  </a:cubicBezTo>
                  <a:cubicBezTo>
                    <a:pt x="4130" y="4648"/>
                    <a:pt x="4717" y="4320"/>
                    <a:pt x="5304" y="4320"/>
                  </a:cubicBezTo>
                  <a:close/>
                  <a:moveTo>
                    <a:pt x="16401" y="4336"/>
                  </a:moveTo>
                  <a:cubicBezTo>
                    <a:pt x="16988" y="4336"/>
                    <a:pt x="17575" y="4662"/>
                    <a:pt x="18023" y="5317"/>
                  </a:cubicBezTo>
                  <a:cubicBezTo>
                    <a:pt x="18919" y="6628"/>
                    <a:pt x="18919" y="8753"/>
                    <a:pt x="18023" y="10063"/>
                  </a:cubicBezTo>
                  <a:cubicBezTo>
                    <a:pt x="17127" y="11373"/>
                    <a:pt x="15674" y="11373"/>
                    <a:pt x="14778" y="10063"/>
                  </a:cubicBezTo>
                  <a:cubicBezTo>
                    <a:pt x="13882" y="8753"/>
                    <a:pt x="13882" y="6628"/>
                    <a:pt x="14778" y="5317"/>
                  </a:cubicBezTo>
                  <a:cubicBezTo>
                    <a:pt x="15226" y="4662"/>
                    <a:pt x="15813" y="4336"/>
                    <a:pt x="16401" y="4336"/>
                  </a:cubicBezTo>
                  <a:close/>
                  <a:moveTo>
                    <a:pt x="20848" y="10026"/>
                  </a:moveTo>
                  <a:lnTo>
                    <a:pt x="19368" y="10926"/>
                  </a:lnTo>
                  <a:lnTo>
                    <a:pt x="19604" y="11934"/>
                  </a:lnTo>
                  <a:cubicBezTo>
                    <a:pt x="17787" y="10994"/>
                    <a:pt x="15878" y="12949"/>
                    <a:pt x="15862" y="15766"/>
                  </a:cubicBezTo>
                  <a:cubicBezTo>
                    <a:pt x="15854" y="17178"/>
                    <a:pt x="16323" y="18385"/>
                    <a:pt x="17022" y="19130"/>
                  </a:cubicBezTo>
                  <a:cubicBezTo>
                    <a:pt x="17720" y="19875"/>
                    <a:pt x="18648" y="20159"/>
                    <a:pt x="19566" y="19724"/>
                  </a:cubicBezTo>
                  <a:cubicBezTo>
                    <a:pt x="19535" y="19885"/>
                    <a:pt x="19501" y="20044"/>
                    <a:pt x="19465" y="20202"/>
                  </a:cubicBezTo>
                  <a:cubicBezTo>
                    <a:pt x="19429" y="20357"/>
                    <a:pt x="19390" y="20511"/>
                    <a:pt x="19348" y="20663"/>
                  </a:cubicBezTo>
                  <a:lnTo>
                    <a:pt x="20842" y="21548"/>
                  </a:lnTo>
                  <a:cubicBezTo>
                    <a:pt x="21335" y="19703"/>
                    <a:pt x="21587" y="17739"/>
                    <a:pt x="21586" y="15758"/>
                  </a:cubicBezTo>
                  <a:cubicBezTo>
                    <a:pt x="21584" y="13797"/>
                    <a:pt x="21334" y="11854"/>
                    <a:pt x="20848" y="10026"/>
                  </a:cubicBezTo>
                  <a:close/>
                  <a:moveTo>
                    <a:pt x="722" y="10064"/>
                  </a:moveTo>
                  <a:cubicBezTo>
                    <a:pt x="258" y="11837"/>
                    <a:pt x="14" y="13718"/>
                    <a:pt x="1" y="15617"/>
                  </a:cubicBezTo>
                  <a:cubicBezTo>
                    <a:pt x="-13" y="17662"/>
                    <a:pt x="242" y="19693"/>
                    <a:pt x="752" y="21598"/>
                  </a:cubicBezTo>
                  <a:lnTo>
                    <a:pt x="2232" y="20687"/>
                  </a:lnTo>
                  <a:cubicBezTo>
                    <a:pt x="2187" y="20528"/>
                    <a:pt x="2146" y="20365"/>
                    <a:pt x="2107" y="20202"/>
                  </a:cubicBezTo>
                  <a:cubicBezTo>
                    <a:pt x="2068" y="20035"/>
                    <a:pt x="2032" y="19867"/>
                    <a:pt x="2000" y="19697"/>
                  </a:cubicBezTo>
                  <a:cubicBezTo>
                    <a:pt x="3885" y="20642"/>
                    <a:pt x="5828" y="18507"/>
                    <a:pt x="5732" y="15597"/>
                  </a:cubicBezTo>
                  <a:cubicBezTo>
                    <a:pt x="5686" y="14224"/>
                    <a:pt x="5194" y="13081"/>
                    <a:pt x="4492" y="12394"/>
                  </a:cubicBezTo>
                  <a:cubicBezTo>
                    <a:pt x="3786" y="11702"/>
                    <a:pt x="2866" y="11472"/>
                    <a:pt x="1975" y="11938"/>
                  </a:cubicBezTo>
                  <a:cubicBezTo>
                    <a:pt x="2008" y="11775"/>
                    <a:pt x="2045" y="11613"/>
                    <a:pt x="2083" y="11452"/>
                  </a:cubicBezTo>
                  <a:cubicBezTo>
                    <a:pt x="2125" y="11279"/>
                    <a:pt x="2169" y="11108"/>
                    <a:pt x="2216" y="10938"/>
                  </a:cubicBezTo>
                  <a:lnTo>
                    <a:pt x="722" y="10064"/>
                  </a:lnTo>
                  <a:close/>
                  <a:moveTo>
                    <a:pt x="2924" y="12455"/>
                  </a:moveTo>
                  <a:cubicBezTo>
                    <a:pt x="3511" y="12455"/>
                    <a:pt x="4099" y="12782"/>
                    <a:pt x="4547" y="13437"/>
                  </a:cubicBezTo>
                  <a:cubicBezTo>
                    <a:pt x="5443" y="14747"/>
                    <a:pt x="5443" y="16871"/>
                    <a:pt x="4547" y="18182"/>
                  </a:cubicBezTo>
                  <a:cubicBezTo>
                    <a:pt x="3651" y="19492"/>
                    <a:pt x="2198" y="19492"/>
                    <a:pt x="1301" y="18182"/>
                  </a:cubicBezTo>
                  <a:cubicBezTo>
                    <a:pt x="405" y="16871"/>
                    <a:pt x="405" y="14747"/>
                    <a:pt x="1301" y="13437"/>
                  </a:cubicBezTo>
                  <a:cubicBezTo>
                    <a:pt x="1750" y="12782"/>
                    <a:pt x="2337" y="12455"/>
                    <a:pt x="2924" y="12455"/>
                  </a:cubicBezTo>
                  <a:close/>
                  <a:moveTo>
                    <a:pt x="18675" y="12455"/>
                  </a:moveTo>
                  <a:cubicBezTo>
                    <a:pt x="19262" y="12455"/>
                    <a:pt x="19850" y="12782"/>
                    <a:pt x="20298" y="13437"/>
                  </a:cubicBezTo>
                  <a:cubicBezTo>
                    <a:pt x="21195" y="14747"/>
                    <a:pt x="21195" y="16871"/>
                    <a:pt x="20298" y="18182"/>
                  </a:cubicBezTo>
                  <a:cubicBezTo>
                    <a:pt x="19402" y="19492"/>
                    <a:pt x="17949" y="19492"/>
                    <a:pt x="17053" y="18182"/>
                  </a:cubicBezTo>
                  <a:cubicBezTo>
                    <a:pt x="16157" y="16871"/>
                    <a:pt x="16157" y="14747"/>
                    <a:pt x="17053" y="13437"/>
                  </a:cubicBezTo>
                  <a:cubicBezTo>
                    <a:pt x="17501" y="12782"/>
                    <a:pt x="18088" y="12455"/>
                    <a:pt x="18675" y="12455"/>
                  </a:cubicBezTo>
                  <a:close/>
                </a:path>
              </a:pathLst>
            </a:custGeom>
            <a:gradFill flip="none" rotWithShape="1">
              <a:gsLst>
                <a:gs pos="0">
                  <a:schemeClr val="accent2"/>
                </a:gs>
                <a:gs pos="100000">
                  <a:schemeClr val="accent1"/>
                </a:gs>
              </a:gsLst>
              <a:lin ang="2015830"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46" name="A"/>
            <p:cNvSpPr txBox="1"/>
            <p:nvPr/>
          </p:nvSpPr>
          <p:spPr>
            <a:xfrm>
              <a:off x="590832" y="3950484"/>
              <a:ext cx="1520608" cy="148758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defRPr sz="4500" b="0">
                  <a:solidFill>
                    <a:srgbClr val="31333D"/>
                  </a:solidFill>
                  <a:latin typeface="Maven Pro Medium"/>
                  <a:ea typeface="Maven Pro Medium"/>
                  <a:cs typeface="Maven Pro Medium"/>
                  <a:sym typeface="Maven Pro Medium"/>
                </a:defRPr>
              </a:lvl1pPr>
            </a:lstStyle>
            <a:p>
              <a:r>
                <a:rPr lang="en-US" b="1" dirty="0">
                  <a:latin typeface="Arial" panose="020B0604020202020204" pitchFamily="34" charset="0"/>
                  <a:cs typeface="Arial" panose="020B0604020202020204" pitchFamily="34" charset="0"/>
                </a:rPr>
                <a:t>F2</a:t>
              </a:r>
              <a:r>
                <a:rPr lang="ru-RU" b="1" dirty="0">
                  <a:latin typeface="Arial" panose="020B0604020202020204" pitchFamily="34" charset="0"/>
                  <a:cs typeface="Arial" panose="020B0604020202020204" pitchFamily="34" charset="0"/>
                </a:rPr>
                <a:t>0-</a:t>
              </a:r>
              <a:r>
                <a:rPr lang="en-US" b="1" dirty="0">
                  <a:latin typeface="Arial" panose="020B0604020202020204" pitchFamily="34" charset="0"/>
                  <a:cs typeface="Arial" panose="020B0604020202020204" pitchFamily="34" charset="0"/>
                </a:rPr>
                <a:t>F29</a:t>
              </a:r>
              <a:endParaRPr b="1" dirty="0">
                <a:latin typeface="Arial" panose="020B0604020202020204" pitchFamily="34" charset="0"/>
                <a:cs typeface="Arial" panose="020B0604020202020204" pitchFamily="34" charset="0"/>
              </a:endParaRPr>
            </a:p>
          </p:txBody>
        </p:sp>
        <p:sp>
          <p:nvSpPr>
            <p:cNvPr id="147" name="E"/>
            <p:cNvSpPr txBox="1"/>
            <p:nvPr/>
          </p:nvSpPr>
          <p:spPr>
            <a:xfrm>
              <a:off x="7534684" y="4080395"/>
              <a:ext cx="1605048" cy="1456809"/>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defRPr sz="4500" b="0">
                  <a:solidFill>
                    <a:srgbClr val="31333D"/>
                  </a:solidFill>
                  <a:latin typeface="Maven Pro Medium"/>
                  <a:ea typeface="Maven Pro Medium"/>
                  <a:cs typeface="Maven Pro Medium"/>
                  <a:sym typeface="Maven Pro Medium"/>
                </a:defRPr>
              </a:lvl1pPr>
            </a:lstStyle>
            <a:p>
              <a:r>
                <a:rPr lang="en-US" sz="4400" b="1" dirty="0">
                  <a:latin typeface="Arial" panose="020B0604020202020204" pitchFamily="34" charset="0"/>
                  <a:cs typeface="Arial" panose="020B0604020202020204" pitchFamily="34" charset="0"/>
                </a:rPr>
                <a:t>F6</a:t>
              </a:r>
              <a:r>
                <a:rPr lang="ru-RU" sz="4400" b="1" dirty="0">
                  <a:latin typeface="Arial" panose="020B0604020202020204" pitchFamily="34" charset="0"/>
                  <a:cs typeface="Arial" panose="020B0604020202020204" pitchFamily="34" charset="0"/>
                </a:rPr>
                <a:t>0-</a:t>
              </a:r>
              <a:r>
                <a:rPr lang="en-US" sz="4400" b="1" dirty="0">
                  <a:latin typeface="Arial" panose="020B0604020202020204" pitchFamily="34" charset="0"/>
                  <a:cs typeface="Arial" panose="020B0604020202020204" pitchFamily="34" charset="0"/>
                </a:rPr>
                <a:t>F69</a:t>
              </a:r>
              <a:endParaRPr sz="4400" b="1" dirty="0">
                <a:latin typeface="Arial" panose="020B0604020202020204" pitchFamily="34" charset="0"/>
                <a:cs typeface="Arial" panose="020B0604020202020204" pitchFamily="34" charset="0"/>
              </a:endParaRPr>
            </a:p>
          </p:txBody>
        </p:sp>
        <p:sp>
          <p:nvSpPr>
            <p:cNvPr id="148" name="B"/>
            <p:cNvSpPr txBox="1"/>
            <p:nvPr/>
          </p:nvSpPr>
          <p:spPr>
            <a:xfrm>
              <a:off x="1350524" y="1512084"/>
              <a:ext cx="1936321" cy="148758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defRPr sz="4500" b="0">
                  <a:solidFill>
                    <a:srgbClr val="31333D"/>
                  </a:solidFill>
                  <a:latin typeface="Maven Pro Medium"/>
                  <a:ea typeface="Maven Pro Medium"/>
                  <a:cs typeface="Maven Pro Medium"/>
                  <a:sym typeface="Maven Pro Medium"/>
                </a:defRPr>
              </a:lvl1pPr>
            </a:lstStyle>
            <a:p>
              <a:r>
                <a:rPr lang="en-US" b="1" dirty="0">
                  <a:latin typeface="Arial" panose="020B0604020202020204" pitchFamily="34" charset="0"/>
                  <a:cs typeface="Arial" panose="020B0604020202020204" pitchFamily="34" charset="0"/>
                </a:rPr>
                <a:t>F3</a:t>
              </a:r>
              <a:r>
                <a:rPr lang="ru-RU" b="1" dirty="0">
                  <a:latin typeface="Arial" panose="020B0604020202020204" pitchFamily="34" charset="0"/>
                  <a:cs typeface="Arial" panose="020B0604020202020204" pitchFamily="34" charset="0"/>
                </a:rPr>
                <a:t>0-</a:t>
              </a:r>
              <a:r>
                <a:rPr lang="en-US" b="1" dirty="0">
                  <a:latin typeface="Arial" panose="020B0604020202020204" pitchFamily="34" charset="0"/>
                  <a:cs typeface="Arial" panose="020B0604020202020204" pitchFamily="34" charset="0"/>
                </a:rPr>
                <a:t>F39</a:t>
              </a:r>
              <a:endParaRPr b="1" dirty="0">
                <a:latin typeface="Arial" panose="020B0604020202020204" pitchFamily="34" charset="0"/>
                <a:cs typeface="Arial" panose="020B0604020202020204" pitchFamily="34" charset="0"/>
              </a:endParaRPr>
            </a:p>
          </p:txBody>
        </p:sp>
        <p:sp>
          <p:nvSpPr>
            <p:cNvPr id="149" name="C"/>
            <p:cNvSpPr txBox="1"/>
            <p:nvPr/>
          </p:nvSpPr>
          <p:spPr>
            <a:xfrm>
              <a:off x="4020414" y="652435"/>
              <a:ext cx="1586433" cy="148758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defRPr sz="4500" b="0">
                  <a:solidFill>
                    <a:srgbClr val="31333D"/>
                  </a:solidFill>
                  <a:latin typeface="Maven Pro Medium"/>
                  <a:ea typeface="Maven Pro Medium"/>
                  <a:cs typeface="Maven Pro Medium"/>
                  <a:sym typeface="Maven Pro Medium"/>
                </a:defRPr>
              </a:lvl1pPr>
            </a:lstStyle>
            <a:p>
              <a:r>
                <a:rPr lang="en-US" b="1" dirty="0">
                  <a:latin typeface="Arial" panose="020B0604020202020204" pitchFamily="34" charset="0"/>
                  <a:cs typeface="Arial" panose="020B0604020202020204" pitchFamily="34" charset="0"/>
                </a:rPr>
                <a:t>F40-F48</a:t>
              </a:r>
              <a:endParaRPr b="1" dirty="0">
                <a:latin typeface="Arial" panose="020B0604020202020204" pitchFamily="34" charset="0"/>
                <a:cs typeface="Arial" panose="020B0604020202020204" pitchFamily="34" charset="0"/>
              </a:endParaRPr>
            </a:p>
          </p:txBody>
        </p:sp>
        <p:sp>
          <p:nvSpPr>
            <p:cNvPr id="150" name="D"/>
            <p:cNvSpPr txBox="1"/>
            <p:nvPr/>
          </p:nvSpPr>
          <p:spPr>
            <a:xfrm>
              <a:off x="6382361" y="1512085"/>
              <a:ext cx="1936321" cy="148758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defRPr sz="4500" b="0">
                  <a:solidFill>
                    <a:srgbClr val="31333D"/>
                  </a:solidFill>
                  <a:latin typeface="Maven Pro Medium"/>
                  <a:ea typeface="Maven Pro Medium"/>
                  <a:cs typeface="Maven Pro Medium"/>
                  <a:sym typeface="Maven Pro Medium"/>
                </a:defRPr>
              </a:lvl1pPr>
            </a:lstStyle>
            <a:p>
              <a:r>
                <a:rPr lang="en-US" b="1" dirty="0">
                  <a:latin typeface="Arial" panose="020B0604020202020204" pitchFamily="34" charset="0"/>
                  <a:cs typeface="Arial" panose="020B0604020202020204" pitchFamily="34" charset="0"/>
                </a:rPr>
                <a:t>F50-F59</a:t>
              </a:r>
              <a:endParaRPr b="1" dirty="0">
                <a:latin typeface="Arial" panose="020B0604020202020204" pitchFamily="34" charset="0"/>
                <a:cs typeface="Arial" panose="020B0604020202020204" pitchFamily="34" charset="0"/>
              </a:endParaRPr>
            </a:p>
          </p:txBody>
        </p:sp>
        <p:sp>
          <p:nvSpPr>
            <p:cNvPr id="152" name="Фигура"/>
            <p:cNvSpPr/>
            <p:nvPr/>
          </p:nvSpPr>
          <p:spPr>
            <a:xfrm>
              <a:off x="3842434" y="5943377"/>
              <a:ext cx="1576918" cy="560673"/>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flip="none" rotWithShape="1">
              <a:gsLst>
                <a:gs pos="0">
                  <a:schemeClr val="accent2"/>
                </a:gs>
                <a:gs pos="100000">
                  <a:schemeClr val="accent1"/>
                </a:gs>
              </a:gsLst>
              <a:lin ang="2015830" scaled="0"/>
            </a:gradFill>
            <a:ln w="12700" cap="flat">
              <a:noFill/>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a:p>
          </p:txBody>
        </p:sp>
        <p:sp>
          <p:nvSpPr>
            <p:cNvPr id="153" name="Lorem ipsum dolor sit amet, consectetur adipisg elit"/>
            <p:cNvSpPr txBox="1"/>
            <p:nvPr/>
          </p:nvSpPr>
          <p:spPr>
            <a:xfrm>
              <a:off x="2904890" y="4653607"/>
              <a:ext cx="3836345" cy="54874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t">
              <a:spAutoFit/>
            </a:bodyPr>
            <a:lstStyle>
              <a:lvl1pPr>
                <a:lnSpc>
                  <a:spcPct val="120000"/>
                </a:lnSpc>
                <a:spcBef>
                  <a:spcPts val="2000"/>
                </a:spcBef>
                <a:defRPr sz="2600" b="0">
                  <a:solidFill>
                    <a:srgbClr val="646979"/>
                  </a:solidFill>
                  <a:latin typeface="Open Sans"/>
                  <a:ea typeface="Open Sans"/>
                  <a:cs typeface="Open Sans"/>
                  <a:sym typeface="Open Sans"/>
                </a:defRPr>
              </a:lvl1pPr>
            </a:lstStyle>
            <a:p>
              <a:endParaRPr dirty="0"/>
            </a:p>
          </p:txBody>
        </p:sp>
      </p:grpSp>
      <p:sp>
        <p:nvSpPr>
          <p:cNvPr id="155" name="D."/>
          <p:cNvSpPr txBox="1"/>
          <p:nvPr/>
        </p:nvSpPr>
        <p:spPr>
          <a:xfrm>
            <a:off x="17907951" y="5192677"/>
            <a:ext cx="6073276" cy="25648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pPr marL="457200" indent="-457200">
              <a:buFont typeface="Arial" panose="020B0604020202020204" pitchFamily="34" charset="0"/>
              <a:buChar char="•"/>
            </a:pPr>
            <a:r>
              <a:rPr lang="ru-RU" sz="4000" b="1"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a:t>
            </a:r>
            <a:r>
              <a:rPr lang="ru-RU" sz="4000" b="1" dirty="0" smtClean="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расстройства </a:t>
            </a:r>
            <a:r>
              <a:rPr lang="ru-RU" sz="4000" b="1"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личности и поведения в зрелом возрасте»</a:t>
            </a:r>
            <a:endParaRPr b="1" dirty="0">
              <a:solidFill>
                <a:schemeClr val="tx1">
                  <a:lumMod val="50000"/>
                </a:schemeClr>
              </a:solidFill>
              <a:latin typeface="Arial" panose="020B0604020202020204" pitchFamily="34" charset="0"/>
              <a:cs typeface="Arial" panose="020B0604020202020204" pitchFamily="34" charset="0"/>
            </a:endParaRPr>
          </a:p>
        </p:txBody>
      </p:sp>
      <p:sp>
        <p:nvSpPr>
          <p:cNvPr id="159" name="E."/>
          <p:cNvSpPr txBox="1"/>
          <p:nvPr/>
        </p:nvSpPr>
        <p:spPr>
          <a:xfrm>
            <a:off x="16348442" y="1203046"/>
            <a:ext cx="7653886" cy="3672800"/>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pPr marL="457200" indent="-457200">
              <a:buFont typeface="Arial" panose="020B0604020202020204" pitchFamily="34" charset="0"/>
              <a:buChar char="•"/>
            </a:pPr>
            <a:r>
              <a:rPr lang="ru-RU" sz="4000" b="1"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«поведенческие синдромы, связанные с физиологическими нарушениями и физическими факторами» </a:t>
            </a:r>
            <a:endParaRPr lang="ru-RU" sz="4000" b="1" dirty="0">
              <a:solidFill>
                <a:schemeClr val="tx1">
                  <a:lumMod val="50000"/>
                </a:schemeClr>
              </a:solidFill>
              <a:effectLst/>
              <a:latin typeface="Arial" panose="020B0604020202020204" pitchFamily="34" charset="0"/>
              <a:ea typeface="Calibri" panose="020F0502020204030204" pitchFamily="34" charset="0"/>
              <a:cs typeface="Arial" panose="020B0604020202020204" pitchFamily="34" charset="0"/>
            </a:endParaRPr>
          </a:p>
          <a:p>
            <a:endParaRPr dirty="0">
              <a:solidFill>
                <a:schemeClr val="accent1"/>
              </a:solidFill>
            </a:endParaRPr>
          </a:p>
        </p:txBody>
      </p:sp>
      <p:sp>
        <p:nvSpPr>
          <p:cNvPr id="165" name="Subtitle text"/>
          <p:cNvSpPr txBox="1"/>
          <p:nvPr/>
        </p:nvSpPr>
        <p:spPr>
          <a:xfrm>
            <a:off x="866851" y="4002434"/>
            <a:ext cx="5296575" cy="1949252"/>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3200" b="0">
                <a:solidFill>
                  <a:srgbClr val="31333D"/>
                </a:solidFill>
                <a:latin typeface="Maven Pro Medium"/>
                <a:ea typeface="Maven Pro Medium"/>
                <a:cs typeface="Maven Pro Medium"/>
                <a:sym typeface="Maven Pro Medium"/>
              </a:defRPr>
            </a:lvl1pPr>
          </a:lstStyle>
          <a:p>
            <a:pPr marL="342900" lvl="0" indent="-342900">
              <a:buFont typeface="Symbol" pitchFamily="2" charset="2"/>
              <a:buChar char=""/>
            </a:pPr>
            <a:r>
              <a:rPr lang="ru-RU" sz="4000" b="1" dirty="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«аффективные </a:t>
            </a:r>
            <a:r>
              <a:rPr lang="ru-RU" sz="4000" b="1" dirty="0" err="1" smtClean="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расстрой̆</a:t>
            </a:r>
            <a:r>
              <a:rPr lang="ru-RU" sz="4000" b="1" dirty="0" err="1">
                <a:solidFill>
                  <a:schemeClr val="accent6">
                    <a:lumMod val="10000"/>
                  </a:schemeClr>
                </a:solidFill>
                <a:latin typeface="Arial" panose="020B0604020202020204" pitchFamily="34" charset="0"/>
                <a:ea typeface="Times New Roman" panose="02020603050405020304" pitchFamily="18" charset="0"/>
                <a:cs typeface="Arial" panose="020B0604020202020204" pitchFamily="34" charset="0"/>
              </a:rPr>
              <a:t>с</a:t>
            </a:r>
            <a:r>
              <a:rPr lang="ru-RU" sz="4000" b="1" dirty="0" err="1" smtClean="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тва</a:t>
            </a:r>
            <a:r>
              <a:rPr lang="ru-RU" sz="4000" b="1" dirty="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a:t>
            </a:r>
          </a:p>
          <a:p>
            <a:pPr lvl="0"/>
            <a:r>
              <a:rPr lang="ru-RU" sz="4000" b="1" dirty="0">
                <a:solidFill>
                  <a:srgbClr val="538135"/>
                </a:solidFill>
                <a:effectLst/>
                <a:latin typeface="Arial" panose="020B0604020202020204" pitchFamily="34" charset="0"/>
                <a:ea typeface="Times New Roman" panose="02020603050405020304" pitchFamily="18" charset="0"/>
                <a:cs typeface="Arial" panose="020B0604020202020204" pitchFamily="34" charset="0"/>
              </a:rPr>
              <a:t> </a:t>
            </a:r>
            <a:endParaRPr lang="ru-RU" sz="4000" b="1" dirty="0">
              <a:effectLst/>
              <a:latin typeface="Arial" panose="020B0604020202020204" pitchFamily="34" charset="0"/>
              <a:ea typeface="Calibri" panose="020F0502020204030204" pitchFamily="34" charset="0"/>
              <a:cs typeface="Arial" panose="020B0604020202020204" pitchFamily="34" charset="0"/>
            </a:endParaRPr>
          </a:p>
        </p:txBody>
      </p:sp>
      <p:sp>
        <p:nvSpPr>
          <p:cNvPr id="169" name="Subtitle text"/>
          <p:cNvSpPr txBox="1"/>
          <p:nvPr/>
        </p:nvSpPr>
        <p:spPr>
          <a:xfrm>
            <a:off x="492472" y="6858000"/>
            <a:ext cx="6239313" cy="2564805"/>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3200" b="0">
                <a:solidFill>
                  <a:srgbClr val="31333D"/>
                </a:solidFill>
                <a:latin typeface="Maven Pro Medium"/>
                <a:ea typeface="Maven Pro Medium"/>
                <a:cs typeface="Maven Pro Medium"/>
                <a:sym typeface="Maven Pro Medium"/>
              </a:defRPr>
            </a:lvl1pPr>
          </a:lstStyle>
          <a:p>
            <a:pPr marL="342900" lvl="0" indent="-342900">
              <a:buFont typeface="Symbol" pitchFamily="2" charset="2"/>
              <a:buChar char=""/>
            </a:pPr>
            <a:r>
              <a:rPr lang="ru-RU" sz="4000" b="1" dirty="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«шизофрения</a:t>
            </a:r>
            <a:r>
              <a:rPr lang="en-US" sz="4000" b="1" dirty="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 </a:t>
            </a:r>
            <a:r>
              <a:rPr lang="ru-RU" sz="4000" b="1" dirty="0" err="1" smtClean="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шизотипические</a:t>
            </a:r>
            <a:r>
              <a:rPr lang="ru-RU" sz="4000" b="1" smtClean="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 </a:t>
            </a:r>
            <a:br>
              <a:rPr lang="ru-RU" sz="4000" b="1" smtClean="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br>
            <a:r>
              <a:rPr lang="ru-RU" sz="4000" b="1" smtClean="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и </a:t>
            </a:r>
            <a:r>
              <a:rPr lang="ru-RU" sz="4000" b="1" dirty="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бредовые </a:t>
            </a:r>
            <a:r>
              <a:rPr lang="ru-RU" sz="4000" b="1" dirty="0" err="1">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расстройства</a:t>
            </a:r>
            <a:r>
              <a:rPr lang="ru-RU" sz="4000" b="1" dirty="0">
                <a:solidFill>
                  <a:schemeClr val="accent6">
                    <a:lumMod val="10000"/>
                  </a:schemeClr>
                </a:solidFill>
                <a:effectLst/>
                <a:latin typeface="Arial" panose="020B0604020202020204" pitchFamily="34" charset="0"/>
                <a:ea typeface="Times New Roman" panose="02020603050405020304" pitchFamily="18" charset="0"/>
                <a:cs typeface="Arial" panose="020B0604020202020204" pitchFamily="34" charset="0"/>
              </a:rPr>
              <a:t>» </a:t>
            </a:r>
            <a:endParaRPr lang="ru-RU" sz="4000" b="1" dirty="0">
              <a:solidFill>
                <a:schemeClr val="accent6">
                  <a:lumMod val="10000"/>
                </a:schemeClr>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xmlns="" id="{6E670D07-8200-1FE9-06DD-51120B2AD087}"/>
              </a:ext>
            </a:extLst>
          </p:cNvPr>
          <p:cNvSpPr txBox="1"/>
          <p:nvPr/>
        </p:nvSpPr>
        <p:spPr>
          <a:xfrm>
            <a:off x="5188495" y="982446"/>
            <a:ext cx="10686818" cy="19389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lvl="0" indent="-342900">
              <a:buFont typeface="Symbol" pitchFamily="2" charset="2"/>
              <a:buChar char=""/>
            </a:pPr>
            <a:r>
              <a:rPr lang="ru-RU" sz="4000"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«невротические, </a:t>
            </a:r>
          </a:p>
          <a:p>
            <a:pPr lvl="0"/>
            <a:r>
              <a:rPr lang="ru-RU" sz="4000"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связанные со стрессом </a:t>
            </a:r>
            <a:r>
              <a:rPr lang="ru-RU" sz="4000" dirty="0" smtClean="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
            </a:r>
            <a:br>
              <a:rPr lang="ru-RU" sz="4000" dirty="0" smtClean="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br>
            <a:r>
              <a:rPr lang="ru-RU" sz="4000" dirty="0" smtClean="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и </a:t>
            </a:r>
            <a:r>
              <a:rPr lang="ru-RU" sz="4000" dirty="0" err="1">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соматоформные</a:t>
            </a:r>
            <a:r>
              <a:rPr lang="ru-RU" sz="4000"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 </a:t>
            </a:r>
            <a:r>
              <a:rPr lang="ru-RU" sz="4000" dirty="0" err="1">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расстройства</a:t>
            </a:r>
            <a:r>
              <a:rPr lang="ru-RU" sz="4000"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a:t>
            </a:r>
            <a:r>
              <a:rPr lang="ru-RU" sz="3200" dirty="0">
                <a:solidFill>
                  <a:schemeClr val="tx1">
                    <a:lumMod val="50000"/>
                  </a:schemeClr>
                </a:solidFill>
                <a:effectLst/>
                <a:latin typeface="TimesNewRomanPSMT"/>
                <a:ea typeface="Times New Roman" panose="02020603050405020304" pitchFamily="18" charset="0"/>
                <a:cs typeface="Times New Roman" panose="02020603050405020304" pitchFamily="18" charset="0"/>
              </a:rPr>
              <a:t> </a:t>
            </a:r>
            <a:endParaRPr lang="ru-RU" sz="3200" dirty="0">
              <a:solidFill>
                <a:schemeClr val="tx1">
                  <a:lumMod val="50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D.">
            <a:extLst>
              <a:ext uri="{FF2B5EF4-FFF2-40B4-BE49-F238E27FC236}">
                <a16:creationId xmlns:a16="http://schemas.microsoft.com/office/drawing/2014/main" xmlns="" id="{AAEC73E2-D4CE-3020-47CD-BD7E030FF06D}"/>
              </a:ext>
            </a:extLst>
          </p:cNvPr>
          <p:cNvSpPr txBox="1"/>
          <p:nvPr/>
        </p:nvSpPr>
        <p:spPr>
          <a:xfrm>
            <a:off x="16739864" y="8499478"/>
            <a:ext cx="7469801" cy="3795911"/>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numCol="1" anchor="ctr">
            <a:spAutoFit/>
          </a:bodyPr>
          <a:lstStyle>
            <a:lvl1pPr algn="l">
              <a:defRPr sz="3200" b="0">
                <a:solidFill>
                  <a:srgbClr val="6362CD"/>
                </a:solidFill>
                <a:latin typeface="Maven Pro Medium"/>
                <a:ea typeface="Maven Pro Medium"/>
                <a:cs typeface="Maven Pro Medium"/>
                <a:sym typeface="Maven Pro Medium"/>
              </a:defRPr>
            </a:lvl1pPr>
          </a:lstStyle>
          <a:p>
            <a:pPr marL="457200" indent="-457200">
              <a:buFont typeface="Arial" panose="020B0604020202020204" pitchFamily="34" charset="0"/>
              <a:buChar char="•"/>
            </a:pPr>
            <a:r>
              <a:rPr lang="ru-RU" sz="4000" b="1"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«эмоциональные </a:t>
            </a:r>
            <a:r>
              <a:rPr lang="ru-RU" sz="4000" b="1" dirty="0" smtClean="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расстройства</a:t>
            </a:r>
            <a:r>
              <a:rPr lang="en-US" sz="4000" b="1" dirty="0">
                <a:solidFill>
                  <a:schemeClr val="tx1">
                    <a:lumMod val="50000"/>
                  </a:schemeClr>
                </a:solidFill>
                <a:latin typeface="Arial" panose="020B0604020202020204" pitchFamily="34" charset="0"/>
                <a:ea typeface="Times New Roman" panose="02020603050405020304" pitchFamily="18" charset="0"/>
                <a:cs typeface="Arial" panose="020B0604020202020204" pitchFamily="34" charset="0"/>
              </a:rPr>
              <a:t>, </a:t>
            </a:r>
            <a:r>
              <a:rPr lang="ru-RU" sz="4000" b="1" dirty="0">
                <a:solidFill>
                  <a:schemeClr val="tx1">
                    <a:lumMod val="50000"/>
                  </a:schemeClr>
                </a:solidFill>
                <a:latin typeface="Arial" panose="020B0604020202020204" pitchFamily="34" charset="0"/>
                <a:ea typeface="Times New Roman" panose="02020603050405020304" pitchFamily="18" charset="0"/>
                <a:cs typeface="Arial" panose="020B0604020202020204" pitchFamily="34" charset="0"/>
              </a:rPr>
              <a:t>расстройства поведения</a:t>
            </a:r>
            <a:r>
              <a:rPr lang="en-US" sz="4000" b="1" dirty="0">
                <a:solidFill>
                  <a:schemeClr val="tx1">
                    <a:lumMod val="50000"/>
                  </a:schemeClr>
                </a:solidFill>
                <a:latin typeface="Arial" panose="020B0604020202020204" pitchFamily="34" charset="0"/>
                <a:ea typeface="Times New Roman" panose="02020603050405020304" pitchFamily="18" charset="0"/>
                <a:cs typeface="Arial" panose="020B0604020202020204" pitchFamily="34" charset="0"/>
              </a:rPr>
              <a:t>, </a:t>
            </a:r>
            <a:r>
              <a:rPr lang="ru-RU" sz="4000" b="1" dirty="0">
                <a:solidFill>
                  <a:schemeClr val="tx1">
                    <a:lumMod val="50000"/>
                  </a:schemeClr>
                </a:solidFill>
                <a:latin typeface="Arial" panose="020B0604020202020204" pitchFamily="34" charset="0"/>
                <a:ea typeface="Times New Roman" panose="02020603050405020304" pitchFamily="18" charset="0"/>
                <a:cs typeface="Arial" panose="020B0604020202020204" pitchFamily="34" charset="0"/>
              </a:rPr>
              <a:t>обычно </a:t>
            </a:r>
            <a:r>
              <a:rPr lang="ru-RU" sz="4000" b="1" dirty="0" smtClean="0">
                <a:solidFill>
                  <a:schemeClr val="tx1">
                    <a:lumMod val="50000"/>
                  </a:schemeClr>
                </a:solidFill>
                <a:latin typeface="Arial" panose="020B0604020202020204" pitchFamily="34" charset="0"/>
                <a:ea typeface="Times New Roman" panose="02020603050405020304" pitchFamily="18" charset="0"/>
                <a:cs typeface="Arial" panose="020B0604020202020204" pitchFamily="34" charset="0"/>
              </a:rPr>
              <a:t>начинающиеся </a:t>
            </a:r>
            <a:br>
              <a:rPr lang="ru-RU" sz="4000" b="1" dirty="0" smtClean="0">
                <a:solidFill>
                  <a:schemeClr val="tx1">
                    <a:lumMod val="50000"/>
                  </a:schemeClr>
                </a:solidFill>
                <a:latin typeface="Arial" panose="020B0604020202020204" pitchFamily="34" charset="0"/>
                <a:ea typeface="Times New Roman" panose="02020603050405020304" pitchFamily="18" charset="0"/>
                <a:cs typeface="Arial" panose="020B0604020202020204" pitchFamily="34" charset="0"/>
              </a:rPr>
            </a:br>
            <a:r>
              <a:rPr lang="ru-RU" sz="4000" b="1" dirty="0" smtClean="0">
                <a:solidFill>
                  <a:schemeClr val="tx1">
                    <a:lumMod val="50000"/>
                  </a:schemeClr>
                </a:solidFill>
                <a:latin typeface="Arial" panose="020B0604020202020204" pitchFamily="34" charset="0"/>
                <a:ea typeface="Times New Roman" panose="02020603050405020304" pitchFamily="18" charset="0"/>
                <a:cs typeface="Arial" panose="020B0604020202020204" pitchFamily="34" charset="0"/>
              </a:rPr>
              <a:t>в </a:t>
            </a:r>
            <a:r>
              <a:rPr lang="ru-RU" sz="4000" b="1" dirty="0">
                <a:solidFill>
                  <a:schemeClr val="tx1">
                    <a:lumMod val="50000"/>
                  </a:schemeClr>
                </a:solidFill>
                <a:latin typeface="Arial" panose="020B0604020202020204" pitchFamily="34" charset="0"/>
                <a:ea typeface="Times New Roman" panose="02020603050405020304" pitchFamily="18" charset="0"/>
                <a:cs typeface="Arial" panose="020B0604020202020204" pitchFamily="34" charset="0"/>
              </a:rPr>
              <a:t>детском и подростковом возрасте</a:t>
            </a:r>
            <a:r>
              <a:rPr lang="ru-RU" sz="4000" b="1"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 (</a:t>
            </a:r>
            <a:r>
              <a:rPr lang="en-US" sz="4000" b="1"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F90-F98</a:t>
            </a:r>
            <a:r>
              <a:rPr lang="ru-RU" sz="4000" b="1" dirty="0">
                <a:solidFill>
                  <a:schemeClr val="tx1">
                    <a:lumMod val="50000"/>
                  </a:schemeClr>
                </a:solidFill>
                <a:effectLst/>
                <a:latin typeface="Arial" panose="020B0604020202020204" pitchFamily="34" charset="0"/>
                <a:ea typeface="Times New Roman" panose="02020603050405020304" pitchFamily="18" charset="0"/>
                <a:cs typeface="Arial" panose="020B0604020202020204" pitchFamily="34" charset="0"/>
              </a:rPr>
              <a:t>)</a:t>
            </a:r>
            <a:endParaRPr b="1" dirty="0">
              <a:solidFill>
                <a:schemeClr val="tx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xmlns="" val="253266563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itle text slide"/>
          <p:cNvSpPr txBox="1"/>
          <p:nvPr/>
        </p:nvSpPr>
        <p:spPr>
          <a:xfrm>
            <a:off x="3652072" y="798395"/>
            <a:ext cx="15595724"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gn="l">
              <a:defRPr sz="8000" b="0">
                <a:solidFill>
                  <a:srgbClr val="31333D"/>
                </a:solidFill>
                <a:latin typeface="Maven Pro Medium"/>
                <a:ea typeface="Maven Pro Medium"/>
                <a:cs typeface="Maven Pro Medium"/>
                <a:sym typeface="Maven Pro Medium"/>
              </a:defRPr>
            </a:lvl1pPr>
          </a:lstStyle>
          <a:p>
            <a:pPr algn="ctr"/>
            <a:r>
              <a:rPr lang="ru-RU" sz="5400" b="1" dirty="0">
                <a:latin typeface="Arial" panose="020B0604020202020204" pitchFamily="34" charset="0"/>
                <a:cs typeface="Arial" panose="020B0604020202020204" pitchFamily="34" charset="0"/>
              </a:rPr>
              <a:t>Депрессия </a:t>
            </a:r>
          </a:p>
          <a:p>
            <a:pPr algn="ctr"/>
            <a:r>
              <a:rPr lang="ru-RU" sz="5400" b="1" dirty="0">
                <a:latin typeface="Arial" panose="020B0604020202020204" pitchFamily="34" charset="0"/>
                <a:cs typeface="Arial" panose="020B0604020202020204" pitchFamily="34" charset="0"/>
              </a:rPr>
              <a:t>у детей и подростков</a:t>
            </a:r>
            <a:endParaRPr sz="5400" b="1" dirty="0">
              <a:latin typeface="Arial" panose="020B0604020202020204" pitchFamily="34" charset="0"/>
              <a:cs typeface="Arial" panose="020B0604020202020204" pitchFamily="34" charset="0"/>
            </a:endParaRPr>
          </a:p>
        </p:txBody>
      </p:sp>
      <p:sp>
        <p:nvSpPr>
          <p:cNvPr id="118" name="Фигура"/>
          <p:cNvSpPr/>
          <p:nvPr/>
        </p:nvSpPr>
        <p:spPr>
          <a:xfrm rot="5400000">
            <a:off x="10245307" y="5924644"/>
            <a:ext cx="4171800" cy="1170027"/>
          </a:xfrm>
          <a:custGeom>
            <a:avLst/>
            <a:gdLst/>
            <a:ahLst/>
            <a:cxnLst>
              <a:cxn ang="0">
                <a:pos x="wd2" y="hd2"/>
              </a:cxn>
              <a:cxn ang="5400000">
                <a:pos x="wd2" y="hd2"/>
              </a:cxn>
              <a:cxn ang="10800000">
                <a:pos x="wd2" y="hd2"/>
              </a:cxn>
              <a:cxn ang="16200000">
                <a:pos x="wd2" y="hd2"/>
              </a:cxn>
            </a:cxnLst>
            <a:rect l="0" t="0" r="r" b="b"/>
            <a:pathLst>
              <a:path w="21380" h="21310" extrusionOk="0">
                <a:moveTo>
                  <a:pt x="10829" y="4"/>
                </a:moveTo>
                <a:cubicBezTo>
                  <a:pt x="8668" y="-147"/>
                  <a:pt x="6864" y="4633"/>
                  <a:pt x="6858" y="10653"/>
                </a:cubicBezTo>
                <a:cubicBezTo>
                  <a:pt x="6852" y="16420"/>
                  <a:pt x="8513" y="21087"/>
                  <a:pt x="10581" y="21303"/>
                </a:cubicBezTo>
                <a:cubicBezTo>
                  <a:pt x="12027" y="21453"/>
                  <a:pt x="13378" y="19280"/>
                  <a:pt x="14063" y="15706"/>
                </a:cubicBezTo>
                <a:cubicBezTo>
                  <a:pt x="14350" y="14244"/>
                  <a:pt x="14842" y="13182"/>
                  <a:pt x="15419" y="12765"/>
                </a:cubicBezTo>
                <a:cubicBezTo>
                  <a:pt x="16212" y="12191"/>
                  <a:pt x="17052" y="12890"/>
                  <a:pt x="17603" y="14590"/>
                </a:cubicBezTo>
                <a:cubicBezTo>
                  <a:pt x="18900" y="18813"/>
                  <a:pt x="21371" y="16270"/>
                  <a:pt x="21381" y="10698"/>
                </a:cubicBezTo>
                <a:cubicBezTo>
                  <a:pt x="21390" y="5071"/>
                  <a:pt x="18891" y="2453"/>
                  <a:pt x="17587" y="6731"/>
                </a:cubicBezTo>
                <a:cubicBezTo>
                  <a:pt x="17150" y="8044"/>
                  <a:pt x="16527" y="8760"/>
                  <a:pt x="15887" y="8692"/>
                </a:cubicBezTo>
                <a:cubicBezTo>
                  <a:pt x="15103" y="8610"/>
                  <a:pt x="14394" y="7388"/>
                  <a:pt x="14014" y="5464"/>
                </a:cubicBezTo>
                <a:cubicBezTo>
                  <a:pt x="13376" y="2181"/>
                  <a:pt x="12162" y="97"/>
                  <a:pt x="10829" y="4"/>
                </a:cubicBezTo>
                <a:close/>
                <a:moveTo>
                  <a:pt x="2155" y="4559"/>
                </a:moveTo>
                <a:cubicBezTo>
                  <a:pt x="1603" y="4559"/>
                  <a:pt x="1053" y="5159"/>
                  <a:pt x="632" y="6339"/>
                </a:cubicBezTo>
                <a:cubicBezTo>
                  <a:pt x="-210" y="8699"/>
                  <a:pt x="-210" y="12517"/>
                  <a:pt x="632" y="14877"/>
                </a:cubicBezTo>
                <a:cubicBezTo>
                  <a:pt x="1474" y="17237"/>
                  <a:pt x="2836" y="17237"/>
                  <a:pt x="3677" y="14877"/>
                </a:cubicBezTo>
                <a:cubicBezTo>
                  <a:pt x="4519" y="12517"/>
                  <a:pt x="4519" y="8699"/>
                  <a:pt x="3677" y="6339"/>
                </a:cubicBezTo>
                <a:cubicBezTo>
                  <a:pt x="3257" y="5159"/>
                  <a:pt x="2706" y="4559"/>
                  <a:pt x="2155" y="4559"/>
                </a:cubicBezTo>
                <a:close/>
              </a:path>
            </a:pathLst>
          </a:custGeom>
          <a:gradFill>
            <a:gsLst>
              <a:gs pos="0">
                <a:schemeClr val="accent2"/>
              </a:gs>
              <a:gs pos="100000">
                <a:schemeClr val="accent1"/>
              </a:gs>
            </a:gsLst>
            <a:lin ang="2015830"/>
          </a:gra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19" name="Lorem ipsum dolor sit amet, consectetur adipiscing elit, sed do eiusmod tempor incididunt ut labore et dolore magna aliqua. Ut enim ad minim veniam, quis nostrud exercitation ullamco laboris nisi ut aliquip ex ea commo consequat. Duis aute irure dolor in reprehenderit in voluptate velit esse cillum dolore eu fugiat nulla pariatur. Excepteur sint occaecat cupidatat non proident, sunt in culpa qui officia deserunt mollit anim id est laborum. Sed ut perspiciatis unde omnis iste natus error sit voluptatem accusantium doloremque laudantium, totam rem aperi, voluptatem quia voluptas sit aspernatur aut odit aut fugit"/>
          <p:cNvSpPr txBox="1"/>
          <p:nvPr/>
        </p:nvSpPr>
        <p:spPr>
          <a:xfrm>
            <a:off x="2451369" y="4991100"/>
            <a:ext cx="8998565" cy="5487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dirty="0"/>
          </a:p>
        </p:txBody>
      </p:sp>
      <p:sp>
        <p:nvSpPr>
          <p:cNvPr id="120" name="Ut enim ad minim veniam, quis nostrud exercitation ullamco laboris nisi ut aliquip ex ea commo consequat. Duis aute irure dolor in reprehenderit in Lorem ipsum dolor sit amet, consectetur sed adipiscing elit, sed do eiusmod tempor incididunt ut labore et dolore magna aliqua. Voluptate velit esse cillum dolore eu fugiat nulla pariatur. Excepteur sint occaecat cupidatat non proident, sunt in culpa qui officia deserunt mollit anim sed id est laborum. Sed ut perspiciatis unde omnis iste natus error sit voluptatem accusantium doloremque sed laudantium, totam rem aperi, voluptatem quia voluptas sit aspernatur"/>
          <p:cNvSpPr txBox="1"/>
          <p:nvPr/>
        </p:nvSpPr>
        <p:spPr>
          <a:xfrm>
            <a:off x="12966969" y="4991100"/>
            <a:ext cx="8998565" cy="5487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spAutoFit/>
          </a:bodyPr>
          <a:lstStyle>
            <a:lvl1pPr algn="l">
              <a:lnSpc>
                <a:spcPct val="120000"/>
              </a:lnSpc>
              <a:spcBef>
                <a:spcPts val="2000"/>
              </a:spcBef>
              <a:defRPr sz="2600" b="0">
                <a:solidFill>
                  <a:srgbClr val="646979"/>
                </a:solidFill>
                <a:latin typeface="Open Sans"/>
                <a:ea typeface="Open Sans"/>
                <a:cs typeface="Open Sans"/>
                <a:sym typeface="Open Sans"/>
              </a:defRPr>
            </a:lvl1pPr>
          </a:lstStyle>
          <a:p>
            <a:endParaRPr dirty="0"/>
          </a:p>
        </p:txBody>
      </p:sp>
      <p:graphicFrame>
        <p:nvGraphicFramePr>
          <p:cNvPr id="2" name="Таблица 1">
            <a:extLst>
              <a:ext uri="{FF2B5EF4-FFF2-40B4-BE49-F238E27FC236}">
                <a16:creationId xmlns:a16="http://schemas.microsoft.com/office/drawing/2014/main" xmlns="" id="{C138E78F-A30A-ADD1-74DE-311634A52A87}"/>
              </a:ext>
            </a:extLst>
          </p:cNvPr>
          <p:cNvGraphicFramePr>
            <a:graphicFrameLocks noGrp="1"/>
          </p:cNvGraphicFramePr>
          <p:nvPr>
            <p:extLst>
              <p:ext uri="{D42A27DB-BD31-4B8C-83A1-F6EECF244321}">
                <p14:modId xmlns:p14="http://schemas.microsoft.com/office/powerpoint/2010/main" xmlns="" val="1529330633"/>
              </p:ext>
            </p:extLst>
          </p:nvPr>
        </p:nvGraphicFramePr>
        <p:xfrm>
          <a:off x="665836" y="3484051"/>
          <a:ext cx="9817866" cy="10158322"/>
        </p:xfrm>
        <a:graphic>
          <a:graphicData uri="http://schemas.openxmlformats.org/drawingml/2006/table">
            <a:tbl>
              <a:tblPr firstRow="1" firstCol="1" bandRow="1">
                <a:tableStyleId>{5940675A-B579-460E-94D1-54222C63F5DA}</a:tableStyleId>
              </a:tblPr>
              <a:tblGrid>
                <a:gridCol w="9817866">
                  <a:extLst>
                    <a:ext uri="{9D8B030D-6E8A-4147-A177-3AD203B41FA5}">
                      <a16:colId xmlns:a16="http://schemas.microsoft.com/office/drawing/2014/main" xmlns="" val="2797598453"/>
                    </a:ext>
                  </a:extLst>
                </a:gridCol>
              </a:tblGrid>
              <a:tr h="601574">
                <a:tc>
                  <a:txBody>
                    <a:bodyPr/>
                    <a:lstStyle/>
                    <a:p>
                      <a:pPr algn="just">
                        <a:lnSpc>
                          <a:spcPct val="115000"/>
                        </a:lnSpc>
                        <a:spcBef>
                          <a:spcPts val="750"/>
                        </a:spcBef>
                        <a:spcAft>
                          <a:spcPts val="900"/>
                        </a:spcAft>
                      </a:pPr>
                      <a:r>
                        <a:rPr lang="ru-RU" sz="2400">
                          <a:effectLst/>
                        </a:rPr>
                        <a:t>Печальное настроение</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926577611"/>
                  </a:ext>
                </a:extLst>
              </a:tr>
              <a:tr h="601574">
                <a:tc>
                  <a:txBody>
                    <a:bodyPr/>
                    <a:lstStyle/>
                    <a:p>
                      <a:pPr algn="just">
                        <a:lnSpc>
                          <a:spcPct val="115000"/>
                        </a:lnSpc>
                        <a:spcBef>
                          <a:spcPts val="750"/>
                        </a:spcBef>
                        <a:spcAft>
                          <a:spcPts val="900"/>
                        </a:spcAft>
                      </a:pPr>
                      <a:r>
                        <a:rPr lang="ru-RU" sz="2400" dirty="0">
                          <a:effectLst/>
                        </a:rPr>
                        <a:t>Потеря    свойственной    детям энергии</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412358687"/>
                  </a:ext>
                </a:extLst>
              </a:tr>
              <a:tr h="601574">
                <a:tc>
                  <a:txBody>
                    <a:bodyPr/>
                    <a:lstStyle/>
                    <a:p>
                      <a:pPr algn="just">
                        <a:lnSpc>
                          <a:spcPct val="115000"/>
                        </a:lnSpc>
                        <a:spcBef>
                          <a:spcPts val="750"/>
                        </a:spcBef>
                        <a:spcAft>
                          <a:spcPts val="900"/>
                        </a:spcAft>
                      </a:pPr>
                      <a:r>
                        <a:rPr lang="ru-RU" sz="2400">
                          <a:effectLst/>
                        </a:rPr>
                        <a:t>Внешние проявления печали</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30406113"/>
                  </a:ext>
                </a:extLst>
              </a:tr>
              <a:tr h="601574">
                <a:tc>
                  <a:txBody>
                    <a:bodyPr/>
                    <a:lstStyle/>
                    <a:p>
                      <a:pPr algn="just">
                        <a:lnSpc>
                          <a:spcPct val="115000"/>
                        </a:lnSpc>
                        <a:spcBef>
                          <a:spcPts val="750"/>
                        </a:spcBef>
                        <a:spcAft>
                          <a:spcPts val="900"/>
                        </a:spcAft>
                      </a:pPr>
                      <a:r>
                        <a:rPr lang="ru-RU" sz="2400">
                          <a:effectLst/>
                        </a:rPr>
                        <a:t>Нарушения сна</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3121326661"/>
                  </a:ext>
                </a:extLst>
              </a:tr>
              <a:tr h="601574">
                <a:tc>
                  <a:txBody>
                    <a:bodyPr/>
                    <a:lstStyle/>
                    <a:p>
                      <a:pPr algn="just">
                        <a:lnSpc>
                          <a:spcPct val="115000"/>
                        </a:lnSpc>
                        <a:spcBef>
                          <a:spcPts val="750"/>
                        </a:spcBef>
                        <a:spcAft>
                          <a:spcPts val="900"/>
                        </a:spcAft>
                      </a:pPr>
                      <a:r>
                        <a:rPr lang="ru-RU" sz="2400">
                          <a:effectLst/>
                        </a:rPr>
                        <a:t>Соматические жалобы</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49085224"/>
                  </a:ext>
                </a:extLst>
              </a:tr>
              <a:tr h="601574">
                <a:tc>
                  <a:txBody>
                    <a:bodyPr/>
                    <a:lstStyle/>
                    <a:p>
                      <a:pPr algn="just">
                        <a:lnSpc>
                          <a:spcPct val="115000"/>
                        </a:lnSpc>
                        <a:spcBef>
                          <a:spcPts val="750"/>
                        </a:spcBef>
                        <a:spcAft>
                          <a:spcPts val="900"/>
                        </a:spcAft>
                      </a:pPr>
                      <a:r>
                        <a:rPr lang="ru-RU" sz="2400">
                          <a:effectLst/>
                        </a:rPr>
                        <a:t>Изменение аппетита или веса</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4221245095"/>
                  </a:ext>
                </a:extLst>
              </a:tr>
              <a:tr h="601574">
                <a:tc>
                  <a:txBody>
                    <a:bodyPr/>
                    <a:lstStyle/>
                    <a:p>
                      <a:pPr algn="just">
                        <a:lnSpc>
                          <a:spcPct val="115000"/>
                        </a:lnSpc>
                        <a:spcBef>
                          <a:spcPts val="750"/>
                        </a:spcBef>
                        <a:spcAft>
                          <a:spcPts val="900"/>
                        </a:spcAft>
                      </a:pPr>
                      <a:r>
                        <a:rPr lang="ru-RU" sz="2400" dirty="0">
                          <a:effectLst/>
                        </a:rPr>
                        <a:t>Ухудшение успеваемости</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4111652552"/>
                  </a:ext>
                </a:extLst>
              </a:tr>
              <a:tr h="601574">
                <a:tc>
                  <a:txBody>
                    <a:bodyPr/>
                    <a:lstStyle/>
                    <a:p>
                      <a:pPr algn="just">
                        <a:lnSpc>
                          <a:spcPct val="115000"/>
                        </a:lnSpc>
                        <a:spcBef>
                          <a:spcPts val="750"/>
                        </a:spcBef>
                        <a:spcAft>
                          <a:spcPts val="900"/>
                        </a:spcAft>
                      </a:pPr>
                      <a:r>
                        <a:rPr lang="ru-RU" sz="2400">
                          <a:effectLst/>
                        </a:rPr>
                        <a:t>Снижение  интереса к обуче­нию</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720689790"/>
                  </a:ext>
                </a:extLst>
              </a:tr>
              <a:tr h="601574">
                <a:tc>
                  <a:txBody>
                    <a:bodyPr/>
                    <a:lstStyle/>
                    <a:p>
                      <a:pPr algn="just">
                        <a:lnSpc>
                          <a:spcPct val="115000"/>
                        </a:lnSpc>
                        <a:spcBef>
                          <a:spcPts val="750"/>
                        </a:spcBef>
                        <a:spcAft>
                          <a:spcPts val="900"/>
                        </a:spcAft>
                      </a:pPr>
                      <a:r>
                        <a:rPr lang="ru-RU" sz="2400">
                          <a:effectLst/>
                        </a:rPr>
                        <a:t>Страх неудачи</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712029031"/>
                  </a:ext>
                </a:extLst>
              </a:tr>
              <a:tr h="601574">
                <a:tc>
                  <a:txBody>
                    <a:bodyPr/>
                    <a:lstStyle/>
                    <a:p>
                      <a:pPr algn="just">
                        <a:lnSpc>
                          <a:spcPct val="115000"/>
                        </a:lnSpc>
                        <a:spcBef>
                          <a:spcPts val="750"/>
                        </a:spcBef>
                        <a:spcAft>
                          <a:spcPts val="900"/>
                        </a:spcAft>
                      </a:pPr>
                      <a:r>
                        <a:rPr lang="ru-RU" sz="2400">
                          <a:effectLst/>
                        </a:rPr>
                        <a:t>Чувство неполноценности</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054269212"/>
                  </a:ext>
                </a:extLst>
              </a:tr>
              <a:tr h="601574">
                <a:tc>
                  <a:txBody>
                    <a:bodyPr/>
                    <a:lstStyle/>
                    <a:p>
                      <a:pPr algn="just">
                        <a:lnSpc>
                          <a:spcPct val="115000"/>
                        </a:lnSpc>
                        <a:spcBef>
                          <a:spcPts val="750"/>
                        </a:spcBef>
                        <a:spcAft>
                          <a:spcPts val="900"/>
                        </a:spcAft>
                      </a:pPr>
                      <a:r>
                        <a:rPr lang="ru-RU" sz="2400">
                          <a:effectLst/>
                        </a:rPr>
                        <a:t>Негативная самооценка</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988607081"/>
                  </a:ext>
                </a:extLst>
              </a:tr>
              <a:tr h="601574">
                <a:tc>
                  <a:txBody>
                    <a:bodyPr/>
                    <a:lstStyle/>
                    <a:p>
                      <a:pPr algn="just">
                        <a:lnSpc>
                          <a:spcPct val="115000"/>
                        </a:lnSpc>
                        <a:spcBef>
                          <a:spcPts val="750"/>
                        </a:spcBef>
                        <a:spcAft>
                          <a:spcPts val="900"/>
                        </a:spcAft>
                      </a:pPr>
                      <a:r>
                        <a:rPr lang="ru-RU" sz="2400">
                          <a:effectLst/>
                        </a:rPr>
                        <a:t>Постоянное чувство вины</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4001619260"/>
                  </a:ext>
                </a:extLst>
              </a:tr>
              <a:tr h="1134712">
                <a:tc>
                  <a:txBody>
                    <a:bodyPr/>
                    <a:lstStyle/>
                    <a:p>
                      <a:pPr algn="just">
                        <a:lnSpc>
                          <a:spcPct val="115000"/>
                        </a:lnSpc>
                        <a:spcBef>
                          <a:spcPts val="750"/>
                        </a:spcBef>
                        <a:spcAft>
                          <a:spcPts val="900"/>
                        </a:spcAft>
                      </a:pPr>
                      <a:r>
                        <a:rPr lang="ru-RU" sz="2400">
                          <a:effectLst/>
                        </a:rPr>
                        <a:t>Повышенная чувствительность к средовым воздействиям, су­жение зоны комфорта</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712026209"/>
                  </a:ext>
                </a:extLst>
              </a:tr>
              <a:tr h="601574">
                <a:tc>
                  <a:txBody>
                    <a:bodyPr/>
                    <a:lstStyle/>
                    <a:p>
                      <a:pPr algn="just">
                        <a:lnSpc>
                          <a:spcPct val="115000"/>
                        </a:lnSpc>
                        <a:spcBef>
                          <a:spcPts val="750"/>
                        </a:spcBef>
                        <a:spcAft>
                          <a:spcPts val="900"/>
                        </a:spcAft>
                      </a:pPr>
                      <a:r>
                        <a:rPr lang="ru-RU" sz="2400">
                          <a:effectLst/>
                        </a:rPr>
                        <a:t>Чрезмерная самокритичность</a:t>
                      </a:r>
                      <a:endParaRPr lang="ru-RU" sz="24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535003192"/>
                  </a:ext>
                </a:extLst>
              </a:tr>
              <a:tr h="601574">
                <a:tc>
                  <a:txBody>
                    <a:bodyPr/>
                    <a:lstStyle/>
                    <a:p>
                      <a:pPr algn="just">
                        <a:lnSpc>
                          <a:spcPct val="115000"/>
                        </a:lnSpc>
                        <a:spcBef>
                          <a:spcPts val="750"/>
                        </a:spcBef>
                        <a:spcAft>
                          <a:spcPts val="900"/>
                        </a:spcAft>
                      </a:pPr>
                      <a:r>
                        <a:rPr lang="ru-RU" sz="2400" dirty="0">
                          <a:effectLst/>
                        </a:rPr>
                        <a:t>Снижение общительности</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913243481"/>
                  </a:ext>
                </a:extLst>
              </a:tr>
              <a:tr h="601574">
                <a:tc>
                  <a:txBody>
                    <a:bodyPr/>
                    <a:lstStyle/>
                    <a:p>
                      <a:pPr algn="just">
                        <a:lnSpc>
                          <a:spcPct val="115000"/>
                        </a:lnSpc>
                        <a:spcBef>
                          <a:spcPts val="750"/>
                        </a:spcBef>
                        <a:spcAft>
                          <a:spcPts val="900"/>
                        </a:spcAft>
                      </a:pPr>
                      <a:r>
                        <a:rPr lang="ru-RU" sz="2400" dirty="0">
                          <a:effectLst/>
                        </a:rPr>
                        <a:t>Агрессивные действия</a:t>
                      </a:r>
                      <a:endParaRPr lang="ru-RU"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3366648483"/>
                  </a:ext>
                </a:extLst>
              </a:tr>
            </a:tbl>
          </a:graphicData>
        </a:graphic>
      </p:graphicFrame>
      <p:graphicFrame>
        <p:nvGraphicFramePr>
          <p:cNvPr id="3" name="Таблица 2">
            <a:extLst>
              <a:ext uri="{FF2B5EF4-FFF2-40B4-BE49-F238E27FC236}">
                <a16:creationId xmlns:a16="http://schemas.microsoft.com/office/drawing/2014/main" xmlns="" id="{84EB7E12-D136-5CBC-7AB3-396F2D3850BB}"/>
              </a:ext>
            </a:extLst>
          </p:cNvPr>
          <p:cNvGraphicFramePr>
            <a:graphicFrameLocks noGrp="1"/>
          </p:cNvGraphicFramePr>
          <p:nvPr>
            <p:extLst>
              <p:ext uri="{D42A27DB-BD31-4B8C-83A1-F6EECF244321}">
                <p14:modId xmlns:p14="http://schemas.microsoft.com/office/powerpoint/2010/main" xmlns="" val="3984226386"/>
              </p:ext>
            </p:extLst>
          </p:nvPr>
        </p:nvGraphicFramePr>
        <p:xfrm>
          <a:off x="14331357" y="3484051"/>
          <a:ext cx="7634177" cy="9866376"/>
        </p:xfrm>
        <a:graphic>
          <a:graphicData uri="http://schemas.openxmlformats.org/drawingml/2006/table">
            <a:tbl>
              <a:tblPr firstRow="1" firstCol="1" bandRow="1">
                <a:tableStyleId>{5940675A-B579-460E-94D1-54222C63F5DA}</a:tableStyleId>
              </a:tblPr>
              <a:tblGrid>
                <a:gridCol w="7634177">
                  <a:extLst>
                    <a:ext uri="{9D8B030D-6E8A-4147-A177-3AD203B41FA5}">
                      <a16:colId xmlns:a16="http://schemas.microsoft.com/office/drawing/2014/main" xmlns="" val="814376394"/>
                    </a:ext>
                  </a:extLst>
                </a:gridCol>
              </a:tblGrid>
              <a:tr h="365297">
                <a:tc>
                  <a:txBody>
                    <a:bodyPr/>
                    <a:lstStyle/>
                    <a:p>
                      <a:pPr algn="just">
                        <a:lnSpc>
                          <a:spcPct val="115000"/>
                        </a:lnSpc>
                        <a:spcBef>
                          <a:spcPts val="750"/>
                        </a:spcBef>
                        <a:spcAft>
                          <a:spcPts val="900"/>
                        </a:spcAft>
                      </a:pPr>
                      <a:r>
                        <a:rPr lang="ru-RU" sz="2800">
                          <a:effectLst/>
                        </a:rPr>
                        <a:t>Печальное настроение</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4057913048"/>
                  </a:ext>
                </a:extLst>
              </a:tr>
              <a:tr h="365297">
                <a:tc>
                  <a:txBody>
                    <a:bodyPr/>
                    <a:lstStyle/>
                    <a:p>
                      <a:pPr algn="just">
                        <a:lnSpc>
                          <a:spcPct val="115000"/>
                        </a:lnSpc>
                        <a:spcBef>
                          <a:spcPts val="750"/>
                        </a:spcBef>
                        <a:spcAft>
                          <a:spcPts val="900"/>
                        </a:spcAft>
                      </a:pPr>
                      <a:r>
                        <a:rPr lang="ru-RU" sz="2800">
                          <a:effectLst/>
                        </a:rPr>
                        <a:t>Чувство скуки</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3179958144"/>
                  </a:ext>
                </a:extLst>
              </a:tr>
              <a:tr h="365297">
                <a:tc>
                  <a:txBody>
                    <a:bodyPr/>
                    <a:lstStyle/>
                    <a:p>
                      <a:pPr algn="just">
                        <a:lnSpc>
                          <a:spcPct val="115000"/>
                        </a:lnSpc>
                        <a:spcBef>
                          <a:spcPts val="750"/>
                        </a:spcBef>
                        <a:spcAft>
                          <a:spcPts val="900"/>
                        </a:spcAft>
                      </a:pPr>
                      <a:r>
                        <a:rPr lang="ru-RU" sz="2800" dirty="0">
                          <a:effectLst/>
                        </a:rPr>
                        <a:t>Чувство усталости</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988639263"/>
                  </a:ext>
                </a:extLst>
              </a:tr>
              <a:tr h="365297">
                <a:tc>
                  <a:txBody>
                    <a:bodyPr/>
                    <a:lstStyle/>
                    <a:p>
                      <a:pPr algn="just">
                        <a:lnSpc>
                          <a:spcPct val="115000"/>
                        </a:lnSpc>
                        <a:spcBef>
                          <a:spcPts val="750"/>
                        </a:spcBef>
                        <a:spcAft>
                          <a:spcPts val="900"/>
                        </a:spcAft>
                      </a:pPr>
                      <a:r>
                        <a:rPr lang="ru-RU" sz="2800">
                          <a:effectLst/>
                        </a:rPr>
                        <a:t>Нарушения сна</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885470636"/>
                  </a:ext>
                </a:extLst>
              </a:tr>
              <a:tr h="365297">
                <a:tc>
                  <a:txBody>
                    <a:bodyPr/>
                    <a:lstStyle/>
                    <a:p>
                      <a:pPr algn="just">
                        <a:lnSpc>
                          <a:spcPct val="115000"/>
                        </a:lnSpc>
                        <a:spcBef>
                          <a:spcPts val="750"/>
                        </a:spcBef>
                        <a:spcAft>
                          <a:spcPts val="900"/>
                        </a:spcAft>
                      </a:pPr>
                      <a:r>
                        <a:rPr lang="ru-RU" sz="2800">
                          <a:effectLst/>
                        </a:rPr>
                        <a:t>Соматические жалобы</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205833178"/>
                  </a:ext>
                </a:extLst>
              </a:tr>
              <a:tr h="365297">
                <a:tc>
                  <a:txBody>
                    <a:bodyPr/>
                    <a:lstStyle/>
                    <a:p>
                      <a:pPr algn="just">
                        <a:lnSpc>
                          <a:spcPct val="115000"/>
                        </a:lnSpc>
                        <a:spcBef>
                          <a:spcPts val="750"/>
                        </a:spcBef>
                        <a:spcAft>
                          <a:spcPts val="900"/>
                        </a:spcAft>
                      </a:pPr>
                      <a:r>
                        <a:rPr lang="ru-RU" sz="2800">
                          <a:effectLst/>
                        </a:rPr>
                        <a:t>Неусидчивость, беспокойство</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4082997557"/>
                  </a:ext>
                </a:extLst>
              </a:tr>
              <a:tr h="365297">
                <a:tc>
                  <a:txBody>
                    <a:bodyPr/>
                    <a:lstStyle/>
                    <a:p>
                      <a:pPr algn="just">
                        <a:lnSpc>
                          <a:spcPct val="115000"/>
                        </a:lnSpc>
                        <a:spcBef>
                          <a:spcPts val="750"/>
                        </a:spcBef>
                        <a:spcAft>
                          <a:spcPts val="900"/>
                        </a:spcAft>
                      </a:pPr>
                      <a:r>
                        <a:rPr lang="ru-RU" sz="2800">
                          <a:effectLst/>
                        </a:rPr>
                        <a:t>Фиксация внимания на мелочах</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891684135"/>
                  </a:ext>
                </a:extLst>
              </a:tr>
              <a:tr h="365297">
                <a:tc>
                  <a:txBody>
                    <a:bodyPr/>
                    <a:lstStyle/>
                    <a:p>
                      <a:pPr algn="just">
                        <a:lnSpc>
                          <a:spcPct val="115000"/>
                        </a:lnSpc>
                        <a:spcBef>
                          <a:spcPts val="750"/>
                        </a:spcBef>
                        <a:spcAft>
                          <a:spcPts val="900"/>
                        </a:spcAft>
                      </a:pPr>
                      <a:r>
                        <a:rPr lang="ru-RU" sz="2800">
                          <a:effectLst/>
                        </a:rPr>
                        <a:t>Чрезмерная эмоциональность</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630381342"/>
                  </a:ext>
                </a:extLst>
              </a:tr>
              <a:tr h="365297">
                <a:tc>
                  <a:txBody>
                    <a:bodyPr/>
                    <a:lstStyle/>
                    <a:p>
                      <a:pPr algn="just">
                        <a:lnSpc>
                          <a:spcPct val="115000"/>
                        </a:lnSpc>
                        <a:spcBef>
                          <a:spcPts val="750"/>
                        </a:spcBef>
                        <a:spcAft>
                          <a:spcPts val="900"/>
                        </a:spcAft>
                      </a:pPr>
                      <a:r>
                        <a:rPr lang="ru-RU" sz="2800">
                          <a:effectLst/>
                        </a:rPr>
                        <a:t>Замкнутость</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3258049357"/>
                  </a:ext>
                </a:extLst>
              </a:tr>
              <a:tr h="365297">
                <a:tc>
                  <a:txBody>
                    <a:bodyPr/>
                    <a:lstStyle/>
                    <a:p>
                      <a:pPr algn="just">
                        <a:lnSpc>
                          <a:spcPct val="115000"/>
                        </a:lnSpc>
                        <a:spcBef>
                          <a:spcPts val="750"/>
                        </a:spcBef>
                        <a:spcAft>
                          <a:spcPts val="900"/>
                        </a:spcAft>
                      </a:pPr>
                      <a:r>
                        <a:rPr lang="ru-RU" sz="2800">
                          <a:effectLst/>
                        </a:rPr>
                        <a:t>Рассеянность внимания</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889874683"/>
                  </a:ext>
                </a:extLst>
              </a:tr>
              <a:tr h="365297">
                <a:tc>
                  <a:txBody>
                    <a:bodyPr/>
                    <a:lstStyle/>
                    <a:p>
                      <a:pPr algn="just">
                        <a:lnSpc>
                          <a:spcPct val="115000"/>
                        </a:lnSpc>
                        <a:spcBef>
                          <a:spcPts val="750"/>
                        </a:spcBef>
                        <a:spcAft>
                          <a:spcPts val="900"/>
                        </a:spcAft>
                      </a:pPr>
                      <a:r>
                        <a:rPr lang="ru-RU" sz="2800">
                          <a:effectLst/>
                        </a:rPr>
                        <a:t>Агрессивное поведение</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299664421"/>
                  </a:ext>
                </a:extLst>
              </a:tr>
              <a:tr h="365297">
                <a:tc>
                  <a:txBody>
                    <a:bodyPr/>
                    <a:lstStyle/>
                    <a:p>
                      <a:pPr algn="just">
                        <a:lnSpc>
                          <a:spcPct val="115000"/>
                        </a:lnSpc>
                        <a:spcBef>
                          <a:spcPts val="750"/>
                        </a:spcBef>
                        <a:spcAft>
                          <a:spcPts val="900"/>
                        </a:spcAft>
                      </a:pPr>
                      <a:r>
                        <a:rPr lang="ru-RU" sz="2800">
                          <a:effectLst/>
                        </a:rPr>
                        <a:t>Непослушание</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677034916"/>
                  </a:ext>
                </a:extLst>
              </a:tr>
              <a:tr h="365297">
                <a:tc>
                  <a:txBody>
                    <a:bodyPr/>
                    <a:lstStyle/>
                    <a:p>
                      <a:pPr algn="just">
                        <a:lnSpc>
                          <a:spcPct val="115000"/>
                        </a:lnSpc>
                        <a:spcBef>
                          <a:spcPts val="750"/>
                        </a:spcBef>
                        <a:spcAft>
                          <a:spcPts val="900"/>
                        </a:spcAft>
                      </a:pPr>
                      <a:r>
                        <a:rPr lang="ru-RU" sz="2800">
                          <a:effectLst/>
                        </a:rPr>
                        <a:t>Склонность к бунту</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1232708126"/>
                  </a:ext>
                </a:extLst>
              </a:tr>
              <a:tr h="365297">
                <a:tc>
                  <a:txBody>
                    <a:bodyPr/>
                    <a:lstStyle/>
                    <a:p>
                      <a:pPr algn="just">
                        <a:lnSpc>
                          <a:spcPct val="115000"/>
                        </a:lnSpc>
                        <a:spcBef>
                          <a:spcPts val="750"/>
                        </a:spcBef>
                        <a:spcAft>
                          <a:spcPts val="900"/>
                        </a:spcAft>
                      </a:pPr>
                      <a:r>
                        <a:rPr lang="ru-RU" sz="2800">
                          <a:effectLst/>
                        </a:rPr>
                        <a:t>Злоупотребление алкоголем или нарко­тиками</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3918654778"/>
                  </a:ext>
                </a:extLst>
              </a:tr>
              <a:tr h="365297">
                <a:tc>
                  <a:txBody>
                    <a:bodyPr/>
                    <a:lstStyle/>
                    <a:p>
                      <a:pPr algn="just">
                        <a:lnSpc>
                          <a:spcPct val="115000"/>
                        </a:lnSpc>
                        <a:spcBef>
                          <a:spcPts val="750"/>
                        </a:spcBef>
                        <a:spcAft>
                          <a:spcPts val="900"/>
                        </a:spcAft>
                      </a:pPr>
                      <a:r>
                        <a:rPr lang="ru-RU" sz="2800">
                          <a:effectLst/>
                        </a:rPr>
                        <a:t>Плохая успеваемость</a:t>
                      </a:r>
                      <a:endParaRPr lang="ru-RU" sz="280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653087034"/>
                  </a:ext>
                </a:extLst>
              </a:tr>
              <a:tr h="365297">
                <a:tc>
                  <a:txBody>
                    <a:bodyPr/>
                    <a:lstStyle/>
                    <a:p>
                      <a:pPr algn="just">
                        <a:lnSpc>
                          <a:spcPct val="115000"/>
                        </a:lnSpc>
                        <a:spcBef>
                          <a:spcPts val="750"/>
                        </a:spcBef>
                        <a:spcAft>
                          <a:spcPts val="900"/>
                        </a:spcAft>
                      </a:pPr>
                      <a:r>
                        <a:rPr lang="ru-RU" sz="2800" dirty="0">
                          <a:effectLst/>
                        </a:rPr>
                        <a:t>Прогулы в школе</a:t>
                      </a:r>
                      <a:endParaRPr lang="ru-RU" sz="2800" dirty="0">
                        <a:effectLst/>
                        <a:latin typeface="Calibri" panose="020F0502020204030204" pitchFamily="34" charset="0"/>
                        <a:ea typeface="Calibri" panose="020F0502020204030204" pitchFamily="34" charset="0"/>
                        <a:cs typeface="Times New Roman" panose="02020603050405020304" pitchFamily="18" charset="0"/>
                      </a:endParaRPr>
                    </a:p>
                  </a:txBody>
                  <a:tcPr marL="47625" marR="47625" marT="47625" marB="47625"/>
                </a:tc>
                <a:extLst>
                  <a:ext uri="{0D108BD9-81ED-4DB2-BD59-A6C34878D82A}">
                    <a16:rowId xmlns:a16="http://schemas.microsoft.com/office/drawing/2014/main" xmlns="" val="2439018207"/>
                  </a:ext>
                </a:extLst>
              </a:tr>
            </a:tbl>
          </a:graphicData>
        </a:graphic>
      </p:graphicFrame>
    </p:spTree>
  </p:cSld>
  <p:clrMapOvr>
    <a:masterClrMapping/>
  </p:clrMapOvr>
  <p:transition spd="med"/>
</p:sld>
</file>

<file path=ppt/theme/theme1.xml><?xml version="1.0" encoding="utf-8"?>
<a:theme xmlns:a="http://schemas.openxmlformats.org/drawingml/2006/main" name="White">
  <a:themeElements>
    <a:clrScheme name="Radiance - base color">
      <a:dk1>
        <a:srgbClr val="2F313F"/>
      </a:dk1>
      <a:lt1>
        <a:srgbClr val="FFFFFF"/>
      </a:lt1>
      <a:dk2>
        <a:srgbClr val="454752"/>
      </a:dk2>
      <a:lt2>
        <a:srgbClr val="646779"/>
      </a:lt2>
      <a:accent1>
        <a:srgbClr val="635ED6"/>
      </a:accent1>
      <a:accent2>
        <a:srgbClr val="5E9EEE"/>
      </a:accent2>
      <a:accent3>
        <a:srgbClr val="635ED5"/>
      </a:accent3>
      <a:accent4>
        <a:srgbClr val="5E9EEF"/>
      </a:accent4>
      <a:accent5>
        <a:srgbClr val="D3DBE4"/>
      </a:accent5>
      <a:accent6>
        <a:srgbClr val="EDF4FD"/>
      </a:accent6>
      <a:hlink>
        <a:srgbClr val="635ED5"/>
      </a:hlink>
      <a:folHlink>
        <a:srgbClr val="5E9DEE"/>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770</TotalTime>
  <Words>1625</Words>
  <Application>Microsoft Office PowerPoint</Application>
  <PresentationFormat>Произвольный</PresentationFormat>
  <Paragraphs>195</Paragraphs>
  <Slides>18</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White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ЦПП МСП города Ростова-на-Дону Ростов-на-Дону</dc:creator>
  <cp:lastModifiedBy>U1</cp:lastModifiedBy>
  <cp:revision>54</cp:revision>
  <dcterms:modified xsi:type="dcterms:W3CDTF">2024-03-22T08:46:14Z</dcterms:modified>
</cp:coreProperties>
</file>