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797675" cy="992663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02"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e-tehsil.net/clon/test/20140112134137902.jpg"/>
          <p:cNvPicPr/>
          <p:nvPr/>
        </p:nvPicPr>
        <p:blipFill>
          <a:blip r:embed="rId2" cstate="print"/>
          <a:srcRect/>
          <a:stretch>
            <a:fillRect/>
          </a:stretch>
        </p:blipFill>
        <p:spPr bwMode="auto">
          <a:xfrm>
            <a:off x="762000" y="0"/>
            <a:ext cx="7924800" cy="6553200"/>
          </a:xfrm>
          <a:prstGeom prst="rect">
            <a:avLst/>
          </a:prstGeom>
          <a:noFill/>
          <a:ln w="9525">
            <a:noFill/>
            <a:miter lim="800000"/>
            <a:headEnd/>
            <a:tailEnd/>
          </a:ln>
        </p:spPr>
      </p:pic>
      <p:sp>
        <p:nvSpPr>
          <p:cNvPr id="1026" name="WordArt 2"/>
          <p:cNvSpPr>
            <a:spLocks noChangeArrowheads="1" noChangeShapeType="1" noTextEdit="1"/>
          </p:cNvSpPr>
          <p:nvPr/>
        </p:nvSpPr>
        <p:spPr bwMode="auto">
          <a:xfrm>
            <a:off x="1295400" y="2743200"/>
            <a:ext cx="6629400" cy="2095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ru-RU" sz="3600" kern="10" spc="0" dirty="0" smtClean="0">
                <a:ln w="9525">
                  <a:round/>
                  <a:headEnd/>
                  <a:tailEnd/>
                </a:ln>
                <a:gradFill rotWithShape="0">
                  <a:gsLst>
                    <a:gs pos="0">
                      <a:srgbClr val="FFFFCC"/>
                    </a:gs>
                    <a:gs pos="100000">
                      <a:srgbClr val="FF9999"/>
                    </a:gs>
                  </a:gsLst>
                  <a:lin ang="5400000" scaled="1"/>
                </a:gradFill>
                <a:effectLst/>
                <a:latin typeface="Times New Roman"/>
                <a:cs typeface="Times New Roman"/>
              </a:rPr>
              <a:t>ФИЗИЧЕСКИЙ  ВЕСТНИК</a:t>
            </a:r>
            <a:endParaRPr lang="ru-RU" sz="3600" kern="10" spc="0" dirty="0">
              <a:ln w="9525">
                <a:round/>
                <a:headEnd/>
                <a:tailEnd/>
              </a:ln>
              <a:gradFill rotWithShape="0">
                <a:gsLst>
                  <a:gs pos="0">
                    <a:srgbClr val="FFFFCC"/>
                  </a:gs>
                  <a:gs pos="100000">
                    <a:srgbClr val="FF9999"/>
                  </a:gs>
                </a:gsLst>
                <a:lin ang="5400000" scaled="1"/>
              </a:gradFill>
              <a:effectLst/>
              <a:latin typeface="Times New Roman"/>
              <a:cs typeface="Times New Roman"/>
            </a:endParaRPr>
          </a:p>
        </p:txBody>
      </p:sp>
      <p:sp>
        <p:nvSpPr>
          <p:cNvPr id="6" name="TextBox 5"/>
          <p:cNvSpPr txBox="1"/>
          <p:nvPr/>
        </p:nvSpPr>
        <p:spPr>
          <a:xfrm>
            <a:off x="990600" y="228600"/>
            <a:ext cx="6934200" cy="461665"/>
          </a:xfrm>
          <a:prstGeom prst="rect">
            <a:avLst/>
          </a:prstGeom>
          <a:solidFill>
            <a:schemeClr val="bg1"/>
          </a:solidFill>
        </p:spPr>
        <p:txBody>
          <a:bodyPr wrap="square" rtlCol="0">
            <a:spAutoFit/>
          </a:bodyPr>
          <a:lstStyle/>
          <a:p>
            <a:pPr algn="ctr"/>
            <a:r>
              <a:rPr lang="ru-RU" sz="1200" b="1" dirty="0" smtClean="0"/>
              <a:t>МУНИЦИПАЛЬНОЕ  ОБЩЕОБРАЗОВТЕЛЬНОЕ  УЧРЕЖДЕНИЕ</a:t>
            </a:r>
          </a:p>
          <a:p>
            <a:pPr algn="ctr"/>
            <a:r>
              <a:rPr lang="ru-RU" sz="1200" b="1" dirty="0" smtClean="0"/>
              <a:t>СРЕДНЯЯ  ОБЩЕОБРАЗОВАТЕЛЬНАЯ  ШКОЛА  №  79</a:t>
            </a:r>
            <a:endParaRPr lang="ru-RU" sz="1200" b="1" dirty="0"/>
          </a:p>
        </p:txBody>
      </p:sp>
      <p:sp>
        <p:nvSpPr>
          <p:cNvPr id="7" name="TextBox 6"/>
          <p:cNvSpPr txBox="1"/>
          <p:nvPr/>
        </p:nvSpPr>
        <p:spPr>
          <a:xfrm>
            <a:off x="685800" y="5257800"/>
            <a:ext cx="7726795" cy="523220"/>
          </a:xfrm>
          <a:prstGeom prst="rect">
            <a:avLst/>
          </a:prstGeom>
          <a:noFill/>
        </p:spPr>
        <p:txBody>
          <a:bodyPr wrap="none" rtlCol="0">
            <a:spAutoFit/>
          </a:bodyPr>
          <a:lstStyle/>
          <a:p>
            <a:r>
              <a:rPr lang="ru-RU" sz="2800" b="1" dirty="0" smtClean="0">
                <a:solidFill>
                  <a:srgbClr val="FF0000"/>
                </a:solidFill>
                <a:latin typeface="Comic Sans MS" pitchFamily="66" charset="0"/>
              </a:rPr>
              <a:t>Сегодня  в  выпуске:  ФИЗИКА  КУРЕНИЯ</a:t>
            </a:r>
            <a:endParaRPr lang="ru-RU" sz="2800" b="1" dirty="0">
              <a:solidFill>
                <a:srgbClr val="FF0000"/>
              </a:solidFill>
              <a:latin typeface="Comic Sans MS" pitchFamily="66" charset="0"/>
            </a:endParaRPr>
          </a:p>
        </p:txBody>
      </p:sp>
      <p:sp>
        <p:nvSpPr>
          <p:cNvPr id="8" name="TextBox 7"/>
          <p:cNvSpPr txBox="1"/>
          <p:nvPr/>
        </p:nvSpPr>
        <p:spPr>
          <a:xfrm>
            <a:off x="3657600" y="5943600"/>
            <a:ext cx="1886542" cy="646331"/>
          </a:xfrm>
          <a:prstGeom prst="rect">
            <a:avLst/>
          </a:prstGeom>
          <a:noFill/>
        </p:spPr>
        <p:txBody>
          <a:bodyPr wrap="none" rtlCol="0">
            <a:spAutoFit/>
          </a:bodyPr>
          <a:lstStyle/>
          <a:p>
            <a:pPr algn="ctr"/>
            <a:r>
              <a:rPr lang="ru-RU" dirty="0" smtClean="0"/>
              <a:t>г</a:t>
            </a:r>
            <a:r>
              <a:rPr lang="ru-RU" b="1" dirty="0" smtClean="0"/>
              <a:t>.Ростов-на-Дону</a:t>
            </a:r>
          </a:p>
          <a:p>
            <a:pPr algn="ctr"/>
            <a:r>
              <a:rPr lang="ru-RU" b="1" dirty="0" smtClean="0"/>
              <a:t>2015 г.</a:t>
            </a: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276600"/>
            <a:ext cx="9144000" cy="2462213"/>
          </a:xfrm>
          <a:prstGeom prst="rect">
            <a:avLst/>
          </a:prstGeom>
          <a:noFill/>
        </p:spPr>
        <p:txBody>
          <a:bodyPr wrap="square" rtlCol="0">
            <a:spAutoFit/>
          </a:bodyPr>
          <a:lstStyle/>
          <a:p>
            <a:pPr algn="ctr"/>
            <a:r>
              <a:rPr lang="ru-RU" sz="1400" dirty="0" smtClean="0"/>
              <a:t>Как не удивительно, о вреде табака  человечеству стало известно лишь в 50-х годах </a:t>
            </a:r>
          </a:p>
          <a:p>
            <a:pPr algn="ctr"/>
            <a:r>
              <a:rPr lang="ru-RU" sz="1400" dirty="0" smtClean="0"/>
              <a:t>прошлого века, а до этого даже врачи были стойко убеждены, что он абсолютно безвреден. Впрочем, смутное подозрение, что, к примеру, детям все-таки нельзя злоупотреблять никотином, было. Не зря в середине 1920-х годов по приказу советского правительства   выпустили агитационный плакат, который предупреждал детей: «Курящие школьники   учатся хуже некурящих».    Отношение к курению поменялось лишь в 1956 году, когда 40 тысяч врачей из разных стран сравнили истории болезней  своих пациентов. Тут-то и выяснилось, что курильщики со стажем во много раз чаще некурящих страдают  заболеваниями </a:t>
            </a:r>
            <a:r>
              <a:rPr lang="ru-RU" sz="1400" dirty="0" err="1" smtClean="0"/>
              <a:t>сердечно-сосудистой</a:t>
            </a:r>
            <a:r>
              <a:rPr lang="ru-RU" sz="1400" dirty="0" smtClean="0"/>
              <a:t> и легочной систем, а так же раком легких.  Вполне естественно, что во многих развитых странах многочисленные исследования   привели к запретам на курение в общественных местах и другим жестким мерам борьбы с  </a:t>
            </a:r>
            <a:r>
              <a:rPr lang="ru-RU" sz="1400" dirty="0" err="1" smtClean="0"/>
              <a:t>табакокурением</a:t>
            </a:r>
            <a:r>
              <a:rPr lang="ru-RU" sz="1400" dirty="0" smtClean="0"/>
              <a:t>. Антитабачная конвенция Всемирной организации здравоохранения по  контролю над табаком  подписана уже 118 странами мира. И только в 8 странах все еще  отсутствуют законы, ограничивающие употребление табака.                  </a:t>
            </a:r>
          </a:p>
        </p:txBody>
      </p:sp>
      <p:pic>
        <p:nvPicPr>
          <p:cNvPr id="5" name="Рисунок 4" descr="http://vision-quadractiv.narod.ru/images/156/2-1269.jpg"/>
          <p:cNvPicPr/>
          <p:nvPr/>
        </p:nvPicPr>
        <p:blipFill>
          <a:blip r:embed="rId2" cstate="print"/>
          <a:srcRect/>
          <a:stretch>
            <a:fillRect/>
          </a:stretch>
        </p:blipFill>
        <p:spPr bwMode="auto">
          <a:xfrm>
            <a:off x="0" y="0"/>
            <a:ext cx="2590800" cy="3276600"/>
          </a:xfrm>
          <a:prstGeom prst="rect">
            <a:avLst/>
          </a:prstGeom>
          <a:noFill/>
          <a:ln w="9525">
            <a:noFill/>
            <a:miter lim="800000"/>
            <a:headEnd/>
            <a:tailEnd/>
          </a:ln>
        </p:spPr>
      </p:pic>
      <p:sp>
        <p:nvSpPr>
          <p:cNvPr id="6" name="TextBox 5"/>
          <p:cNvSpPr txBox="1"/>
          <p:nvPr/>
        </p:nvSpPr>
        <p:spPr>
          <a:xfrm>
            <a:off x="2307472" y="685800"/>
            <a:ext cx="6836528" cy="2616101"/>
          </a:xfrm>
          <a:prstGeom prst="rect">
            <a:avLst/>
          </a:prstGeom>
          <a:noFill/>
        </p:spPr>
        <p:txBody>
          <a:bodyPr wrap="square" rtlCol="0">
            <a:spAutoFit/>
          </a:bodyPr>
          <a:lstStyle/>
          <a:p>
            <a:pPr algn="ctr"/>
            <a:r>
              <a:rPr lang="ru-RU" sz="2400" i="1" dirty="0" smtClean="0"/>
              <a:t>Из истории </a:t>
            </a:r>
            <a:r>
              <a:rPr lang="ru-RU" sz="2400" i="1" dirty="0" err="1" smtClean="0"/>
              <a:t>табакокурения</a:t>
            </a:r>
            <a:r>
              <a:rPr lang="ru-RU" sz="2400" i="1" dirty="0" smtClean="0"/>
              <a:t>.</a:t>
            </a:r>
          </a:p>
          <a:p>
            <a:pPr algn="ctr"/>
            <a:r>
              <a:rPr lang="ru-RU" sz="1400" dirty="0" smtClean="0"/>
              <a:t>   Впервые о курении заговорили в </a:t>
            </a:r>
            <a:r>
              <a:rPr lang="en-US" sz="1400" dirty="0" smtClean="0"/>
              <a:t>V</a:t>
            </a:r>
            <a:r>
              <a:rPr lang="ru-RU" sz="1400" dirty="0" smtClean="0"/>
              <a:t> веке до нашей эры. В Россию табак завезли в самом  начале </a:t>
            </a:r>
            <a:r>
              <a:rPr lang="en-US" sz="1400" dirty="0" smtClean="0"/>
              <a:t>XVII</a:t>
            </a:r>
            <a:r>
              <a:rPr lang="ru-RU" sz="1400" dirty="0" smtClean="0"/>
              <a:t> века. Борьба с этим явлением велась уже тогда. Долгое время курение табака   преследовалось  в соответствии с царскими указами. Виновного жестоко секли, а выявив   курильщика повторно отправляли в ссылку. В 1649 году царь Алексей Романов издал указ,  предписывающий пытать всех, у кого будет найден табак и бить кнутом до тех пор, пока  виновные не признаются, где достали бесовское зелье. А уличенным в продаже табака  было приказано «резать носы» и отправлять на дальние поселения. Свободную продажу и  использование табака разрешил Петр </a:t>
            </a:r>
            <a:r>
              <a:rPr lang="en-US" sz="1400" dirty="0" smtClean="0"/>
              <a:t>I</a:t>
            </a:r>
            <a:r>
              <a:rPr lang="ru-RU" sz="1400" dirty="0" smtClean="0"/>
              <a:t>. так что на Руси курение имеет относительно молодую историю. Прорубив окно в Европу, царь-реформатор открыл путь и всему, что  могло погубить русских людей.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it.iitb.ac.in/ekshiksha/images_of_Separation_of_substancesVI/14.png"/>
          <p:cNvPicPr>
            <a:picLocks noChangeAspect="1" noChangeArrowheads="1"/>
          </p:cNvPicPr>
          <p:nvPr/>
        </p:nvPicPr>
        <p:blipFill>
          <a:blip r:embed="rId2" cstate="print"/>
          <a:srcRect/>
          <a:stretch>
            <a:fillRect/>
          </a:stretch>
        </p:blipFill>
        <p:spPr bwMode="auto">
          <a:xfrm>
            <a:off x="0" y="381000"/>
            <a:ext cx="2971800" cy="2447926"/>
          </a:xfrm>
          <a:prstGeom prst="rect">
            <a:avLst/>
          </a:prstGeom>
          <a:noFill/>
        </p:spPr>
      </p:pic>
      <p:sp>
        <p:nvSpPr>
          <p:cNvPr id="2" name="TextBox 1"/>
          <p:cNvSpPr txBox="1"/>
          <p:nvPr/>
        </p:nvSpPr>
        <p:spPr>
          <a:xfrm>
            <a:off x="3048000" y="0"/>
            <a:ext cx="5867400" cy="6417141"/>
          </a:xfrm>
          <a:prstGeom prst="rect">
            <a:avLst/>
          </a:prstGeom>
          <a:noFill/>
        </p:spPr>
        <p:txBody>
          <a:bodyPr wrap="square" rtlCol="0">
            <a:spAutoFit/>
          </a:bodyPr>
          <a:lstStyle/>
          <a:p>
            <a:pPr algn="ctr"/>
            <a:r>
              <a:rPr lang="ru-RU" b="1" i="1" dirty="0" smtClean="0"/>
              <a:t> К  вопросу  </a:t>
            </a:r>
            <a:endParaRPr lang="ru-RU" dirty="0" smtClean="0"/>
          </a:p>
          <a:p>
            <a:pPr algn="ctr"/>
            <a:r>
              <a:rPr lang="ru-RU" b="1" i="1" dirty="0" smtClean="0"/>
              <a:t>об  агрегатных  превращениях  веществ.</a:t>
            </a:r>
            <a:endParaRPr lang="ru-RU" dirty="0" smtClean="0"/>
          </a:p>
          <a:p>
            <a:r>
              <a:rPr lang="ru-RU" dirty="0" smtClean="0"/>
              <a:t> </a:t>
            </a:r>
          </a:p>
          <a:p>
            <a:pPr algn="ctr"/>
            <a:r>
              <a:rPr lang="ru-RU" sz="1700" dirty="0" smtClean="0"/>
              <a:t>  В  газовой  фракции  табачного  дыма  находится  газообразный  деготь,  который  при  охлаждении  переходит  в  жидкое  состояние,  т.е.  конденсируется.   При  этом  он  оседает  на  пальцах  рук,  зубах,  стенках  воздухоносных  путей,  легких,  попадает  в  желудок. При  выкуривании  1  пачки сигарет  курильщик  производит  около  1  грамма  дегтя.</a:t>
            </a:r>
          </a:p>
          <a:p>
            <a:pPr algn="ctr"/>
            <a:r>
              <a:rPr lang="ru-RU" sz="1700" dirty="0" smtClean="0"/>
              <a:t>    Проследим,  какие  последствия  вызывает  наличие  дегтя  в  организме  человека.  Оседая  на  зубах,  он  окрашивает  их  в  желто-коричневый  цвет.  Попадая  на  ткань  слизистой  оболочки,  вызывает  кашель  и  обильное  </a:t>
            </a:r>
            <a:r>
              <a:rPr lang="ru-RU" sz="1700" dirty="0" err="1" smtClean="0"/>
              <a:t>мокротовыделение</a:t>
            </a:r>
            <a:r>
              <a:rPr lang="ru-RU" sz="1700" dirty="0" smtClean="0"/>
              <a:t>.  Накапливаясь  на  легочной  ткани,  создает  предпосылки для  смертельного  заболевания -  рака  легких;  проглоченный  вместе  со  слюной,  попадает  в  желудок,  увеличивая  степень  риска  получить  рак  желудка.  Ученые,  изучающие  проблему  рака  легких,  пришли  к  </a:t>
            </a:r>
          </a:p>
          <a:p>
            <a:pPr algn="ctr"/>
            <a:r>
              <a:rPr lang="ru-RU" sz="1700" dirty="0" smtClean="0"/>
              <a:t>заключению,  что  лица, выкуривающие  более  20  сигарет  в  день,  заболевают  раком  легких  в  20  раз  чаще,  чем  некурящие. </a:t>
            </a:r>
          </a:p>
          <a:p>
            <a:r>
              <a:rPr lang="ru-RU" sz="1700" dirty="0" smtClean="0"/>
              <a:t> </a:t>
            </a:r>
            <a:endParaRPr lang="ru-RU" sz="1700" dirty="0"/>
          </a:p>
        </p:txBody>
      </p:sp>
      <p:pic>
        <p:nvPicPr>
          <p:cNvPr id="3" name="Рисунок 2" descr="http://hate.trust.ua/userfiles/1301512763"/>
          <p:cNvPicPr/>
          <p:nvPr/>
        </p:nvPicPr>
        <p:blipFill>
          <a:blip r:embed="rId3" cstate="print"/>
          <a:srcRect l="2281" t="7240" r="51506" b="32579"/>
          <a:stretch>
            <a:fillRect/>
          </a:stretch>
        </p:blipFill>
        <p:spPr bwMode="auto">
          <a:xfrm>
            <a:off x="0" y="2971800"/>
            <a:ext cx="2901950" cy="2362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9144000" cy="5909310"/>
          </a:xfrm>
          <a:prstGeom prst="rect">
            <a:avLst/>
          </a:prstGeom>
          <a:noFill/>
        </p:spPr>
        <p:txBody>
          <a:bodyPr wrap="square" rtlCol="0">
            <a:spAutoFit/>
          </a:bodyPr>
          <a:lstStyle/>
          <a:p>
            <a:pPr algn="ctr"/>
            <a:r>
              <a:rPr lang="ru-RU" b="1" i="1" dirty="0" smtClean="0"/>
              <a:t>Прокуренный  голос  и  плохой  слух.</a:t>
            </a:r>
            <a:endParaRPr lang="ru-RU" dirty="0" smtClean="0"/>
          </a:p>
          <a:p>
            <a:pPr algn="ctr"/>
            <a:r>
              <a:rPr lang="ru-RU" dirty="0" smtClean="0"/>
              <a:t>   Когда  про  человека  говорят,  что  у  него  «прокуренный  голос»,  тем  самым  уже  </a:t>
            </a:r>
          </a:p>
          <a:p>
            <a:pPr algn="ctr"/>
            <a:r>
              <a:rPr lang="ru-RU" dirty="0" smtClean="0"/>
              <a:t>предполагают,  что  причина  этой  особенности  -  курение. </a:t>
            </a:r>
          </a:p>
          <a:p>
            <a:pPr algn="ctr"/>
            <a:r>
              <a:rPr lang="ru-RU" dirty="0" smtClean="0"/>
              <a:t>    Действительно,  хроническое  раздражение  голосовых  связок  табачным  дымом  ведет  </a:t>
            </a:r>
          </a:p>
          <a:p>
            <a:pPr algn="ctr"/>
            <a:r>
              <a:rPr lang="ru-RU" dirty="0" smtClean="0"/>
              <a:t>к  тому,  что  голосовая  щель  сужается, голос  утрачивает чистоту  и  звучность,  становится  хриплым,  меняется  его  тембр,  создающий  «окраску»  произносимым  словам.</a:t>
            </a:r>
          </a:p>
          <a:p>
            <a:pPr algn="ctr"/>
            <a:r>
              <a:rPr lang="ru-RU" dirty="0" smtClean="0"/>
              <a:t>   При</a:t>
            </a:r>
            <a:r>
              <a:rPr lang="ru-RU" b="1" dirty="0" smtClean="0"/>
              <a:t>  </a:t>
            </a:r>
            <a:r>
              <a:rPr lang="ru-RU" dirty="0" smtClean="0"/>
              <a:t>проверке  слуха  новейшей  электронной аппаратурой </a:t>
            </a:r>
            <a:r>
              <a:rPr lang="ru-RU" b="1" dirty="0" smtClean="0"/>
              <a:t> </a:t>
            </a:r>
            <a:r>
              <a:rPr lang="ru-RU" dirty="0" smtClean="0"/>
              <a:t>выяснилось, </a:t>
            </a:r>
            <a:r>
              <a:rPr lang="ru-RU" b="1" dirty="0" smtClean="0"/>
              <a:t> </a:t>
            </a:r>
            <a:r>
              <a:rPr lang="ru-RU" dirty="0" smtClean="0"/>
              <a:t>что  </a:t>
            </a:r>
          </a:p>
          <a:p>
            <a:pPr algn="ctr"/>
            <a:r>
              <a:rPr lang="ru-RU" b="1" dirty="0" smtClean="0"/>
              <a:t>у  курильщиков  слух значительно  хуже.</a:t>
            </a:r>
            <a:r>
              <a:rPr lang="ru-RU" dirty="0" smtClean="0"/>
              <a:t>  И  вот  почему:  под  действием  никотина  </a:t>
            </a:r>
          </a:p>
          <a:p>
            <a:pPr algn="ctr"/>
            <a:r>
              <a:rPr lang="ru-RU" dirty="0" smtClean="0"/>
              <a:t>барабанная  перепонка  утолщается  и  втягивается  вовнутрь,  подвижность  слуховых  </a:t>
            </a:r>
          </a:p>
          <a:p>
            <a:pPr algn="ctr"/>
            <a:r>
              <a:rPr lang="ru-RU" dirty="0" smtClean="0"/>
              <a:t>косточек  уменьшается.</a:t>
            </a:r>
          </a:p>
          <a:p>
            <a:pPr algn="ctr"/>
            <a:r>
              <a:rPr lang="ru-RU" b="1" i="1" dirty="0" smtClean="0"/>
              <a:t> Красный,  желтый,  зеленый !</a:t>
            </a:r>
            <a:endParaRPr lang="ru-RU" dirty="0" smtClean="0"/>
          </a:p>
          <a:p>
            <a:pPr algn="ctr"/>
            <a:r>
              <a:rPr lang="ru-RU" dirty="0" smtClean="0"/>
              <a:t>  Глаза  длительно  и  много  курящего  человека  часто  слезятся,  краснеют,  края  век  </a:t>
            </a:r>
          </a:p>
          <a:p>
            <a:pPr algn="ctr"/>
            <a:r>
              <a:rPr lang="ru-RU" dirty="0" smtClean="0"/>
              <a:t>распухают  время.  Никотин,  действуя  на  зрительный  нерв,  вызывает  его  хроническое  </a:t>
            </a:r>
          </a:p>
          <a:p>
            <a:pPr algn="ctr"/>
            <a:r>
              <a:rPr lang="ru-RU" dirty="0" smtClean="0"/>
              <a:t>воспаление,  вследствие  чего  </a:t>
            </a:r>
            <a:r>
              <a:rPr lang="ru-RU" b="1" dirty="0" smtClean="0"/>
              <a:t>снижается  острота  зрения</a:t>
            </a:r>
            <a:r>
              <a:rPr lang="ru-RU" dirty="0" smtClean="0"/>
              <a:t>.  При  курении  сужаются  сосуды,  изменяется  сетчатка  глаза,  что  ведет  к  частичной  потере  </a:t>
            </a:r>
            <a:r>
              <a:rPr lang="ru-RU" dirty="0" err="1" smtClean="0"/>
              <a:t>светоощущения</a:t>
            </a:r>
            <a:r>
              <a:rPr lang="ru-RU" dirty="0" smtClean="0"/>
              <a:t>  сначала  на  зеленый  свет,  а  в  дальнейшем  -  на  красный  и  желтый,  это,  в  свою  очередь,  снижает  быстроту  реакции  человека  в  среднем  на  24%.  Данную  информацию  всегда  нужно  иметь в  виду,  прежде  всего  специалистам  таких  профессий,  как  пилот,  водитель  транспорта, оператор  пультов  управления,  ибо  появившейся  дефект  зрения  может  сделать их  профессионально  непригодными.</a:t>
            </a:r>
          </a:p>
          <a:p>
            <a:pPr algn="ctr"/>
            <a:r>
              <a:rPr lang="ru-RU" dirty="0" smtClean="0"/>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тверстия между зубов"/>
          <p:cNvPicPr/>
          <p:nvPr/>
        </p:nvPicPr>
        <p:blipFill>
          <a:blip r:embed="rId2" cstate="print"/>
          <a:srcRect/>
          <a:stretch>
            <a:fillRect/>
          </a:stretch>
        </p:blipFill>
        <p:spPr bwMode="auto">
          <a:xfrm>
            <a:off x="1676400" y="4191000"/>
            <a:ext cx="5181600" cy="2514600"/>
          </a:xfrm>
          <a:prstGeom prst="rect">
            <a:avLst/>
          </a:prstGeom>
          <a:noFill/>
          <a:ln w="9525">
            <a:noFill/>
            <a:miter lim="800000"/>
            <a:headEnd/>
            <a:tailEnd/>
          </a:ln>
        </p:spPr>
      </p:pic>
      <p:sp>
        <p:nvSpPr>
          <p:cNvPr id="3" name="TextBox 2"/>
          <p:cNvSpPr txBox="1"/>
          <p:nvPr/>
        </p:nvSpPr>
        <p:spPr>
          <a:xfrm>
            <a:off x="457200" y="0"/>
            <a:ext cx="8458200" cy="4708981"/>
          </a:xfrm>
          <a:prstGeom prst="rect">
            <a:avLst/>
          </a:prstGeom>
          <a:noFill/>
        </p:spPr>
        <p:txBody>
          <a:bodyPr wrap="square" rtlCol="0">
            <a:spAutoFit/>
          </a:bodyPr>
          <a:lstStyle/>
          <a:p>
            <a:pPr algn="r"/>
            <a:r>
              <a:rPr lang="ru-RU" sz="2400" b="1" i="1" dirty="0" smtClean="0">
                <a:latin typeface="Times New Roman" pitchFamily="18" charset="0"/>
                <a:cs typeface="Times New Roman" pitchFamily="18" charset="0"/>
              </a:rPr>
              <a:t>            Зубная боль </a:t>
            </a:r>
          </a:p>
          <a:p>
            <a:pPr algn="r"/>
            <a:r>
              <a:rPr lang="ru-RU" sz="2400" b="1" i="1" dirty="0" smtClean="0">
                <a:latin typeface="Times New Roman" pitchFamily="18" charset="0"/>
                <a:cs typeface="Times New Roman" pitchFamily="18" charset="0"/>
              </a:rPr>
              <a:t>               и тепловое расширение.</a:t>
            </a:r>
          </a:p>
          <a:p>
            <a:r>
              <a:rPr lang="ru-RU" dirty="0" smtClean="0"/>
              <a:t> </a:t>
            </a:r>
          </a:p>
          <a:p>
            <a:r>
              <a:rPr lang="ru-RU" sz="2400" dirty="0" smtClean="0"/>
              <a:t>      Температура табачного дыма на 35-40 градусов выше температуры воздуха, поступающего   в рот при курении, что вызывает во рту довольно резкий перепад температур. Во время  курения одной сигареты происходит 15-20 таких перепадов, что плохо отражается на  состоянии зубной эмали. </a:t>
            </a:r>
          </a:p>
          <a:p>
            <a:r>
              <a:rPr lang="ru-RU" sz="2400" dirty="0" smtClean="0"/>
              <a:t>    Вот поэтому зубы начинают разрушаться раньше и быстрее у курящих людей, </a:t>
            </a:r>
          </a:p>
          <a:p>
            <a:r>
              <a:rPr lang="ru-RU" sz="2400" dirty="0" smtClean="0"/>
              <a:t>чем  у не курящих. </a:t>
            </a:r>
          </a:p>
          <a:p>
            <a:r>
              <a:rPr lang="ru-RU" sz="2400" dirty="0" smtClean="0"/>
              <a:t> </a:t>
            </a:r>
          </a:p>
          <a:p>
            <a:r>
              <a:rPr lang="ru-RU"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0-tub-ru.yandex.net/i?id=8b90e10e935528549daae286ac18fb60&amp;n=33&amp;h=190"/>
          <p:cNvPicPr>
            <a:picLocks noChangeAspect="1" noChangeArrowheads="1"/>
          </p:cNvPicPr>
          <p:nvPr/>
        </p:nvPicPr>
        <p:blipFill>
          <a:blip r:embed="rId2" cstate="print"/>
          <a:srcRect l="10859" t="15151" r="10417" b="12121"/>
          <a:stretch>
            <a:fillRect/>
          </a:stretch>
        </p:blipFill>
        <p:spPr bwMode="auto">
          <a:xfrm>
            <a:off x="2895600" y="5029200"/>
            <a:ext cx="2209800" cy="1828800"/>
          </a:xfrm>
          <a:prstGeom prst="rect">
            <a:avLst/>
          </a:prstGeom>
          <a:noFill/>
        </p:spPr>
      </p:pic>
      <p:sp>
        <p:nvSpPr>
          <p:cNvPr id="2" name="TextBox 1"/>
          <p:cNvSpPr txBox="1"/>
          <p:nvPr/>
        </p:nvSpPr>
        <p:spPr>
          <a:xfrm>
            <a:off x="228600" y="0"/>
            <a:ext cx="8915401" cy="5078313"/>
          </a:xfrm>
          <a:prstGeom prst="rect">
            <a:avLst/>
          </a:prstGeom>
          <a:noFill/>
        </p:spPr>
        <p:txBody>
          <a:bodyPr wrap="square" rtlCol="0">
            <a:spAutoFit/>
          </a:bodyPr>
          <a:lstStyle/>
          <a:p>
            <a:pPr algn="ctr"/>
            <a:r>
              <a:rPr lang="ru-RU" b="1" dirty="0" smtClean="0"/>
              <a:t> Осторожно !  Чернобыль !</a:t>
            </a:r>
            <a:endParaRPr lang="ru-RU" dirty="0" smtClean="0"/>
          </a:p>
          <a:p>
            <a:r>
              <a:rPr lang="ru-RU" dirty="0" smtClean="0"/>
              <a:t> </a:t>
            </a:r>
          </a:p>
          <a:p>
            <a:pPr algn="ctr"/>
            <a:r>
              <a:rPr lang="ru-RU" dirty="0" smtClean="0"/>
              <a:t>    Предельно  допустимая  доза  общего  облучения  для  человека  равна  0,05  грэй  в  год.  Если  человек  получит  общую дозу  облучения  2  грэй,  то  это  приведет  к  лучевой  болезни, доза  в  7-8  грэй и  более  приводит  к  смерти.</a:t>
            </a:r>
          </a:p>
          <a:p>
            <a:pPr algn="ctr"/>
            <a:r>
              <a:rPr lang="ru-RU" dirty="0" smtClean="0"/>
              <a:t>   Сравните  такие  факты.  При  одном  рентгеновском  обследовании  человека  методом  флюорографии  доза  облучения  составляет  0,0076  грэй.  Выкуривающий  за  день. 20  сигарет  получает  такое  же  облучение,  как  будто  ему  сделали  200  рентгеновских  20 снимков,  т.е.  1,52  грэй.</a:t>
            </a:r>
          </a:p>
          <a:p>
            <a:pPr algn="ctr"/>
            <a:r>
              <a:rPr lang="ru-RU" dirty="0" smtClean="0"/>
              <a:t>   </a:t>
            </a:r>
            <a:r>
              <a:rPr lang="ru-RU" b="1" dirty="0" smtClean="0"/>
              <a:t>Курение  -  опасный  источник  внутреннего  радиоактивного облучения !</a:t>
            </a:r>
            <a:endParaRPr lang="ru-RU" dirty="0" smtClean="0"/>
          </a:p>
          <a:p>
            <a:pPr algn="ctr"/>
            <a:r>
              <a:rPr lang="ru-RU" dirty="0" smtClean="0"/>
              <a:t>    Радиоактивные  полоний,  висмут,  цезий  мышьяк,  свинец,  обнаруженные  в  табачном  дыму,  избирательно  накапливаются  в легочной  ткани,  костном  мозге,  лимфатических  узлах,  эндокринных  железах. Они  задерживаются  там  на  многие месяцы  и  годы,  и  чем  больше  стаж  курильщика,  тем  больше  накапливается  радиоизотопов.  Учеными  установлено,  что  табачные  радиоизотопы,  особенно  полонипй-210  и  свинец-210  -  главная  причина  развития  злокачественных  опухолей.  Также  установлено,  что  сигареты  с  фильтром  радиоактивных  изотопов  не  задерживают.</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vidomosti-ua.com/photo/original-1339770727.JPG"/>
          <p:cNvPicPr>
            <a:picLocks noChangeAspect="1" noChangeArrowheads="1"/>
          </p:cNvPicPr>
          <p:nvPr/>
        </p:nvPicPr>
        <p:blipFill>
          <a:blip r:embed="rId2" cstate="print">
            <a:lum bright="20000" contrast="40000"/>
          </a:blip>
          <a:srcRect/>
          <a:stretch>
            <a:fillRect/>
          </a:stretch>
        </p:blipFill>
        <p:spPr bwMode="auto">
          <a:xfrm>
            <a:off x="0" y="0"/>
            <a:ext cx="9144000" cy="6858000"/>
          </a:xfrm>
          <a:prstGeom prst="rect">
            <a:avLst/>
          </a:prstGeom>
          <a:noFill/>
        </p:spPr>
      </p:pic>
      <p:sp>
        <p:nvSpPr>
          <p:cNvPr id="2" name="TextBox 1"/>
          <p:cNvSpPr txBox="1"/>
          <p:nvPr/>
        </p:nvSpPr>
        <p:spPr>
          <a:xfrm>
            <a:off x="533401" y="0"/>
            <a:ext cx="8305800" cy="5632311"/>
          </a:xfrm>
          <a:prstGeom prst="rect">
            <a:avLst/>
          </a:prstGeom>
          <a:noFill/>
        </p:spPr>
        <p:txBody>
          <a:bodyPr wrap="square" rtlCol="0">
            <a:spAutoFit/>
          </a:bodyPr>
          <a:lstStyle/>
          <a:p>
            <a:endParaRPr lang="ru-RU" dirty="0" smtClean="0"/>
          </a:p>
          <a:p>
            <a:pPr algn="ctr"/>
            <a:r>
              <a:rPr lang="ru-RU" b="1" i="1" dirty="0" smtClean="0"/>
              <a:t>       Не  курите  -  экономьте  электроэнергию !</a:t>
            </a:r>
            <a:endParaRPr lang="ru-RU" dirty="0" smtClean="0"/>
          </a:p>
          <a:p>
            <a:pPr algn="ctr"/>
            <a:r>
              <a:rPr lang="ru-RU" dirty="0" smtClean="0"/>
              <a:t> </a:t>
            </a:r>
          </a:p>
          <a:p>
            <a:pPr algn="ctr"/>
            <a:r>
              <a:rPr lang="ru-RU" dirty="0" smtClean="0"/>
              <a:t>    По  оценкам  зарубежных  инженеров, если  запретить  в  общественных  зданиях  и  учреждениях  курение,  то  расход  энергии  на  вентиляцию  можно  будет  снизить  в  2  раза  или  более,  что  нисколько  не  скажется  на  чистом  воздухе  в  кабинетах.</a:t>
            </a:r>
          </a:p>
          <a:p>
            <a:pPr algn="ctr"/>
            <a:r>
              <a:rPr lang="ru-RU" dirty="0" smtClean="0"/>
              <a:t>  Если  же  стремится  к  полному  уничтожению  запаха  табачного дыма  в  помещениях, где  курить  разрешается,  то  </a:t>
            </a:r>
            <a:r>
              <a:rPr lang="ru-RU" dirty="0" err="1" smtClean="0"/>
              <a:t>энергозатраты</a:t>
            </a:r>
            <a:r>
              <a:rPr lang="ru-RU" dirty="0" smtClean="0"/>
              <a:t>  на  вентиляцию  должны  вырасти  в  4-5  раз  по  сравнению с  нынешними.</a:t>
            </a:r>
          </a:p>
          <a:p>
            <a:pPr algn="ctr"/>
            <a:r>
              <a:rPr lang="ru-RU" dirty="0" smtClean="0"/>
              <a:t> </a:t>
            </a:r>
          </a:p>
          <a:p>
            <a:pPr algn="ctr"/>
            <a:r>
              <a:rPr lang="ru-RU" dirty="0" smtClean="0"/>
              <a:t>                </a:t>
            </a:r>
            <a:r>
              <a:rPr lang="ru-RU" b="1" i="1" dirty="0" smtClean="0"/>
              <a:t>Не  курите  - экономьте  бумагу !</a:t>
            </a:r>
            <a:endParaRPr lang="ru-RU" dirty="0" smtClean="0"/>
          </a:p>
          <a:p>
            <a:pPr algn="ctr"/>
            <a:r>
              <a:rPr lang="ru-RU" dirty="0" smtClean="0"/>
              <a:t> </a:t>
            </a:r>
          </a:p>
          <a:p>
            <a:pPr algn="ctr"/>
            <a:r>
              <a:rPr lang="ru-RU" dirty="0" smtClean="0"/>
              <a:t>   Подсчитано,  что  курильщик,  ежедневно  выкуривая  20  сигарет,  за  год  сжигает  117000  см</a:t>
            </a:r>
            <a:r>
              <a:rPr lang="ru-RU" baseline="30000" dirty="0" smtClean="0"/>
              <a:t>2</a:t>
            </a:r>
            <a:r>
              <a:rPr lang="ru-RU" dirty="0" smtClean="0"/>
              <a:t>  бумаги,  которой  хватило  бы  на  издание  книги  в  300  страниц.  Если  вы  отказались  на  целый  год  от  вредной  привычки  курить,  то  этим  вы  сэкономили  бумагу  на  выпуск  весьма  солидной по  объему  книги,  а  если  это  сделало  10  человек,  то  уже  можно  из  сбереженной  бумаги сделать  мини-библиотеку.</a:t>
            </a:r>
          </a:p>
          <a:p>
            <a:pPr algn="ctr"/>
            <a:r>
              <a:rPr lang="ru-RU" dirty="0" smtClean="0"/>
              <a:t> </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refdb.ru/images/752/1502410/m2aa2eb8c.jpg"/>
          <p:cNvPicPr>
            <a:picLocks noChangeAspect="1" noChangeArrowheads="1"/>
          </p:cNvPicPr>
          <p:nvPr/>
        </p:nvPicPr>
        <p:blipFill>
          <a:blip r:embed="rId2" cstate="print"/>
          <a:srcRect/>
          <a:stretch>
            <a:fillRect/>
          </a:stretch>
        </p:blipFill>
        <p:spPr bwMode="auto">
          <a:xfrm>
            <a:off x="0" y="3429000"/>
            <a:ext cx="9144000" cy="3429000"/>
          </a:xfrm>
          <a:prstGeom prst="rect">
            <a:avLst/>
          </a:prstGeom>
          <a:noFill/>
        </p:spPr>
      </p:pic>
      <p:sp>
        <p:nvSpPr>
          <p:cNvPr id="2" name="TextBox 1"/>
          <p:cNvSpPr txBox="1"/>
          <p:nvPr/>
        </p:nvSpPr>
        <p:spPr>
          <a:xfrm>
            <a:off x="228600" y="457200"/>
            <a:ext cx="8915400" cy="6278642"/>
          </a:xfrm>
          <a:prstGeom prst="rect">
            <a:avLst/>
          </a:prstGeom>
          <a:noFill/>
        </p:spPr>
        <p:txBody>
          <a:bodyPr wrap="square" rtlCol="0">
            <a:spAutoFit/>
          </a:bodyPr>
          <a:lstStyle/>
          <a:p>
            <a:pPr algn="ctr"/>
            <a:r>
              <a:rPr lang="ru-RU" sz="2400" b="1" dirty="0" smtClean="0">
                <a:latin typeface="Times New Roman" pitchFamily="18" charset="0"/>
                <a:cs typeface="Times New Roman" pitchFamily="18" charset="0"/>
              </a:rPr>
              <a:t>МАМУ  НЕ  ПРОВЕДЕШЬ  !</a:t>
            </a:r>
          </a:p>
          <a:p>
            <a:r>
              <a:rPr lang="ru-RU" dirty="0" smtClean="0"/>
              <a:t> </a:t>
            </a:r>
          </a:p>
          <a:p>
            <a:pPr algn="ctr"/>
            <a:r>
              <a:rPr lang="ru-RU" dirty="0" smtClean="0"/>
              <a:t>     Могут ли  родители  узнать,  курят  их  дети  или  нет ?  </a:t>
            </a:r>
          </a:p>
          <a:p>
            <a:r>
              <a:rPr lang="ru-RU" dirty="0" smtClean="0"/>
              <a:t> </a:t>
            </a:r>
          </a:p>
          <a:p>
            <a:pPr algn="ctr"/>
            <a:r>
              <a:rPr lang="ru-RU" dirty="0" smtClean="0"/>
              <a:t>            </a:t>
            </a:r>
            <a:r>
              <a:rPr lang="ru-RU" b="1" dirty="0" smtClean="0"/>
              <a:t>Да,  да,  да  и  еще  раз  да.  </a:t>
            </a:r>
            <a:endParaRPr lang="ru-RU" dirty="0" smtClean="0"/>
          </a:p>
          <a:p>
            <a:r>
              <a:rPr lang="ru-RU" dirty="0" smtClean="0"/>
              <a:t> </a:t>
            </a:r>
          </a:p>
          <a:p>
            <a:pPr algn="ctr"/>
            <a:r>
              <a:rPr lang="ru-RU" dirty="0" smtClean="0"/>
              <a:t>    Дело  в  том,  что  табачный  дым  хорошо  смешивается  с  воздухом    благодаря  </a:t>
            </a:r>
          </a:p>
          <a:p>
            <a:pPr algn="ctr"/>
            <a:r>
              <a:rPr lang="ru-RU" b="1" i="1" dirty="0" smtClean="0"/>
              <a:t>диффузии</a:t>
            </a:r>
            <a:r>
              <a:rPr lang="ru-RU" dirty="0" smtClean="0"/>
              <a:t> и довольно быстро  распространяется  по  всему  помещению.   Этот  </a:t>
            </a:r>
          </a:p>
          <a:p>
            <a:pPr algn="ctr"/>
            <a:r>
              <a:rPr lang="ru-RU" dirty="0" smtClean="0"/>
              <a:t>физический  процесс  позволяет  ему  проникать  всюду:  в  одежду,  волосы,  легкие,  </a:t>
            </a:r>
          </a:p>
          <a:p>
            <a:pPr algn="ctr"/>
            <a:r>
              <a:rPr lang="ru-RU" dirty="0" smtClean="0"/>
              <a:t>живые  ткани,  кровь,  лимфу,  мозг.  Запах  табачному  дыму  придает  никотин,  </a:t>
            </a:r>
          </a:p>
          <a:p>
            <a:pPr algn="ctr"/>
            <a:r>
              <a:rPr lang="ru-RU" dirty="0" smtClean="0"/>
              <a:t>являющийся  одним  из  сильных  растительных  ядов,  который  действует  не  только  </a:t>
            </a:r>
          </a:p>
          <a:p>
            <a:pPr algn="ctr"/>
            <a:r>
              <a:rPr lang="ru-RU" dirty="0" smtClean="0"/>
              <a:t>на  низшие,  но  и  на  высшие  организмы.  Например,</a:t>
            </a:r>
          </a:p>
          <a:p>
            <a:pPr algn="ctr">
              <a:buFontTx/>
              <a:buChar char="-"/>
            </a:pPr>
            <a:r>
              <a:rPr lang="ru-RU" dirty="0" smtClean="0"/>
              <a:t>если  пиявка  присосется  к  коже  страстного  курильщика,  она  тотчас  отвалится  и  </a:t>
            </a:r>
          </a:p>
          <a:p>
            <a:pPr algn="ctr">
              <a:buFontTx/>
              <a:buChar char="-"/>
            </a:pPr>
            <a:r>
              <a:rPr lang="ru-RU" dirty="0" smtClean="0"/>
              <a:t>в  судорогах  умрет  от  отравления;</a:t>
            </a:r>
          </a:p>
          <a:p>
            <a:pPr algn="ctr">
              <a:buFontTx/>
              <a:buChar char="-"/>
            </a:pPr>
            <a:r>
              <a:rPr lang="ru-RU" dirty="0" smtClean="0"/>
              <a:t>если  в  помещении  много  табачного  дыма,  в  аквариумах  с  искусственным  </a:t>
            </a:r>
          </a:p>
          <a:p>
            <a:pPr algn="ctr">
              <a:buFontTx/>
              <a:buChar char="-"/>
            </a:pPr>
            <a:r>
              <a:rPr lang="ru-RU" dirty="0" smtClean="0"/>
              <a:t>продуванием  воздуха  наблюдаются  случаи  отравления  рыбок;</a:t>
            </a:r>
          </a:p>
          <a:p>
            <a:pPr algn="ctr">
              <a:buFontTx/>
              <a:buChar char="-"/>
            </a:pPr>
            <a:r>
              <a:rPr lang="ru-RU" dirty="0" smtClean="0"/>
              <a:t>ядовитые  свойства  никотина  используются  в  сельском  хозяйстве:  он  один  из  </a:t>
            </a:r>
          </a:p>
          <a:p>
            <a:pPr algn="ctr">
              <a:buFontTx/>
              <a:buChar char="-"/>
            </a:pPr>
            <a:r>
              <a:rPr lang="ru-RU" dirty="0" smtClean="0"/>
              <a:t>главных  компонентов  многих  препаратов для  защиты  растений  от  вредителей;</a:t>
            </a:r>
          </a:p>
          <a:p>
            <a:pPr algn="ctr">
              <a:buFontTx/>
              <a:buChar char="-"/>
            </a:pPr>
            <a:r>
              <a:rPr lang="ru-RU" dirty="0" smtClean="0"/>
              <a:t>лабораторные  исследования  показывают,  что  в  1 литре  молока  курящей  матери  </a:t>
            </a:r>
          </a:p>
          <a:p>
            <a:pPr algn="r">
              <a:buFontTx/>
              <a:buChar char="-"/>
            </a:pPr>
            <a:r>
              <a:rPr lang="ru-RU" dirty="0" smtClean="0"/>
              <a:t>может  содержаться до  0,5 миллиграмм  никотина;</a:t>
            </a:r>
          </a:p>
          <a:p>
            <a:pPr algn="ctr"/>
            <a:r>
              <a:rPr lang="ru-RU" dirty="0" smtClean="0"/>
              <a:t>-  смертельная  же  доза  для  младенца  первых  месяцев  жизни  составляет  1  миллиграмм.</a:t>
            </a:r>
            <a:endParaRPr lang="ru-RU" dirty="0"/>
          </a:p>
        </p:txBody>
      </p:sp>
      <p:pic>
        <p:nvPicPr>
          <p:cNvPr id="20484" name="Picture 4" descr="http://www.hello-world.com/langResource/verbs/V042.png"/>
          <p:cNvPicPr>
            <a:picLocks noChangeAspect="1" noChangeArrowheads="1"/>
          </p:cNvPicPr>
          <p:nvPr/>
        </p:nvPicPr>
        <p:blipFill>
          <a:blip r:embed="rId3" cstate="print"/>
          <a:srcRect/>
          <a:stretch>
            <a:fillRect/>
          </a:stretch>
        </p:blipFill>
        <p:spPr bwMode="auto">
          <a:xfrm>
            <a:off x="0" y="0"/>
            <a:ext cx="1905000" cy="1905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retverlonet.id1945.com/img/158.jpg"/>
          <p:cNvPicPr/>
          <p:nvPr/>
        </p:nvPicPr>
        <p:blipFill>
          <a:blip r:embed="rId2" cstate="print">
            <a:lum bright="40000" contrast="30000"/>
          </a:blip>
          <a:srcRect t="15766" b="27477"/>
          <a:stretch>
            <a:fillRect/>
          </a:stretch>
        </p:blipFill>
        <p:spPr bwMode="auto">
          <a:xfrm>
            <a:off x="2209800" y="2819400"/>
            <a:ext cx="4572000" cy="1828800"/>
          </a:xfrm>
          <a:prstGeom prst="rect">
            <a:avLst/>
          </a:prstGeom>
          <a:noFill/>
          <a:ln w="9525">
            <a:noFill/>
            <a:miter lim="800000"/>
            <a:headEnd/>
            <a:tailEnd/>
          </a:ln>
        </p:spPr>
      </p:pic>
      <p:pic>
        <p:nvPicPr>
          <p:cNvPr id="3" name="Рисунок 2" descr="http://www.donses.ru/images/taba2.jpg"/>
          <p:cNvPicPr/>
          <p:nvPr/>
        </p:nvPicPr>
        <p:blipFill>
          <a:blip r:embed="rId3" cstate="print"/>
          <a:srcRect/>
          <a:stretch>
            <a:fillRect/>
          </a:stretch>
        </p:blipFill>
        <p:spPr bwMode="auto">
          <a:xfrm rot="5400000">
            <a:off x="-1143000" y="2362200"/>
            <a:ext cx="4191000" cy="1905000"/>
          </a:xfrm>
          <a:prstGeom prst="rect">
            <a:avLst/>
          </a:prstGeom>
          <a:noFill/>
          <a:ln w="9525">
            <a:noFill/>
            <a:miter lim="800000"/>
            <a:headEnd/>
            <a:tailEnd/>
          </a:ln>
        </p:spPr>
      </p:pic>
      <p:pic>
        <p:nvPicPr>
          <p:cNvPr id="4" name="Рисунок 3" descr="http://retverlonet.id1945.com/img/185.jpg"/>
          <p:cNvPicPr/>
          <p:nvPr/>
        </p:nvPicPr>
        <p:blipFill>
          <a:blip r:embed="rId4" cstate="print"/>
          <a:srcRect/>
          <a:stretch>
            <a:fillRect/>
          </a:stretch>
        </p:blipFill>
        <p:spPr bwMode="auto">
          <a:xfrm>
            <a:off x="6934200" y="1447800"/>
            <a:ext cx="1949450" cy="40513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598</Words>
  <Application>Microsoft Office PowerPoint</Application>
  <PresentationFormat>Экран (4:3)</PresentationFormat>
  <Paragraphs>76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серёжа</dc:creator>
  <cp:lastModifiedBy>серёжа</cp:lastModifiedBy>
  <cp:revision>18</cp:revision>
  <dcterms:created xsi:type="dcterms:W3CDTF">2015-04-02T16:15:01Z</dcterms:created>
  <dcterms:modified xsi:type="dcterms:W3CDTF">2015-04-03T20:06:16Z</dcterms:modified>
</cp:coreProperties>
</file>