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4" r:id="rId3"/>
    <p:sldId id="257" r:id="rId4"/>
    <p:sldId id="258" r:id="rId5"/>
    <p:sldId id="259" r:id="rId6"/>
    <p:sldId id="260" r:id="rId7"/>
    <p:sldId id="273" r:id="rId8"/>
    <p:sldId id="261" r:id="rId9"/>
    <p:sldId id="262" r:id="rId10"/>
    <p:sldId id="263" r:id="rId11"/>
    <p:sldId id="264" r:id="rId12"/>
    <p:sldId id="265" r:id="rId13"/>
    <p:sldId id="267" r:id="rId14"/>
    <p:sldId id="268" r:id="rId15"/>
    <p:sldId id="272" r:id="rId16"/>
    <p:sldId id="269" r:id="rId17"/>
    <p:sldId id="271" r:id="rId18"/>
    <p:sldId id="270" r:id="rId19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256FD827-0052-4B03-A9D4-9C43F6A2ACA3}">
          <p14:sldIdLst>
            <p14:sldId id="256"/>
            <p14:sldId id="274"/>
            <p14:sldId id="257"/>
            <p14:sldId id="258"/>
            <p14:sldId id="259"/>
            <p14:sldId id="260"/>
            <p14:sldId id="273"/>
            <p14:sldId id="261"/>
            <p14:sldId id="262"/>
            <p14:sldId id="263"/>
            <p14:sldId id="264"/>
            <p14:sldId id="265"/>
            <p14:sldId id="267"/>
            <p14:sldId id="268"/>
            <p14:sldId id="272"/>
            <p14:sldId id="269"/>
            <p14:sldId id="271"/>
            <p14:sldId id="270"/>
          </p14:sldIdLst>
        </p14:section>
      </p14:sectionLst>
    </p:ex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4" d="100"/>
          <a:sy n="94" d="100"/>
        </p:scale>
        <p:origin x="245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D7DE5-2D1B-4964-A107-4953EAF0660C}" type="datetimeFigureOut">
              <a:rPr lang="ru-RU" smtClean="0"/>
              <a:t>20.02.2026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328C9-BE99-4C8D-B4E0-1721FCFBFD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52053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D7DE5-2D1B-4964-A107-4953EAF0660C}" type="datetimeFigureOut">
              <a:rPr lang="ru-RU" smtClean="0"/>
              <a:t>20.02.2026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328C9-BE99-4C8D-B4E0-1721FCFBFD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95603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D7DE5-2D1B-4964-A107-4953EAF0660C}" type="datetimeFigureOut">
              <a:rPr lang="ru-RU" smtClean="0"/>
              <a:t>20.02.2026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328C9-BE99-4C8D-B4E0-1721FCFBFD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997839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D7DE5-2D1B-4964-A107-4953EAF0660C}" type="datetimeFigureOut">
              <a:rPr lang="ru-RU" smtClean="0"/>
              <a:t>20.02.2026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328C9-BE99-4C8D-B4E0-1721FCFBFD92}" type="slidenum">
              <a:rPr lang="ru-RU" smtClean="0"/>
              <a:t>‹#›</a:t>
            </a:fld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00881998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D7DE5-2D1B-4964-A107-4953EAF0660C}" type="datetimeFigureOut">
              <a:rPr lang="ru-RU" smtClean="0"/>
              <a:t>20.02.2026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328C9-BE99-4C8D-B4E0-1721FCFBFD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314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D7DE5-2D1B-4964-A107-4953EAF0660C}" type="datetimeFigureOut">
              <a:rPr lang="ru-RU" smtClean="0"/>
              <a:t>20.02.2026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328C9-BE99-4C8D-B4E0-1721FCFBFD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63983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D7DE5-2D1B-4964-A107-4953EAF0660C}" type="datetimeFigureOut">
              <a:rPr lang="ru-RU" smtClean="0"/>
              <a:t>20.02.2026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328C9-BE99-4C8D-B4E0-1721FCFBFD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4023767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D7DE5-2D1B-4964-A107-4953EAF0660C}" type="datetimeFigureOut">
              <a:rPr lang="ru-RU" smtClean="0"/>
              <a:t>20.02.2026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328C9-BE99-4C8D-B4E0-1721FCFBFD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69872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D7DE5-2D1B-4964-A107-4953EAF0660C}" type="datetimeFigureOut">
              <a:rPr lang="ru-RU" smtClean="0"/>
              <a:t>20.02.2026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328C9-BE99-4C8D-B4E0-1721FCFBFD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97270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D7DE5-2D1B-4964-A107-4953EAF0660C}" type="datetimeFigureOut">
              <a:rPr lang="ru-RU" smtClean="0"/>
              <a:t>20.02.2026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328C9-BE99-4C8D-B4E0-1721FCFBFD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065377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D7DE5-2D1B-4964-A107-4953EAF0660C}" type="datetimeFigureOut">
              <a:rPr lang="ru-RU" smtClean="0"/>
              <a:t>20.02.2026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328C9-BE99-4C8D-B4E0-1721FCFBFD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79893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D7DE5-2D1B-4964-A107-4953EAF0660C}" type="datetimeFigureOut">
              <a:rPr lang="ru-RU" smtClean="0"/>
              <a:t>20.02.2026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328C9-BE99-4C8D-B4E0-1721FCFBFD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47116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D7DE5-2D1B-4964-A107-4953EAF0660C}" type="datetimeFigureOut">
              <a:rPr lang="ru-RU" smtClean="0"/>
              <a:t>20.02.2026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328C9-BE99-4C8D-B4E0-1721FCFBFD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919811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D7DE5-2D1B-4964-A107-4953EAF0660C}" type="datetimeFigureOut">
              <a:rPr lang="ru-RU" smtClean="0"/>
              <a:t>20.02.2026</a:t>
            </a:fld>
            <a:endParaRPr lang="ru-RU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328C9-BE99-4C8D-B4E0-1721FCFBFD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38343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D7DE5-2D1B-4964-A107-4953EAF0660C}" type="datetimeFigureOut">
              <a:rPr lang="ru-RU" smtClean="0"/>
              <a:t>20.02.2026</a:t>
            </a:fld>
            <a:endParaRPr lang="ru-RU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328C9-BE99-4C8D-B4E0-1721FCFBFD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7664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D7DE5-2D1B-4964-A107-4953EAF0660C}" type="datetimeFigureOut">
              <a:rPr lang="ru-RU" smtClean="0"/>
              <a:t>20.02.2026</a:t>
            </a:fld>
            <a:endParaRPr lang="ru-RU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328C9-BE99-4C8D-B4E0-1721FCFBFD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493304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54D7DE5-2D1B-4964-A107-4953EAF0660C}" type="datetimeFigureOut">
              <a:rPr lang="ru-RU" smtClean="0"/>
              <a:t>20.02.2026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94328C9-BE99-4C8D-B4E0-1721FCFBFD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87282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654D7DE5-2D1B-4964-A107-4953EAF0660C}" type="datetimeFigureOut">
              <a:rPr lang="ru-RU" smtClean="0"/>
              <a:t>20.02.2026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4328C9-BE99-4C8D-B4E0-1721FCFBFD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2125659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</p:sldLayoutIdLst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34735" y="832758"/>
            <a:ext cx="11054443" cy="4482192"/>
          </a:xfrm>
        </p:spPr>
        <p:txBody>
          <a:bodyPr>
            <a:normAutofit/>
          </a:bodyPr>
          <a:lstStyle/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на тему: 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«Эпидемиолог - невидимый герой. Страж здоровья нации»</a:t>
            </a:r>
            <a: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Направление конкурса: 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«Выдающиеся 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соотечественницы: социальное служение»</a:t>
            </a:r>
          </a:p>
        </p:txBody>
      </p:sp>
    </p:spTree>
    <p:extLst>
      <p:ext uri="{BB962C8B-B14F-4D97-AF65-F5344CB8AC3E}">
        <p14:creationId xmlns:p14="http://schemas.microsoft.com/office/powerpoint/2010/main" val="651136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4)Профессиональная карьера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103312" y="1330860"/>
            <a:ext cx="9733686" cy="5232902"/>
          </a:xfrm>
        </p:spPr>
        <p:txBody>
          <a:bodyPr>
            <a:noAutofit/>
          </a:bodyPr>
          <a:lstStyle/>
          <a:p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Начальный этап:</a:t>
            </a:r>
            <a:endParaRPr lang="ru-RU" sz="1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1991-2005 гг. – врач-эпидемиолог, затем главный врач Центра государственного санитарно-эпидемиологического надзора Серпухова и Пущино. Параллельно Анна Попова занималась наукой.  В 2005 г. Попова перешла в структуры вновь созданной Федеральной службы по надзору в сфере защиты прав потребителей и благополучия человека (</a:t>
            </a:r>
            <a:r>
              <a:rPr lang="ru-RU" sz="10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Роспотребнадзор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 В 2011-2014 гг. Попова являлась </a:t>
            </a:r>
            <a:r>
              <a:rPr lang="ru-RU" sz="10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замруководителя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Роспотребнадзора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Геннадия Онищенко. </a:t>
            </a:r>
          </a:p>
          <a:p>
            <a:pPr lvl="1"/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Прошла путь от специалиста до руководящих должностей в медицинских и государственно-санитарных органах.</a:t>
            </a:r>
          </a:p>
          <a:p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в </a:t>
            </a:r>
            <a:r>
              <a:rPr lang="ru-RU" sz="105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Роспотребнадзоре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 апреля 2014 г. официально назначена его главой и стала главным государственным санитарным врачом России.</a:t>
            </a:r>
          </a:p>
          <a:p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Роль во время пандемии COVID-19:</a:t>
            </a:r>
            <a:endParaRPr lang="ru-RU" sz="1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Введение и поддержка ограничений, </a:t>
            </a:r>
            <a:r>
              <a:rPr lang="ru-RU" sz="10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локдаунов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санитарных требований.</a:t>
            </a:r>
          </a:p>
          <a:p>
            <a:pPr lvl="1"/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разработке методических рекомендаций для медучреждений, предприятий, общественных мест.</a:t>
            </a:r>
          </a:p>
          <a:p>
            <a:pPr lvl="1"/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Постоянное информирование населения и органов власти об эпидемиологической обстановке.</a:t>
            </a:r>
          </a:p>
          <a:p>
            <a:pPr lvl="1"/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пандемию </a:t>
            </a:r>
            <a:r>
              <a:rPr lang="ru-RU" sz="10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Роспотребнадзор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отвечал за выявление заражений, курировал разработчиков тест-систем и вакцин, </a:t>
            </a:r>
            <a:r>
              <a:rPr lang="ru-RU" sz="10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мониторил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зарубежные исследования о </a:t>
            </a:r>
            <a:r>
              <a:rPr lang="ru-RU" sz="10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коронавирусе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при необходимости эвакуировал россиян из очагов заражения (например, из Уханя). «Россия одна из немногих стран, где действовали на опережение. Мы не метались», – отмечала затем Анна Попова. «В марте 2020 г. многие врачи не умели одеваться в противочумные костюмы. Но это блестяще умели делать сотрудники научно-исследовательских организаций..., которые работают с патогенами высокого класса опасности. И они начали писать инструкции,... спасая и защищая жизни... Защита врачей, медработников, входивших в красные зоны, – это тоже предмет методической работы моих коллег», – рассказала СМИ главный </a:t>
            </a:r>
            <a:r>
              <a:rPr lang="ru-RU" sz="105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санвра</a:t>
            </a:r>
            <a:endParaRPr lang="ru-RU" sz="1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Другие важные проекты:</a:t>
            </a:r>
            <a:endParaRPr lang="ru-RU" sz="1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Внедрение систем мониторинга качества питьевой воды и воздуха в городах.</a:t>
            </a:r>
          </a:p>
          <a:p>
            <a:pPr lvl="1"/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Борьба с незаконным распространением некачественных пищевых продуктов и лекарств.</a:t>
            </a:r>
          </a:p>
          <a:p>
            <a:endParaRPr lang="ru-RU" sz="105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8482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Кадры сделанные во времена мировой пандемии </a:t>
            </a:r>
            <a:r>
              <a:rPr lang="en-US" dirty="0"/>
              <a:t>Covid-19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4742" y="2684003"/>
            <a:ext cx="3696459" cy="245987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3921" y="4162706"/>
            <a:ext cx="3856503" cy="252469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13144" y="1818313"/>
            <a:ext cx="3516590" cy="23443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0916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err="1"/>
              <a:t>Роспотребнадзор</a:t>
            </a:r>
            <a:r>
              <a:rPr lang="ru-RU" b="1" dirty="0"/>
              <a:t> под руководством Анны Юрьевны</a:t>
            </a:r>
            <a:br>
              <a:rPr lang="ru-RU" b="1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ru-RU" b="1" dirty="0"/>
              <a:t>Функции ведомства:</a:t>
            </a:r>
            <a:endParaRPr lang="ru-RU" dirty="0"/>
          </a:p>
          <a:p>
            <a:pPr lvl="1"/>
            <a:r>
              <a:rPr lang="ru-RU" dirty="0"/>
              <a:t>Защита прав потребителей на качественные и безопасные товары и услуги.</a:t>
            </a:r>
          </a:p>
          <a:p>
            <a:pPr lvl="1"/>
            <a:r>
              <a:rPr lang="ru-RU" dirty="0"/>
              <a:t>Санитарно-эпидемиологический надзор за промышленным и бытовым уровнем.</a:t>
            </a:r>
          </a:p>
          <a:p>
            <a:pPr lvl="1"/>
            <a:r>
              <a:rPr lang="ru-RU" dirty="0"/>
              <a:t>Контроль за выполнением санитарных норм в организациях и учреждениях.</a:t>
            </a:r>
          </a:p>
          <a:p>
            <a:r>
              <a:rPr lang="ru-RU" b="1" dirty="0"/>
              <a:t>Реализация задач под руководством Поповой:</a:t>
            </a:r>
            <a:endParaRPr lang="ru-RU" dirty="0"/>
          </a:p>
          <a:p>
            <a:pPr lvl="1"/>
            <a:r>
              <a:rPr lang="ru-RU" dirty="0"/>
              <a:t>Акцент на </a:t>
            </a:r>
            <a:r>
              <a:rPr lang="ru-RU" dirty="0" err="1"/>
              <a:t>цифровизацию</a:t>
            </a:r>
            <a:r>
              <a:rPr lang="ru-RU" dirty="0"/>
              <a:t> контроля и введение новых технологий мониторинга.</a:t>
            </a:r>
          </a:p>
          <a:p>
            <a:pPr lvl="1"/>
            <a:r>
              <a:rPr lang="ru-RU" dirty="0"/>
              <a:t>Разработка новых санитарных правил с учетом современных вызовов (инфекции, химикаты, радиация).</a:t>
            </a:r>
          </a:p>
          <a:p>
            <a:pPr lvl="1"/>
            <a:r>
              <a:rPr lang="ru-RU" dirty="0"/>
              <a:t>Повышение эффективности карантинных мер и профилактики заболеваний.</a:t>
            </a:r>
          </a:p>
          <a:p>
            <a:r>
              <a:rPr lang="ru-RU" b="1" dirty="0"/>
              <a:t>Взаимодействие с регионами:</a:t>
            </a:r>
            <a:endParaRPr lang="ru-RU" dirty="0"/>
          </a:p>
          <a:p>
            <a:pPr lvl="1"/>
            <a:r>
              <a:rPr lang="ru-RU" dirty="0"/>
              <a:t>Координация работы территориальных органов </a:t>
            </a:r>
            <a:r>
              <a:rPr lang="ru-RU" dirty="0" err="1"/>
              <a:t>Роспотребнадзора</a:t>
            </a:r>
            <a:r>
              <a:rPr lang="ru-RU" dirty="0"/>
              <a:t>.</a:t>
            </a:r>
          </a:p>
          <a:p>
            <a:pPr lvl="1"/>
            <a:r>
              <a:rPr lang="ru-RU" dirty="0"/>
              <a:t>Поддержка и контроль региональных программ по охране здоровья населения</a:t>
            </a:r>
            <a:r>
              <a:rPr lang="ru-RU" dirty="0" smtClean="0"/>
              <a:t>.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09976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5) Характеристика и стиль работы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b="1" dirty="0"/>
              <a:t>Профессиональные качества:</a:t>
            </a:r>
            <a:endParaRPr lang="ru-RU" dirty="0"/>
          </a:p>
          <a:p>
            <a:pPr lvl="1"/>
            <a:r>
              <a:rPr lang="ru-RU" dirty="0"/>
              <a:t>Глубокое знание предмета с многолетним опытом.</a:t>
            </a:r>
          </a:p>
          <a:p>
            <a:pPr lvl="1"/>
            <a:r>
              <a:rPr lang="ru-RU" dirty="0"/>
              <a:t>Строгость к соблюдению санитарных норм и правил.</a:t>
            </a:r>
          </a:p>
          <a:p>
            <a:r>
              <a:rPr lang="ru-RU" b="1" dirty="0"/>
              <a:t>Коммуникация:</a:t>
            </a:r>
            <a:endParaRPr lang="ru-RU" dirty="0"/>
          </a:p>
          <a:p>
            <a:pPr lvl="1"/>
            <a:r>
              <a:rPr lang="ru-RU" dirty="0"/>
              <a:t>Объясняет сложные вещи простым языком, но в ситуациях кризиса иногда воспринимается как слишком формальная.</a:t>
            </a:r>
          </a:p>
          <a:p>
            <a:pPr lvl="1"/>
            <a:r>
              <a:rPr lang="ru-RU" dirty="0"/>
              <a:t>Настойчивость в доведении решений до исполнения.</a:t>
            </a:r>
          </a:p>
          <a:p>
            <a:r>
              <a:rPr lang="ru-RU" b="1" dirty="0"/>
              <a:t>Подход к работе:</a:t>
            </a:r>
            <a:endParaRPr lang="ru-RU" dirty="0"/>
          </a:p>
          <a:p>
            <a:pPr lvl="1"/>
            <a:r>
              <a:rPr lang="ru-RU" dirty="0"/>
              <a:t>Опирается на научные исследования и официальные данные.</a:t>
            </a:r>
          </a:p>
          <a:p>
            <a:pPr lvl="1"/>
            <a:r>
              <a:rPr lang="ru-RU" dirty="0"/>
              <a:t>Проводит кадровые перестановки и реформы для усиления ведомства.</a:t>
            </a:r>
          </a:p>
        </p:txBody>
      </p:sp>
    </p:spTree>
    <p:extLst>
      <p:ext uri="{BB962C8B-B14F-4D97-AF65-F5344CB8AC3E}">
        <p14:creationId xmlns:p14="http://schemas.microsoft.com/office/powerpoint/2010/main" val="10016042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6) Интересные факты.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b="1" dirty="0"/>
              <a:t>Международные связи:</a:t>
            </a:r>
            <a:endParaRPr lang="ru-RU" dirty="0"/>
          </a:p>
          <a:p>
            <a:pPr lvl="1"/>
            <a:r>
              <a:rPr lang="ru-RU" dirty="0"/>
              <a:t>Сотрудничество с ВОЗ (Всемирной организацией здравоохранения).</a:t>
            </a:r>
          </a:p>
          <a:p>
            <a:pPr lvl="1"/>
            <a:r>
              <a:rPr lang="ru-RU" dirty="0"/>
              <a:t>Участие в международных экспертных группах по санитарии и эпидемиологии.</a:t>
            </a:r>
          </a:p>
          <a:p>
            <a:r>
              <a:rPr lang="ru-RU" b="1" dirty="0"/>
              <a:t>Публичные выступления и комментарии:</a:t>
            </a:r>
            <a:endParaRPr lang="ru-RU" dirty="0"/>
          </a:p>
          <a:p>
            <a:pPr lvl="1"/>
            <a:r>
              <a:rPr lang="ru-RU" dirty="0"/>
              <a:t>Регулярно выступает на федеральных телеканалах, в СМИ.</a:t>
            </a:r>
          </a:p>
          <a:p>
            <a:pPr lvl="1"/>
            <a:r>
              <a:rPr lang="ru-RU" dirty="0"/>
              <a:t>Участвует в образовательных программах для повышения осведомленности населения.</a:t>
            </a:r>
          </a:p>
          <a:p>
            <a:r>
              <a:rPr lang="ru-RU" b="1" dirty="0"/>
              <a:t>Партнёрство с научными учреждениями:</a:t>
            </a:r>
            <a:endParaRPr lang="ru-RU" dirty="0"/>
          </a:p>
          <a:p>
            <a:pPr lvl="1"/>
            <a:r>
              <a:rPr lang="ru-RU" dirty="0"/>
              <a:t>Взаимодействует с ведущими медицинскими и исследовательскими центрами России.</a:t>
            </a:r>
          </a:p>
          <a:p>
            <a:pPr lvl="1"/>
            <a:r>
              <a:rPr lang="ru-RU" dirty="0"/>
              <a:t>Поддерживает развитие прикладной науки в гигиене и инфекционном контроле.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479786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7) Награды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ru-RU" dirty="0" smtClean="0"/>
              <a:t>1999</a:t>
            </a:r>
            <a:r>
              <a:rPr lang="ru-RU" dirty="0"/>
              <a:t> — Медаль ордена «За заслуги перед Отечеством» II степени</a:t>
            </a:r>
          </a:p>
          <a:p>
            <a:pPr lvl="0"/>
            <a:r>
              <a:rPr lang="ru-RU" dirty="0"/>
              <a:t>1999 — Медаль «В память 850-летия Москвы»</a:t>
            </a:r>
          </a:p>
          <a:p>
            <a:pPr lvl="0"/>
            <a:r>
              <a:rPr lang="ru-RU" dirty="0"/>
              <a:t>2013 — Нагрудный знак «Почётный работник </a:t>
            </a:r>
            <a:r>
              <a:rPr lang="ru-RU" dirty="0" err="1"/>
              <a:t>Роспотребнадзора</a:t>
            </a:r>
            <a:r>
              <a:rPr lang="ru-RU" dirty="0"/>
              <a:t>»</a:t>
            </a:r>
          </a:p>
          <a:p>
            <a:pPr lvl="0"/>
            <a:r>
              <a:rPr lang="ru-RU" dirty="0"/>
              <a:t>2015 — Орден Почёта</a:t>
            </a:r>
          </a:p>
          <a:p>
            <a:pPr lvl="0"/>
            <a:r>
              <a:rPr lang="ru-RU" dirty="0"/>
              <a:t>2015 — Нагрудный знак МИД России «За вклад в международное сотрудничество»</a:t>
            </a:r>
          </a:p>
          <a:p>
            <a:pPr lvl="0"/>
            <a:r>
              <a:rPr lang="ru-RU" dirty="0"/>
              <a:t>2020 — Орден святителя Луки, архиепископа Крымского, III степени (награда Русской православной церкви)</a:t>
            </a:r>
          </a:p>
          <a:p>
            <a:pPr lvl="0"/>
            <a:r>
              <a:rPr lang="ru-RU" dirty="0"/>
              <a:t>2021 — Президент Республики Узбекистан </a:t>
            </a:r>
            <a:r>
              <a:rPr lang="ru-RU" dirty="0" err="1"/>
              <a:t>Шавкат</a:t>
            </a:r>
            <a:r>
              <a:rPr lang="ru-RU" dirty="0"/>
              <a:t> </a:t>
            </a:r>
            <a:r>
              <a:rPr lang="ru-RU" dirty="0" err="1"/>
              <a:t>Мирзиёев</a:t>
            </a:r>
            <a:r>
              <a:rPr lang="ru-RU" dirty="0"/>
              <a:t> наградил нагрудным знаком «</a:t>
            </a:r>
            <a:r>
              <a:rPr lang="ru-RU" dirty="0" err="1"/>
              <a:t>Мехр-саховат</a:t>
            </a:r>
            <a:r>
              <a:rPr lang="ru-RU" dirty="0"/>
              <a:t>» (Милосердие и щедрость) за оказанную помощь в борьбе с COVID-19.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403370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8</a:t>
            </a:r>
            <a:r>
              <a:rPr lang="ru-RU" dirty="0" smtClean="0"/>
              <a:t>)Вывод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95298" y="1429319"/>
            <a:ext cx="7342360" cy="541619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ru-RU" dirty="0" smtClean="0"/>
              <a:t>Анна Юрьевна Попова — это яркий пример профессионала, посвятившего свою жизнь защите здоровья нации и развитию системы санитарно-эпидемиологического надзора в России. Под её руководством </a:t>
            </a:r>
            <a:r>
              <a:rPr lang="ru-RU" dirty="0" err="1" smtClean="0"/>
              <a:t>Роспотребнадзор</a:t>
            </a:r>
            <a:r>
              <a:rPr lang="ru-RU" dirty="0" smtClean="0"/>
              <a:t> успешно справляется с современными вызовами, обеспечивая безопасность миллионов граждан. 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Несмотря </a:t>
            </a:r>
            <a:r>
              <a:rPr lang="ru-RU" dirty="0"/>
              <a:t>на свою занятость, Анна Юрьевна во время деловых поездок в Ростов-на-Дону при любой возможности посещает родную школу, знакомится с ее традициями и обычаями, общается с </a:t>
            </a:r>
            <a:r>
              <a:rPr lang="ru-RU" dirty="0" smtClean="0"/>
              <a:t>выпускниками. По </a:t>
            </a:r>
            <a:r>
              <a:rPr lang="ru-RU" dirty="0"/>
              <a:t>ее инициативе в нашем городе установлен памятник выпускнице медицинского университета, создателю первого отечественного антибиотика, выдающемуся микробиологу и эпидемиологу, общественному деятелю, академику АМН СССР, Заслуженному деятелю науки РСФСР, лауреату Государственной премии СССР Зинаиде Виссарионовне </a:t>
            </a:r>
            <a:r>
              <a:rPr lang="ru-RU" dirty="0" err="1"/>
              <a:t>Ермольевой</a:t>
            </a:r>
            <a:r>
              <a:rPr lang="ru-RU" dirty="0"/>
              <a:t>. Это  памятник всем врачам, которые спасали жизни людей в военное и мирное время. </a:t>
            </a:r>
          </a:p>
          <a:p>
            <a:endParaRPr lang="ru-RU" dirty="0"/>
          </a:p>
        </p:txBody>
      </p:sp>
      <p:pic>
        <p:nvPicPr>
          <p:cNvPr id="5" name="Рисунок 4" descr="https://cdnimg.rg.ru/i/gallery/0b72616d/7_ff930b17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830" r="33419" b="14053"/>
          <a:stretch/>
        </p:blipFill>
        <p:spPr bwMode="auto">
          <a:xfrm>
            <a:off x="187084" y="1454170"/>
            <a:ext cx="4608214" cy="466253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889257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Источники использованные при создании презентации: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b="1" dirty="0"/>
              <a:t>•Официальный сайт </a:t>
            </a:r>
            <a:r>
              <a:rPr lang="ru-RU" b="1" dirty="0" err="1"/>
              <a:t>Роспотребнадзора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Информация о деятельности организации и руководстве, официальные биографические данные.</a:t>
            </a:r>
            <a:br>
              <a:rPr lang="ru-RU" dirty="0"/>
            </a:br>
            <a:r>
              <a:rPr lang="ru-RU" dirty="0"/>
              <a:t>(rosminzdrav.ru / rospotrebnadzor.ru)</a:t>
            </a:r>
          </a:p>
          <a:p>
            <a:r>
              <a:rPr lang="ru-RU" b="1" dirty="0"/>
              <a:t>•Интервью и выступления Анны Поповой в СМИ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Российские федеральные телеканалы (Россия-24, Первый канал), новостные агентства (ТАСС, РИА Новости).</a:t>
            </a:r>
            <a:br>
              <a:rPr lang="ru-RU" dirty="0"/>
            </a:br>
            <a:r>
              <a:rPr lang="ru-RU" dirty="0"/>
              <a:t>Пресс-конференции по эпидемиологической ситуации и мерам </a:t>
            </a:r>
            <a:r>
              <a:rPr lang="ru-RU" dirty="0" err="1"/>
              <a:t>Роспотребнадзора</a:t>
            </a:r>
            <a:r>
              <a:rPr lang="ru-RU" dirty="0"/>
              <a:t>.</a:t>
            </a:r>
          </a:p>
          <a:p>
            <a:r>
              <a:rPr lang="ru-RU" b="1" dirty="0"/>
              <a:t>•Научные публикации и статьи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Медицинские журналы и конференции по эпидемиологии и гигиене, авторские работы Анны Юрьевны Поповой.</a:t>
            </a:r>
          </a:p>
          <a:p>
            <a:r>
              <a:rPr lang="ru-RU" b="1" dirty="0"/>
              <a:t>•Аналитические материалы и новости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Российские информационные порталы, обзоры и аналитика по санитарно-эпидемиологической ситуации в России.</a:t>
            </a:r>
          </a:p>
          <a:p>
            <a:r>
              <a:rPr lang="ru-RU" b="1" dirty="0"/>
              <a:t>•Всемирная организация здравоохранения (ВОЗ)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Публикации и рекомендации, в которых упоминается сотрудничество с </a:t>
            </a:r>
            <a:r>
              <a:rPr lang="ru-RU" dirty="0" err="1"/>
              <a:t>Роспотребнадзором</a:t>
            </a:r>
            <a:r>
              <a:rPr lang="ru-RU" dirty="0"/>
              <a:t>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40882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172029" y="2516908"/>
            <a:ext cx="6650982" cy="1400530"/>
          </a:xfrm>
        </p:spPr>
        <p:txBody>
          <a:bodyPr/>
          <a:lstStyle/>
          <a:p>
            <a:r>
              <a:rPr lang="ru-RU" dirty="0"/>
              <a:t>Спасибо за просмотр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957180" y="4182702"/>
            <a:ext cx="6092984" cy="24534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Презентация выполнена учеником 4 «А»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класса муниципального бюджетного общеобразовательного учреждения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Ростова-на-Дону МБОУ «Школа № 79» имени 440-го гаубичного артиллерийского полка</a:t>
            </a:r>
          </a:p>
          <a:p>
            <a:pPr marL="0" indent="0">
              <a:buNone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Свиридовым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Даниилом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3782234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fallOve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5158" y="658196"/>
            <a:ext cx="9062519" cy="2199947"/>
          </a:xfrm>
        </p:spPr>
        <p:txBody>
          <a:bodyPr/>
          <a:lstStyle/>
          <a:p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Анна Юрьевна </a:t>
            </a:r>
            <a:r>
              <a:rPr lang="ru-RU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Попова - главный </a:t>
            </a:r>
            <a: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санитарный врач России.</a:t>
            </a:r>
            <a:br>
              <a:rPr lang="ru-RU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4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1588" y="3331672"/>
            <a:ext cx="6986258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i="1" dirty="0"/>
              <a:t>«Великие и достойные дела не забываются. У молодых людей есть возможность идти вперед, в науку, достигать высот, в том числе мирового уровня!» </a:t>
            </a:r>
            <a:r>
              <a:rPr lang="ru-RU" sz="2000" dirty="0" smtClean="0"/>
              <a:t>- </a:t>
            </a:r>
            <a:br>
              <a:rPr lang="ru-RU" sz="2000" dirty="0" smtClean="0"/>
            </a:br>
            <a:r>
              <a:rPr lang="ru-RU" sz="2000" dirty="0" smtClean="0"/>
              <a:t>эти слова </a:t>
            </a:r>
            <a:r>
              <a:rPr lang="ru-RU" sz="2000" dirty="0"/>
              <a:t>главы </a:t>
            </a:r>
            <a:r>
              <a:rPr lang="ru-RU" sz="2000" dirty="0" err="1"/>
              <a:t>Роспотребнадзора</a:t>
            </a:r>
            <a:r>
              <a:rPr lang="ru-RU" sz="2000" dirty="0"/>
              <a:t> Анны Юрьевны Поповой звучат как напутствие для всех выпускников Ростова-на-Дону, России.</a:t>
            </a:r>
          </a:p>
          <a:p>
            <a:r>
              <a:rPr lang="ru-RU" dirty="0"/>
              <a:t> 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610665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5605" y="452718"/>
            <a:ext cx="9404723" cy="1400530"/>
          </a:xfrm>
        </p:spPr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План презентации</a:t>
            </a:r>
            <a:r>
              <a:rPr lang="ru-RU" dirty="0"/>
              <a:t>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1)Введение;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2) Личная информация о Поповой Анне Юрьевне;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3) Образование и научная деятельность;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4) Профессиональная карьера;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5) Характеристика и стиль работы;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6) Интересные факты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7) Награды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) Вывод.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39415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/>
              <a:t>1)Введение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Сегодня мы поговорим о выдающемся специалисте в области медицины и государственной службы — Анне Юрьевне Поповой. Её профессиональный путь — пример высокого мастерства, преданности своему делу и ответственности перед обществом. Как руководитель 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Роспотребнадзора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Анна Юрьевна стала ключевой фигурой в обеспечении санитарно-эпидемиологической безопасности страны, особенно в сложные времена глобальных вызовов для здравоохранения. Её знания, опыт и решимость помогают защищать здоровье миллионов людей, выстраивая эффективные системы контроля и профилактики. В этой презентации мы подробно рассмотрим её достижения, роли и вклад в развитие системы общественного здоровья России.</a:t>
            </a:r>
          </a:p>
          <a:p>
            <a:pPr marL="0" indent="0" algn="just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510404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7282" y="796750"/>
            <a:ext cx="9404723" cy="1213120"/>
          </a:xfrm>
        </p:spPr>
        <p:txBody>
          <a:bodyPr/>
          <a:lstStyle/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данном слайде изображена выдающаяся личность Попова Анна Юрьевна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7282" y="2335794"/>
            <a:ext cx="5088049" cy="312495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64174" y="2335794"/>
            <a:ext cx="5278171" cy="3124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36715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769500"/>
          </a:xfrm>
        </p:spPr>
        <p:txBody>
          <a:bodyPr/>
          <a:lstStyle/>
          <a:p>
            <a:r>
              <a:rPr lang="ru-RU" sz="2800" dirty="0"/>
              <a:t>2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 Личная информация о Поповой Анне Юрьевне;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3374" y="1222217"/>
            <a:ext cx="5767058" cy="5386813"/>
          </a:xfrm>
        </p:spPr>
        <p:txBody>
          <a:bodyPr>
            <a:normAutofit fontScale="77500" lnSpcReduction="20000"/>
          </a:bodyPr>
          <a:lstStyle/>
          <a:p>
            <a:r>
              <a:rPr lang="ru-RU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Дата и место рождения: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Анна Юрьевна Попова родилась в 18 октября 1960 года, в городе Ростове-на-Дону. </a:t>
            </a:r>
          </a:p>
          <a:p>
            <a:r>
              <a:rPr lang="ru-RU" sz="2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Обучение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Окончила среднюю школу № 79 в 1978 году с отличием, награждена золотой медалью «За особые успехи в учении». Одноклассники вспоминают, что в Анне Литовченко (девичья фамилия Поповой А.Ю.) удивительно сочетались такие качества, как скромность и целеустремленность, трудолюбие, ответственность. </a:t>
            </a:r>
            <a:r>
              <a:rPr lang="ru-RU" sz="23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Уже студенткой Анна Юрьевна связала свою жизнь с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вирусологоией</a:t>
            </a:r>
            <a:r>
              <a:rPr lang="ru-RU" sz="23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эпидемиологией. Могла продолжить учебу в аспирантуре, но выбрала практическую деятельность. Окончив в 1984 году санитарно-гигиенический факультет Ростовского ордена Дружбы народов государственного медицинского института, Попова А.Ю. прошла путь от врача-эпидемиолога Будённовской санитарно-эпидемиологической станции в Ставропольском крае до главы </a:t>
            </a:r>
            <a:r>
              <a:rPr lang="ru-RU" sz="23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Роспотребнадзора</a:t>
            </a:r>
            <a:endParaRPr lang="ru-RU" sz="23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66234" y="1222217"/>
            <a:ext cx="4354716" cy="55045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041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5175613" y="395972"/>
            <a:ext cx="5308461" cy="6240057"/>
          </a:xfrm>
        </p:spPr>
        <p:txBody>
          <a:bodyPr>
            <a:noAutofit/>
          </a:bodyPr>
          <a:lstStyle/>
          <a:p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Увлечения и личная жизнь: 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Еще в школе она посещала клуб юных медиков и по его заданию занялась историей вакцинации против натуральной оспы и разработанной Эдвардом </a:t>
            </a:r>
            <a:r>
              <a:rPr lang="ru-RU" sz="16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Дженнером</a:t>
            </a:r>
            <a:r>
              <a:rPr lang="ru-RU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прививки. После этого старшеклассница решила стать врачом-эпидемиологом. После окончания вуза Попова по распределению попала в Ставропольский край, где только что открыли новое здание Буденновской санитарно-эпидемиологической станции (СЭС) и активно привлекали молодых специалистов. В СССР и России СЭС противостоят вирусам, насекомым и грызунам, подсчитывают случаи заболеваемости по сезонным инфекциям и отравлениям, контролируют качество продуктов питания и проводят проверки предприятий. В Буденновске молодой специалист Попова работала врачом-эпидемиологом, но вскоре стала заведующей отделением. В 1986 г. Попова вместе с мужем-военнослужащим переехала в Московскую область и вновь работала простым врачом на серпуховской санитарно-эпидемиологической станции. </a:t>
            </a:r>
          </a:p>
          <a:p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 descr="https://vashifinancy.ru/upload/resize_cache/iblock/2fc/1500_1500_1/2fc203c51f87a0c1a7d771914898ff05.jpg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51" t="965" r="9300" b="-965"/>
          <a:stretch/>
        </p:blipFill>
        <p:spPr bwMode="auto">
          <a:xfrm>
            <a:off x="190123" y="579422"/>
            <a:ext cx="4903848" cy="456294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958067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3) Образование и научная деятельность</a:t>
            </a:r>
            <a:br>
              <a:rPr lang="ru-RU" dirty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Медицинское образование: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Окончила медицинский университет, Первый Московский государственный медицинский университет имени И. М. Сеченова (</a:t>
            </a: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Сеченовский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университет), один из ведущих вузов России.</a:t>
            </a:r>
          </a:p>
          <a:p>
            <a:pPr lvl="1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Научная квалификация — кандидат или доктор медицинских наук.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Специализация: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Эпидемиология, гигиена, санитария, профилактическая медицина.</a:t>
            </a:r>
          </a:p>
          <a:p>
            <a:pPr lvl="1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Эти направления включают изучение инфекционных заболеваний, методов их контроля и предотвращения, санитарно-гигиенических норм.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Научные публикации: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Автор многочисленных статей в специализированных медицинских журналах.</a:t>
            </a:r>
          </a:p>
          <a:p>
            <a:pPr lvl="1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Темы исследований: методы эпидемиологического мониторинга, оценка санитарных рисков, стратегии профилактики лабораторных инфекций.</a:t>
            </a:r>
          </a:p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Участие в научных конференциях и семинарах: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1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Регулярно выступает с докладами по гигиене и эпидемиологии на российских и международных форумах.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330916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6111" y="452717"/>
            <a:ext cx="9404723" cy="1819703"/>
          </a:xfrm>
        </p:spPr>
        <p:txBody>
          <a:bodyPr/>
          <a:lstStyle/>
          <a:p>
            <a:r>
              <a:rPr lang="ru-RU" sz="2800" dirty="0"/>
              <a:t>Президент Российской Федерации вручает благодарность Анне Юрьевне Поповой за заслуги в области медицины</a:t>
            </a: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7779" y="2381141"/>
            <a:ext cx="6109761" cy="4073174"/>
          </a:xfrm>
        </p:spPr>
      </p:pic>
    </p:spTree>
    <p:extLst>
      <p:ext uri="{BB962C8B-B14F-4D97-AF65-F5344CB8AC3E}">
        <p14:creationId xmlns:p14="http://schemas.microsoft.com/office/powerpoint/2010/main" val="22796816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Ион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Ион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Ион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353</TotalTime>
  <Words>817</Words>
  <Application>Microsoft Office PowerPoint</Application>
  <PresentationFormat>Широкоэкранный</PresentationFormat>
  <Paragraphs>102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3" baseType="lpstr">
      <vt:lpstr>Arial</vt:lpstr>
      <vt:lpstr>Century Gothic</vt:lpstr>
      <vt:lpstr>Times New Roman</vt:lpstr>
      <vt:lpstr>Wingdings 3</vt:lpstr>
      <vt:lpstr>Ион</vt:lpstr>
      <vt:lpstr>Презентация на тему: «Эпидемиолог - невидимый герой. Страж здоровья нации» Направление конкурса: «Выдающиеся соотечественницы: социальное служение»</vt:lpstr>
      <vt:lpstr>Анна Юрьевна Попова - главный санитарный врач России. </vt:lpstr>
      <vt:lpstr>План презентации:</vt:lpstr>
      <vt:lpstr>1)Введение</vt:lpstr>
      <vt:lpstr>На данном слайде изображена выдающаяся личность Попова Анна Юрьевна</vt:lpstr>
      <vt:lpstr>2) Личная информация о Поповой Анне Юрьевне; </vt:lpstr>
      <vt:lpstr>Презентация PowerPoint</vt:lpstr>
      <vt:lpstr>3) Образование и научная деятельность </vt:lpstr>
      <vt:lpstr>Президент Российской Федерации вручает благодарность Анне Юрьевне Поповой за заслуги в области медицины</vt:lpstr>
      <vt:lpstr>4)Профессиональная карьера</vt:lpstr>
      <vt:lpstr>Кадры сделанные во времена мировой пандемии Covid-19</vt:lpstr>
      <vt:lpstr>Роспотребнадзор под руководством Анны Юрьевны  </vt:lpstr>
      <vt:lpstr>5) Характеристика и стиль работы </vt:lpstr>
      <vt:lpstr>6) Интересные факты. </vt:lpstr>
      <vt:lpstr>7) Награды</vt:lpstr>
      <vt:lpstr>8)Вывод</vt:lpstr>
      <vt:lpstr>Источники использованные при создании презентации:</vt:lpstr>
      <vt:lpstr>Спасибо за просмотр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на тему: «Женщины Дона: помним, гордимся, равняемся»</dc:title>
  <dc:creator>Сергей</dc:creator>
  <cp:lastModifiedBy>Оксана</cp:lastModifiedBy>
  <cp:revision>18</cp:revision>
  <dcterms:created xsi:type="dcterms:W3CDTF">2026-02-15T09:55:29Z</dcterms:created>
  <dcterms:modified xsi:type="dcterms:W3CDTF">2026-02-20T18:03:15Z</dcterms:modified>
</cp:coreProperties>
</file>