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258" r:id="rId3"/>
    <p:sldId id="262" r:id="rId4"/>
    <p:sldId id="265" r:id="rId5"/>
    <p:sldId id="260" r:id="rId6"/>
    <p:sldId id="261" r:id="rId7"/>
    <p:sldId id="268" r:id="rId8"/>
    <p:sldId id="269" r:id="rId9"/>
    <p:sldId id="270" r:id="rId10"/>
    <p:sldId id="271" r:id="rId11"/>
    <p:sldId id="272" r:id="rId12"/>
    <p:sldId id="263" r:id="rId13"/>
    <p:sldId id="266" r:id="rId14"/>
    <p:sldId id="273" r:id="rId15"/>
    <p:sldId id="274" r:id="rId16"/>
    <p:sldId id="275" r:id="rId17"/>
    <p:sldId id="27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8F92F3-DE4B-44C1-8BF4-8138490250C8}" type="datetimeFigureOut">
              <a:rPr lang="ru-RU" smtClean="0"/>
              <a:pPr/>
              <a:t>26.08.2023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96DF26-C000-48F9-853C-045AA2282CE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96DF26-C000-48F9-853C-045AA2282CE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26.08.2023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26.08.2023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26.08.2023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26.08.2023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26.08.2023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26.08.2023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СПЕЦИФИКА НАСТАВНИЧЕСТВА В РАБОТЕ  С ФИЛОЛОГИЧЕСКИ ОДАРЕННЫМИ ДЕТЬМИ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924" y="398463"/>
            <a:ext cx="4964876" cy="1325563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Модальности и концепции: мир как текст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1049" y="398462"/>
            <a:ext cx="3440051" cy="5930202"/>
          </a:xfrm>
        </p:spPr>
      </p:pic>
    </p:spTree>
    <p:extLst>
      <p:ext uri="{BB962C8B-B14F-4D97-AF65-F5344CB8AC3E}">
        <p14:creationId xmlns="" xmlns:p14="http://schemas.microsoft.com/office/powerpoint/2010/main" val="271036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850" y="128060"/>
            <a:ext cx="7886700" cy="132556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C00000"/>
                </a:solidFill>
              </a:rPr>
              <a:t>ПРИМЕР ЗАДАНИЯ (заключительный этап ВСОШ по литературе)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Творческий тур: задание 2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Вам предстоит написать лекцию для специализированного сообщества в социальных сетях на тему «Как зависть и благодарность раскрываются в искусстве?». Вам следует сформулировать тезис и подобрать 2 аргумента из литературы и 1 из искусства. </a:t>
            </a:r>
          </a:p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</a:rPr>
              <a:t>Устный тур</a:t>
            </a:r>
          </a:p>
          <a:p>
            <a:pPr>
              <a:buNone/>
            </a:pPr>
            <a:r>
              <a:rPr lang="ru-RU" dirty="0" smtClean="0"/>
              <a:t>Вы – руководитель пресс-службы регионального театра. Вам предстоит представить спектакль «Горе от ума» от лица часов Фамусова.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065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75240" cy="1930226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2060848"/>
            <a:ext cx="8435280" cy="4065315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• базовая школьная подготовка по предмету; </a:t>
            </a:r>
          </a:p>
          <a:p>
            <a:pPr>
              <a:buNone/>
            </a:pPr>
            <a:r>
              <a:rPr lang="ru-RU" dirty="0" smtClean="0"/>
              <a:t>• подготовка, полученная в рамках системы дополнительного образования (кружки, факультативы, курсы по выбору); </a:t>
            </a:r>
          </a:p>
          <a:p>
            <a:pPr>
              <a:buNone/>
            </a:pPr>
            <a:r>
              <a:rPr lang="ru-RU" dirty="0" smtClean="0"/>
              <a:t>• самоподготовка (чтение научной и научно-популярной литературы, самостоятельное решение задач, поиск информации в Интернете и т.д.); </a:t>
            </a:r>
          </a:p>
          <a:p>
            <a:pPr>
              <a:buNone/>
            </a:pPr>
            <a:r>
              <a:rPr lang="ru-RU" dirty="0" smtClean="0"/>
              <a:t>• целенаправленная подготовка к участию в определенном этапе соревнования по тому или иному предмету (как правило, такая подготовка осуществляется под руководством педагога, имеющего опыт участия в олимпиадном движении).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404664"/>
            <a:ext cx="7776864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Arial Black" pitchFamily="34" charset="0"/>
              </a:rPr>
              <a:t>Система подготовки участников олимпиад включает следующие элементы: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7787208" cy="122413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Формы обучения способных и одаренных детей: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75240" cy="4873752"/>
          </a:xfrm>
        </p:spPr>
        <p:txBody>
          <a:bodyPr>
            <a:normAutofit/>
          </a:bodyPr>
          <a:lstStyle/>
          <a:p>
            <a:pPr lvl="0" algn="just"/>
            <a:r>
              <a:rPr lang="ru-RU" sz="2000" b="1" dirty="0" smtClean="0"/>
              <a:t>индивидуальное	обучение	или	обучение в малых	группах	по программам творческого развития в определенной области;</a:t>
            </a:r>
          </a:p>
          <a:p>
            <a:pPr lvl="0" algn="just"/>
            <a:r>
              <a:rPr lang="ru-RU" sz="2000" b="1" dirty="0" smtClean="0"/>
              <a:t>работа	по	исследовательским	и творческим	проектам	в	режиме наставничества;</a:t>
            </a:r>
          </a:p>
          <a:p>
            <a:pPr lvl="0" algn="just"/>
            <a:r>
              <a:rPr lang="ru-RU" sz="2000" b="1" dirty="0" err="1" smtClean="0"/>
              <a:t>очно-заочные</a:t>
            </a:r>
            <a:r>
              <a:rPr lang="ru-RU" sz="2000" b="1" dirty="0" smtClean="0"/>
              <a:t> школы;</a:t>
            </a:r>
          </a:p>
          <a:p>
            <a:pPr lvl="0" algn="just"/>
            <a:r>
              <a:rPr lang="ru-RU" sz="2000" b="1" dirty="0" smtClean="0"/>
              <a:t>каникулярные сборы, лагеря, мастер-классы, творческие лаборатории;</a:t>
            </a:r>
          </a:p>
          <a:p>
            <a:pPr lvl="0" algn="just"/>
            <a:r>
              <a:rPr lang="ru-RU" sz="2000" b="1" dirty="0" smtClean="0"/>
              <a:t>система творческих конкурсов, фестивалей, олимпиад;</a:t>
            </a:r>
          </a:p>
          <a:p>
            <a:pPr lvl="0" algn="just"/>
            <a:r>
              <a:rPr lang="ru-RU" sz="2000" b="1" dirty="0" smtClean="0"/>
              <a:t>детские научно-практические конференции и семинары.</a:t>
            </a:r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975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192000" cy="975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975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975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СПАСИБО ЗА ВНИМАНИЕ!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Повод подумать № 1</a:t>
            </a:r>
            <a:br>
              <a:rPr lang="ru-RU" b="1" dirty="0" smtClean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39472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 </a:t>
            </a:r>
            <a:r>
              <a:rPr lang="ru-RU" b="1" i="1" dirty="0" smtClean="0"/>
              <a:t>Зачем нужно выявлять </a:t>
            </a:r>
          </a:p>
          <a:p>
            <a:pPr algn="ctr">
              <a:buNone/>
            </a:pPr>
            <a:r>
              <a:rPr lang="ru-RU" b="1" i="1" dirty="0" smtClean="0"/>
              <a:t>способных </a:t>
            </a:r>
          </a:p>
          <a:p>
            <a:pPr algn="ctr">
              <a:buNone/>
            </a:pPr>
            <a:r>
              <a:rPr lang="ru-RU" b="1" i="1" dirty="0" smtClean="0"/>
              <a:t>и </a:t>
            </a:r>
          </a:p>
          <a:p>
            <a:pPr algn="ctr">
              <a:buNone/>
            </a:pPr>
            <a:r>
              <a:rPr lang="ru-RU" b="1" i="1" dirty="0" smtClean="0"/>
              <a:t>одаренных детей?</a:t>
            </a:r>
            <a:r>
              <a:rPr lang="ru-RU" dirty="0" smtClean="0"/>
              <a:t> </a:t>
            </a:r>
          </a:p>
          <a:p>
            <a:endParaRPr lang="ru-RU" dirty="0"/>
          </a:p>
        </p:txBody>
      </p:sp>
      <p:pic>
        <p:nvPicPr>
          <p:cNvPr id="2050" name="Picture 2" descr="https://1mango.ru/image/cache/catalog/product/zadnik/Vypusknoj_DS/Zanaves_dlya_sceny_005-0x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052736"/>
            <a:ext cx="3744416" cy="540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869160"/>
            <a:ext cx="7859216" cy="165618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100" b="1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image3.jpeg"/>
          <p:cNvPicPr>
            <a:picLocks noGrp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620688"/>
            <a:ext cx="7632848" cy="396044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39552" y="4675496"/>
            <a:ext cx="806489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Всегда ли Вам удается отметить одаренного ребенка? Выделить его из всех? Кто может помочь в выявлении способных детей?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403648" y="260648"/>
            <a:ext cx="67687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</a:rPr>
              <a:t>КАЖДЫЙ РЕБЕНОК ТАЛАНТЛИВ?</a:t>
            </a:r>
            <a:endParaRPr lang="ru-RU" b="1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77" name="Rectangle 14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2684" name="Rectangle 156"/>
          <p:cNvSpPr>
            <a:spLocks noChangeArrowheads="1"/>
          </p:cNvSpPr>
          <p:nvPr/>
        </p:nvSpPr>
        <p:spPr bwMode="auto">
          <a:xfrm>
            <a:off x="755576" y="4681009"/>
            <a:ext cx="7704856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22288" algn="l"/>
              </a:tabLst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22288" algn="l"/>
              </a:tabLst>
            </a:pPr>
            <a:r>
              <a:rPr kumimoji="0" lang="ru-RU" sz="28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Выявление одаренных детей – продолжительный процесс, связанный с анализом развития конкретного ребенка.</a:t>
            </a:r>
            <a:endParaRPr kumimoji="0" lang="ru-RU" sz="2800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2" name="Прямоугольник 151"/>
          <p:cNvSpPr/>
          <p:nvPr/>
        </p:nvSpPr>
        <p:spPr>
          <a:xfrm>
            <a:off x="827584" y="332657"/>
            <a:ext cx="79208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Этапы организации работы с одаренными детьми</a:t>
            </a:r>
            <a:endParaRPr lang="ru-RU" sz="2400" dirty="0"/>
          </a:p>
        </p:txBody>
      </p:sp>
      <p:grpSp>
        <p:nvGrpSpPr>
          <p:cNvPr id="22686" name="Group 158"/>
          <p:cNvGrpSpPr>
            <a:grpSpLocks/>
          </p:cNvGrpSpPr>
          <p:nvPr/>
        </p:nvGrpSpPr>
        <p:grpSpPr bwMode="auto">
          <a:xfrm>
            <a:off x="1115616" y="1124744"/>
            <a:ext cx="7662614" cy="3312368"/>
            <a:chOff x="1711" y="390"/>
            <a:chExt cx="9742" cy="2895"/>
          </a:xfrm>
        </p:grpSpPr>
        <p:pic>
          <p:nvPicPr>
            <p:cNvPr id="22687" name="Picture 159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11" y="390"/>
              <a:ext cx="8292" cy="9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688" name="Picture 16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399" y="505"/>
              <a:ext cx="2163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689" name="Picture 16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791" y="436"/>
              <a:ext cx="8140" cy="8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690" name="Picture 16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490" y="565"/>
              <a:ext cx="1984" cy="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691" name="Picture 16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416" y="1329"/>
              <a:ext cx="8319" cy="10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692" name="Picture 164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392" y="1247"/>
              <a:ext cx="7143" cy="1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693" name="Picture 165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509" y="1393"/>
              <a:ext cx="8140" cy="8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694" name="Picture 166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686" y="1307"/>
              <a:ext cx="4559" cy="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695" name="Picture 167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2484" y="1734"/>
              <a:ext cx="6964" cy="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696" name="Picture 168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3134" y="2286"/>
              <a:ext cx="8319" cy="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697" name="Picture 169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5366" y="2416"/>
              <a:ext cx="2686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698" name="Picture 170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3227" y="2349"/>
              <a:ext cx="8140" cy="8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700" name="Freeform 172"/>
            <p:cNvSpPr>
              <a:spLocks/>
            </p:cNvSpPr>
            <p:nvPr/>
          </p:nvSpPr>
          <p:spPr bwMode="auto">
            <a:xfrm>
              <a:off x="9398" y="1058"/>
              <a:ext cx="533" cy="533"/>
            </a:xfrm>
            <a:custGeom>
              <a:avLst/>
              <a:gdLst/>
              <a:ahLst/>
              <a:cxnLst>
                <a:cxn ang="0">
                  <a:pos x="413" y="0"/>
                </a:cxn>
                <a:cxn ang="0">
                  <a:pos x="120" y="0"/>
                </a:cxn>
                <a:cxn ang="0">
                  <a:pos x="120" y="293"/>
                </a:cxn>
                <a:cxn ang="0">
                  <a:pos x="0" y="293"/>
                </a:cxn>
                <a:cxn ang="0">
                  <a:pos x="266" y="533"/>
                </a:cxn>
                <a:cxn ang="0">
                  <a:pos x="533" y="293"/>
                </a:cxn>
                <a:cxn ang="0">
                  <a:pos x="413" y="293"/>
                </a:cxn>
                <a:cxn ang="0">
                  <a:pos x="413" y="0"/>
                </a:cxn>
              </a:cxnLst>
              <a:rect l="0" t="0" r="r" b="b"/>
              <a:pathLst>
                <a:path w="533" h="533">
                  <a:moveTo>
                    <a:pt x="413" y="0"/>
                  </a:moveTo>
                  <a:lnTo>
                    <a:pt x="120" y="0"/>
                  </a:lnTo>
                  <a:lnTo>
                    <a:pt x="120" y="293"/>
                  </a:lnTo>
                  <a:lnTo>
                    <a:pt x="0" y="293"/>
                  </a:lnTo>
                  <a:lnTo>
                    <a:pt x="266" y="533"/>
                  </a:lnTo>
                  <a:lnTo>
                    <a:pt x="533" y="293"/>
                  </a:lnTo>
                  <a:lnTo>
                    <a:pt x="413" y="293"/>
                  </a:lnTo>
                  <a:lnTo>
                    <a:pt x="413" y="0"/>
                  </a:lnTo>
                  <a:close/>
                </a:path>
              </a:pathLst>
            </a:custGeom>
            <a:solidFill>
              <a:srgbClr val="FFE8CA">
                <a:alpha val="90195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2701" name="Freeform 173"/>
            <p:cNvSpPr>
              <a:spLocks/>
            </p:cNvSpPr>
            <p:nvPr/>
          </p:nvSpPr>
          <p:spPr bwMode="auto">
            <a:xfrm>
              <a:off x="9398" y="1058"/>
              <a:ext cx="533" cy="533"/>
            </a:xfrm>
            <a:custGeom>
              <a:avLst/>
              <a:gdLst/>
              <a:ahLst/>
              <a:cxnLst>
                <a:cxn ang="0">
                  <a:pos x="0" y="293"/>
                </a:cxn>
                <a:cxn ang="0">
                  <a:pos x="120" y="293"/>
                </a:cxn>
                <a:cxn ang="0">
                  <a:pos x="120" y="0"/>
                </a:cxn>
                <a:cxn ang="0">
                  <a:pos x="413" y="0"/>
                </a:cxn>
                <a:cxn ang="0">
                  <a:pos x="413" y="293"/>
                </a:cxn>
                <a:cxn ang="0">
                  <a:pos x="533" y="293"/>
                </a:cxn>
                <a:cxn ang="0">
                  <a:pos x="266" y="533"/>
                </a:cxn>
                <a:cxn ang="0">
                  <a:pos x="0" y="293"/>
                </a:cxn>
              </a:cxnLst>
              <a:rect l="0" t="0" r="r" b="b"/>
              <a:pathLst>
                <a:path w="533" h="533">
                  <a:moveTo>
                    <a:pt x="0" y="293"/>
                  </a:moveTo>
                  <a:lnTo>
                    <a:pt x="120" y="293"/>
                  </a:lnTo>
                  <a:lnTo>
                    <a:pt x="120" y="0"/>
                  </a:lnTo>
                  <a:lnTo>
                    <a:pt x="413" y="0"/>
                  </a:lnTo>
                  <a:lnTo>
                    <a:pt x="413" y="293"/>
                  </a:lnTo>
                  <a:lnTo>
                    <a:pt x="533" y="293"/>
                  </a:lnTo>
                  <a:lnTo>
                    <a:pt x="266" y="533"/>
                  </a:lnTo>
                  <a:lnTo>
                    <a:pt x="0" y="293"/>
                  </a:lnTo>
                  <a:close/>
                </a:path>
              </a:pathLst>
            </a:custGeom>
            <a:noFill/>
            <a:ln w="6350">
              <a:solidFill>
                <a:srgbClr val="FFE8C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2702" name="Freeform 174"/>
            <p:cNvSpPr>
              <a:spLocks/>
            </p:cNvSpPr>
            <p:nvPr/>
          </p:nvSpPr>
          <p:spPr bwMode="auto">
            <a:xfrm>
              <a:off x="10116" y="2009"/>
              <a:ext cx="533" cy="533"/>
            </a:xfrm>
            <a:custGeom>
              <a:avLst/>
              <a:gdLst/>
              <a:ahLst/>
              <a:cxnLst>
                <a:cxn ang="0">
                  <a:pos x="413" y="0"/>
                </a:cxn>
                <a:cxn ang="0">
                  <a:pos x="120" y="0"/>
                </a:cxn>
                <a:cxn ang="0">
                  <a:pos x="120" y="293"/>
                </a:cxn>
                <a:cxn ang="0">
                  <a:pos x="0" y="293"/>
                </a:cxn>
                <a:cxn ang="0">
                  <a:pos x="266" y="533"/>
                </a:cxn>
                <a:cxn ang="0">
                  <a:pos x="533" y="293"/>
                </a:cxn>
                <a:cxn ang="0">
                  <a:pos x="413" y="293"/>
                </a:cxn>
                <a:cxn ang="0">
                  <a:pos x="413" y="0"/>
                </a:cxn>
              </a:cxnLst>
              <a:rect l="0" t="0" r="r" b="b"/>
              <a:pathLst>
                <a:path w="533" h="533">
                  <a:moveTo>
                    <a:pt x="413" y="0"/>
                  </a:moveTo>
                  <a:lnTo>
                    <a:pt x="120" y="0"/>
                  </a:lnTo>
                  <a:lnTo>
                    <a:pt x="120" y="293"/>
                  </a:lnTo>
                  <a:lnTo>
                    <a:pt x="0" y="293"/>
                  </a:lnTo>
                  <a:lnTo>
                    <a:pt x="266" y="533"/>
                  </a:lnTo>
                  <a:lnTo>
                    <a:pt x="533" y="293"/>
                  </a:lnTo>
                  <a:lnTo>
                    <a:pt x="413" y="293"/>
                  </a:lnTo>
                  <a:lnTo>
                    <a:pt x="413" y="0"/>
                  </a:lnTo>
                  <a:close/>
                </a:path>
              </a:pathLst>
            </a:custGeom>
            <a:solidFill>
              <a:srgbClr val="CFD4EA">
                <a:alpha val="90195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2703" name="Freeform 175"/>
            <p:cNvSpPr>
              <a:spLocks/>
            </p:cNvSpPr>
            <p:nvPr/>
          </p:nvSpPr>
          <p:spPr bwMode="auto">
            <a:xfrm>
              <a:off x="10116" y="2009"/>
              <a:ext cx="533" cy="533"/>
            </a:xfrm>
            <a:custGeom>
              <a:avLst/>
              <a:gdLst/>
              <a:ahLst/>
              <a:cxnLst>
                <a:cxn ang="0">
                  <a:pos x="0" y="293"/>
                </a:cxn>
                <a:cxn ang="0">
                  <a:pos x="120" y="293"/>
                </a:cxn>
                <a:cxn ang="0">
                  <a:pos x="120" y="0"/>
                </a:cxn>
                <a:cxn ang="0">
                  <a:pos x="413" y="0"/>
                </a:cxn>
                <a:cxn ang="0">
                  <a:pos x="413" y="293"/>
                </a:cxn>
                <a:cxn ang="0">
                  <a:pos x="533" y="293"/>
                </a:cxn>
                <a:cxn ang="0">
                  <a:pos x="266" y="533"/>
                </a:cxn>
                <a:cxn ang="0">
                  <a:pos x="0" y="293"/>
                </a:cxn>
              </a:cxnLst>
              <a:rect l="0" t="0" r="r" b="b"/>
              <a:pathLst>
                <a:path w="533" h="533">
                  <a:moveTo>
                    <a:pt x="0" y="293"/>
                  </a:moveTo>
                  <a:lnTo>
                    <a:pt x="120" y="293"/>
                  </a:lnTo>
                  <a:lnTo>
                    <a:pt x="120" y="0"/>
                  </a:lnTo>
                  <a:lnTo>
                    <a:pt x="413" y="0"/>
                  </a:lnTo>
                  <a:lnTo>
                    <a:pt x="413" y="293"/>
                  </a:lnTo>
                  <a:lnTo>
                    <a:pt x="533" y="293"/>
                  </a:lnTo>
                  <a:lnTo>
                    <a:pt x="266" y="533"/>
                  </a:lnTo>
                  <a:lnTo>
                    <a:pt x="0" y="293"/>
                  </a:lnTo>
                  <a:close/>
                </a:path>
              </a:pathLst>
            </a:custGeom>
            <a:noFill/>
            <a:ln w="6350">
              <a:solidFill>
                <a:srgbClr val="CFD4E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2706" name="Text Box 178"/>
            <p:cNvSpPr txBox="1">
              <a:spLocks noChangeArrowheads="1"/>
            </p:cNvSpPr>
            <p:nvPr/>
          </p:nvSpPr>
          <p:spPr bwMode="auto">
            <a:xfrm>
              <a:off x="4641" y="2628"/>
              <a:ext cx="3937" cy="2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12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itchFamily="34" charset="0"/>
                  <a:cs typeface="Arial" pitchFamily="34" charset="0"/>
                </a:rPr>
                <a:t>Стимулирование</a:t>
              </a:r>
              <a:endPara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Повод подумать № 2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931224" cy="4873752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800" i="1" dirty="0" smtClean="0"/>
              <a:t>  	</a:t>
            </a:r>
            <a:r>
              <a:rPr lang="ru-RU" sz="2800" b="1" i="1" dirty="0" smtClean="0"/>
              <a:t>Большое несчастье, когда приёмы учителя отбивают у ребёнка всякую охоту к знаниям, прежде чем он может понять разумные основания, по которым он должен любить их. </a:t>
            </a:r>
          </a:p>
          <a:p>
            <a:pPr algn="just">
              <a:buNone/>
            </a:pPr>
            <a:endParaRPr lang="ru-RU" sz="2800" b="1" i="1" dirty="0" smtClean="0"/>
          </a:p>
          <a:p>
            <a:pPr algn="just">
              <a:buNone/>
            </a:pPr>
            <a:r>
              <a:rPr lang="ru-RU" sz="2800" b="1" i="1" dirty="0" smtClean="0"/>
              <a:t>     Первый шаг на пути образования – это</a:t>
            </a:r>
            <a:r>
              <a:rPr lang="ru-RU" sz="2800" b="1" dirty="0" smtClean="0"/>
              <a:t> </a:t>
            </a:r>
            <a:r>
              <a:rPr lang="ru-RU" sz="2800" b="1" i="1" dirty="0" smtClean="0"/>
              <a:t>привязанность к своему наставнику.</a:t>
            </a:r>
            <a:endParaRPr lang="ru-RU" sz="2800" b="1" dirty="0" smtClean="0"/>
          </a:p>
          <a:p>
            <a:pPr algn="just">
              <a:buNone/>
            </a:pPr>
            <a:r>
              <a:rPr lang="ru-RU" sz="2800" b="1" i="1" dirty="0" smtClean="0"/>
              <a:t>                                      Э. </a:t>
            </a:r>
            <a:r>
              <a:rPr lang="ru-RU" sz="2800" b="1" i="1" dirty="0" err="1" smtClean="0"/>
              <a:t>Роттердамский</a:t>
            </a:r>
            <a:endParaRPr lang="ru-RU" sz="2800" b="1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233120" cy="77809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Сердце, отданное детям (?)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132856"/>
            <a:ext cx="1882552" cy="399330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482" name="Picture 2" descr="C:\Users\Ольга\Downloads\учитель-утомлянный-женщиной-сидит-предпосылка-доски-класса-таблицы-1271126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24744"/>
            <a:ext cx="4464496" cy="4815643"/>
          </a:xfrm>
          <a:prstGeom prst="rect">
            <a:avLst/>
          </a:prstGeom>
          <a:noFill/>
        </p:spPr>
      </p:pic>
      <p:pic>
        <p:nvPicPr>
          <p:cNvPr id="20483" name="Picture 3" descr="C:\Users\Ольга\Downloads\img_16062831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1556792"/>
            <a:ext cx="4608512" cy="4752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Повод подумать № 3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lvl="0" indent="0" algn="just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8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Давно замечено, что таланты являются всюду и всегда, где и когда существуют условия, благоприятные для их развития.</a:t>
            </a:r>
            <a:endParaRPr lang="ru-RU" sz="2800" b="1" dirty="0" smtClean="0">
              <a:latin typeface="Arial" pitchFamily="34" charset="0"/>
              <a:cs typeface="Arial" pitchFamily="34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8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Г.В. Плеханов</a:t>
            </a:r>
            <a:endParaRPr lang="ru-RU" sz="2800" b="1" dirty="0" smtClean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/>
            <a:r>
              <a:rPr lang="ru-RU" b="1" i="1" dirty="0" smtClean="0"/>
              <a:t>Филологическая одаренность</a:t>
            </a:r>
            <a:r>
              <a:rPr lang="ru-RU" b="1" dirty="0" smtClean="0"/>
              <a:t>  - особый вид одаренности, включающий и интеллектуальную, и художественно-творческую одаренность в области русского литературного языка - не столь активно поддерживается родителями, для ее развития исключительно важна роль учителя русского языка и литературы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2050" y="365126"/>
            <a:ext cx="7600950" cy="51170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9 типов интеллекта по </a:t>
            </a:r>
            <a:r>
              <a:rPr lang="ru-RU" dirty="0" err="1" smtClean="0"/>
              <a:t>Говарду</a:t>
            </a:r>
            <a:r>
              <a:rPr lang="ru-RU" dirty="0" smtClean="0"/>
              <a:t> </a:t>
            </a:r>
            <a:r>
              <a:rPr lang="ru-RU" dirty="0" err="1" smtClean="0"/>
              <a:t>Гарднеру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4402" y="999068"/>
            <a:ext cx="3179415" cy="565229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33800" y="1351227"/>
            <a:ext cx="5300133" cy="530013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0738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151</TotalTime>
  <Words>277</Words>
  <Application>Microsoft Office PowerPoint</Application>
  <PresentationFormat>Экран (4:3)</PresentationFormat>
  <Paragraphs>45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Эркер</vt:lpstr>
      <vt:lpstr>СПЕЦИФИКА НАСТАВНИЧЕСТВА В РАБОТЕ  С ФИЛОЛОГИЧЕСКИ ОДАРЕННЫМИ ДЕТЬМИ </vt:lpstr>
      <vt:lpstr>Повод подумать № 1 </vt:lpstr>
      <vt:lpstr>          </vt:lpstr>
      <vt:lpstr>Слайд 4</vt:lpstr>
      <vt:lpstr>Повод подумать № 2</vt:lpstr>
      <vt:lpstr>Сердце, отданное детям (?)</vt:lpstr>
      <vt:lpstr>Повод подумать № 3 </vt:lpstr>
      <vt:lpstr> </vt:lpstr>
      <vt:lpstr>9 типов интеллекта по Говарду Гарднеру</vt:lpstr>
      <vt:lpstr>Модальности и концепции: мир как текст</vt:lpstr>
      <vt:lpstr> ПРИМЕР ЗАДАНИЯ (заключительный этап ВСОШ по литературе) Творческий тур: задание 2</vt:lpstr>
      <vt:lpstr> </vt:lpstr>
      <vt:lpstr>Формы обучения способных и одаренных детей: </vt:lpstr>
      <vt:lpstr>Слайд 14</vt:lpstr>
      <vt:lpstr>Слайд 15</vt:lpstr>
      <vt:lpstr>Слайд 16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Ольга</cp:lastModifiedBy>
  <cp:revision>21</cp:revision>
  <dcterms:created xsi:type="dcterms:W3CDTF">2023-08-25T19:57:59Z</dcterms:created>
  <dcterms:modified xsi:type="dcterms:W3CDTF">2023-08-26T05:39:53Z</dcterms:modified>
</cp:coreProperties>
</file>